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olors1.xml" ContentType="application/vnd.ms-office.chartcolorstyle+xml"/>
  <Override PartName="/ppt/charts/colors2.xml" ContentType="application/vnd.ms-office.chartcolorstyle+xml"/>
  <Override PartName="/ppt/charts/colors3.xml" ContentType="application/vnd.ms-office.chartcolorstyle+xml"/>
  <Override PartName="/ppt/charts/colors4.xml" ContentType="application/vnd.ms-office.chartcolorstyle+xml"/>
  <Override PartName="/ppt/charts/colors5.xml" ContentType="application/vnd.ms-office.chartcolorstyle+xml"/>
  <Override PartName="/ppt/charts/colors6.xml" ContentType="application/vnd.ms-office.chartcolorstyle+xml"/>
  <Override PartName="/ppt/charts/colors7.xml" ContentType="application/vnd.ms-office.chartcolorstyle+xml"/>
  <Override PartName="/ppt/charts/colors8.xml" ContentType="application/vnd.ms-office.chartcolorstyle+xml"/>
  <Override PartName="/ppt/charts/style1.xml" ContentType="application/vnd.ms-office.chartstyle+xml"/>
  <Override PartName="/ppt/charts/style2.xml" ContentType="application/vnd.ms-office.chartstyle+xml"/>
  <Override PartName="/ppt/charts/style3.xml" ContentType="application/vnd.ms-office.chartstyle+xml"/>
  <Override PartName="/ppt/charts/style4.xml" ContentType="application/vnd.ms-office.chartstyle+xml"/>
  <Override PartName="/ppt/charts/style5.xml" ContentType="application/vnd.ms-office.chartstyle+xml"/>
  <Override PartName="/ppt/charts/style6.xml" ContentType="application/vnd.ms-office.chartstyle+xml"/>
  <Override PartName="/ppt/charts/style7.xml" ContentType="application/vnd.ms-office.chartstyle+xml"/>
  <Override PartName="/ppt/charts/style8.xml" ContentType="application/vnd.ms-office.chartstyle+xml"/>
  <Override PartName="/ppt/handoutMasters/handoutMaster1.xml" ContentType="application/vnd.openxmlformats-officedocument.presentationml.handoutMaster+xml"/>
  <Override PartName="/ppt/media/image1.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 id="2147483684" r:id="rId5"/>
    <p:sldMasterId id="2147483696" r:id="rId6"/>
    <p:sldMasterId id="2147483708" r:id="rId7"/>
    <p:sldMasterId id="2147483720" r:id="rId8"/>
  </p:sldMasterIdLst>
  <p:notesMasterIdLst>
    <p:notesMasterId r:id="rId10"/>
  </p:notesMasterIdLst>
  <p:handoutMasterIdLst>
    <p:handoutMasterId r:id="rId34"/>
  </p:handoutMasterIdLst>
  <p:sldIdLst>
    <p:sldId id="257" r:id="rId9"/>
    <p:sldId id="325" r:id="rId11"/>
    <p:sldId id="383" r:id="rId12"/>
    <p:sldId id="382" r:id="rId13"/>
    <p:sldId id="479" r:id="rId14"/>
    <p:sldId id="431" r:id="rId15"/>
    <p:sldId id="480" r:id="rId16"/>
    <p:sldId id="385" r:id="rId17"/>
    <p:sldId id="411" r:id="rId18"/>
    <p:sldId id="331" r:id="rId19"/>
    <p:sldId id="350" r:id="rId20"/>
    <p:sldId id="447" r:id="rId21"/>
    <p:sldId id="516" r:id="rId22"/>
    <p:sldId id="591" r:id="rId23"/>
    <p:sldId id="346" r:id="rId24"/>
    <p:sldId id="532" r:id="rId25"/>
    <p:sldId id="598" r:id="rId26"/>
    <p:sldId id="552" r:id="rId27"/>
    <p:sldId id="599" r:id="rId28"/>
    <p:sldId id="588" r:id="rId29"/>
    <p:sldId id="600" r:id="rId30"/>
    <p:sldId id="561" r:id="rId31"/>
    <p:sldId id="601" r:id="rId32"/>
    <p:sldId id="311" r:id="rId33"/>
  </p:sldIdLst>
  <p:sldSz cx="9144000" cy="5143500" type="screen16x9"/>
  <p:notesSz cx="6858000" cy="9144000"/>
  <p:custDataLst>
    <p:tags r:id="rId38"/>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A4C5"/>
    <a:srgbClr val="159EBE"/>
    <a:srgbClr val="8CC345"/>
    <a:srgbClr val="F9F9F9"/>
    <a:srgbClr val="F3F3F3"/>
    <a:srgbClr val="F0F7FA"/>
    <a:srgbClr val="E5E5E5"/>
    <a:srgbClr val="D0CECE"/>
    <a:srgbClr val="A5A5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284E427A-3D55-4303-BF80-6455036E1DE7}">
  <a:tblStyle styleId="{284E427A-3D55-4303-BF80-6455036E1DE7}" styleName="主题样式 1 - 强调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00" y="40"/>
      </p:cViewPr>
      <p:guideLst>
        <p:guide orient="horz" pos="1036"/>
        <p:guide pos="2862"/>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1.xml"/><Relationship Id="rId8" Type="http://schemas.openxmlformats.org/officeDocument/2006/relationships/slideMaster" Target="slideMasters/slideMaster7.xml"/><Relationship Id="rId7" Type="http://schemas.openxmlformats.org/officeDocument/2006/relationships/slideMaster" Target="slideMasters/slideMaster6.xml"/><Relationship Id="rId6" Type="http://schemas.openxmlformats.org/officeDocument/2006/relationships/slideMaster" Target="slideMasters/slideMaster5.xml"/><Relationship Id="rId5" Type="http://schemas.openxmlformats.org/officeDocument/2006/relationships/slideMaster" Target="slideMasters/slideMaster4.xml"/><Relationship Id="rId4" Type="http://schemas.openxmlformats.org/officeDocument/2006/relationships/slideMaster" Target="slideMasters/slideMaster3.xml"/><Relationship Id="rId38" Type="http://schemas.openxmlformats.org/officeDocument/2006/relationships/tags" Target="tags/tag248.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handoutMaster" Target="handoutMasters/handoutMaster1.xml"/><Relationship Id="rId33" Type="http://schemas.openxmlformats.org/officeDocument/2006/relationships/slide" Target="slides/slide24.xml"/><Relationship Id="rId32" Type="http://schemas.openxmlformats.org/officeDocument/2006/relationships/slide" Target="slides/slide23.xml"/><Relationship Id="rId31" Type="http://schemas.openxmlformats.org/officeDocument/2006/relationships/slide" Target="slides/slide22.xml"/><Relationship Id="rId30" Type="http://schemas.openxmlformats.org/officeDocument/2006/relationships/slide" Target="slides/slide21.xml"/><Relationship Id="rId3" Type="http://schemas.openxmlformats.org/officeDocument/2006/relationships/slideMaster" Target="slideMasters/slideMaster2.xml"/><Relationship Id="rId29" Type="http://schemas.openxmlformats.org/officeDocument/2006/relationships/slide" Target="slides/slide20.xml"/><Relationship Id="rId28" Type="http://schemas.openxmlformats.org/officeDocument/2006/relationships/slide" Target="slides/slide19.xml"/><Relationship Id="rId27" Type="http://schemas.openxmlformats.org/officeDocument/2006/relationships/slide" Target="slides/slide18.xml"/><Relationship Id="rId26" Type="http://schemas.openxmlformats.org/officeDocument/2006/relationships/slide" Target="slides/slide17.xml"/><Relationship Id="rId25" Type="http://schemas.openxmlformats.org/officeDocument/2006/relationships/slide" Target="slides/slide16.xml"/><Relationship Id="rId24" Type="http://schemas.openxmlformats.org/officeDocument/2006/relationships/slide" Target="slides/slide15.xml"/><Relationship Id="rId23" Type="http://schemas.openxmlformats.org/officeDocument/2006/relationships/slide" Target="slides/slide14.xml"/><Relationship Id="rId22" Type="http://schemas.openxmlformats.org/officeDocument/2006/relationships/slide" Target="slides/slide13.xml"/><Relationship Id="rId21" Type="http://schemas.openxmlformats.org/officeDocument/2006/relationships/slide" Target="slides/slide12.xml"/><Relationship Id="rId20" Type="http://schemas.openxmlformats.org/officeDocument/2006/relationships/slide" Target="slides/slide11.xml"/><Relationship Id="rId2" Type="http://schemas.openxmlformats.org/officeDocument/2006/relationships/theme" Target="theme/theme1.xml"/><Relationship Id="rId19" Type="http://schemas.openxmlformats.org/officeDocument/2006/relationships/slide" Target="slides/slide10.xml"/><Relationship Id="rId18" Type="http://schemas.openxmlformats.org/officeDocument/2006/relationships/slide" Target="slides/slide9.xml"/><Relationship Id="rId17" Type="http://schemas.openxmlformats.org/officeDocument/2006/relationships/slide" Target="slides/slide8.xml"/><Relationship Id="rId16" Type="http://schemas.openxmlformats.org/officeDocument/2006/relationships/slide" Target="slides/slide7.xml"/><Relationship Id="rId15" Type="http://schemas.openxmlformats.org/officeDocument/2006/relationships/slide" Target="slides/slide6.xml"/><Relationship Id="rId14" Type="http://schemas.openxmlformats.org/officeDocument/2006/relationships/slide" Target="slides/slide5.xml"/><Relationship Id="rId13" Type="http://schemas.openxmlformats.org/officeDocument/2006/relationships/slide" Target="slides/slide4.xml"/><Relationship Id="rId12" Type="http://schemas.openxmlformats.org/officeDocument/2006/relationships/slide" Target="slides/slide3.xml"/><Relationship Id="rId11" Type="http://schemas.openxmlformats.org/officeDocument/2006/relationships/slide" Target="slides/slide2.xml"/><Relationship Id="rId10" Type="http://schemas.openxmlformats.org/officeDocument/2006/relationships/notesMaster" Target="notesMasters/notesMaster1.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package" Target="../embeddings/Workbook2.xlsx"/></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package" Target="../embeddings/Workbook3.xlsx"/></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package" Target="../embeddings/Workbook4.xlsx"/></Relationships>
</file>

<file path=ppt/charts/_rels/chart5.xml.rels><?xml version="1.0" encoding="UTF-8" standalone="yes"?>
<Relationships xmlns="http://schemas.openxmlformats.org/package/2006/relationships"><Relationship Id="rId3" Type="http://schemas.microsoft.com/office/2011/relationships/chartColorStyle" Target="colors5.xml"/><Relationship Id="rId2" Type="http://schemas.microsoft.com/office/2011/relationships/chartStyle" Target="style5.xml"/><Relationship Id="rId1" Type="http://schemas.openxmlformats.org/officeDocument/2006/relationships/package" Target="../embeddings/Workbook5.xlsx"/></Relationships>
</file>

<file path=ppt/charts/_rels/chart6.xml.rels><?xml version="1.0" encoding="UTF-8" standalone="yes"?>
<Relationships xmlns="http://schemas.openxmlformats.org/package/2006/relationships"><Relationship Id="rId3" Type="http://schemas.microsoft.com/office/2011/relationships/chartColorStyle" Target="colors6.xml"/><Relationship Id="rId2" Type="http://schemas.microsoft.com/office/2011/relationships/chartStyle" Target="style6.xml"/><Relationship Id="rId1" Type="http://schemas.openxmlformats.org/officeDocument/2006/relationships/package" Target="../embeddings/Workbook6.xlsx"/></Relationships>
</file>

<file path=ppt/charts/_rels/chart7.xml.rels><?xml version="1.0" encoding="UTF-8" standalone="yes"?>
<Relationships xmlns="http://schemas.openxmlformats.org/package/2006/relationships"><Relationship Id="rId3" Type="http://schemas.microsoft.com/office/2011/relationships/chartColorStyle" Target="colors7.xml"/><Relationship Id="rId2" Type="http://schemas.microsoft.com/office/2011/relationships/chartStyle" Target="style7.xml"/><Relationship Id="rId1" Type="http://schemas.openxmlformats.org/officeDocument/2006/relationships/package" Target="../embeddings/Workbook7.xlsx"/></Relationships>
</file>

<file path=ppt/charts/_rels/chart8.xml.rels><?xml version="1.0" encoding="UTF-8" standalone="yes"?>
<Relationships xmlns="http://schemas.openxmlformats.org/package/2006/relationships"><Relationship Id="rId3" Type="http://schemas.microsoft.com/office/2011/relationships/chartColorStyle" Target="colors8.xml"/><Relationship Id="rId2" Type="http://schemas.microsoft.com/office/2011/relationships/chartStyle" Target="style8.xml"/><Relationship Id="rId1" Type="http://schemas.openxmlformats.org/officeDocument/2006/relationships/package" Target="../embeddings/Workbook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0189334174818555"/>
          <c:y val="0.00430169199885288"/>
          <c:w val="0.996213316503629"/>
          <c:h val="0.915572125035847"/>
        </c:manualLayout>
      </c:layout>
      <c:lineChart>
        <c:grouping val="standard"/>
        <c:varyColors val="0"/>
        <c:ser>
          <c:idx val="2"/>
          <c:order val="0"/>
          <c:tx>
            <c:strRef>
              <c:f>Sheet1!$B$1</c:f>
              <c:strCache>
                <c:ptCount val="1"/>
                <c:pt idx="0">
                  <c:v>Y2017</c:v>
                </c:pt>
              </c:strCache>
            </c:strRef>
          </c:tx>
          <c:spPr>
            <a:ln w="12700" cap="rnd" cmpd="sng">
              <a:solidFill>
                <a:srgbClr val="00B0F0">
                  <a:alpha val="50000"/>
                </a:srgbClr>
              </a:solidFill>
              <a:prstDash val="solid"/>
              <a:round/>
            </a:ln>
            <a:effectLst/>
          </c:spPr>
          <c:marker>
            <c:symbol val="circle"/>
            <c:size val="4"/>
            <c:spPr>
              <a:solidFill>
                <a:schemeClr val="bg1"/>
              </a:solidFill>
              <a:ln w="12700">
                <a:solidFill>
                  <a:srgbClr val="00B0F0">
                    <a:alpha val="62000"/>
                  </a:srgbClr>
                </a:solidFill>
              </a:ln>
              <a:effectLst/>
            </c:spPr>
          </c:marker>
          <c:dLbls>
            <c:delete val="1"/>
          </c:dLbls>
          <c:cat>
            <c:strRef>
              <c:f>Sheet1!$A$2:$A$13</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Sheet1!$B$2:$B$13</c:f>
              <c:numCache>
                <c:formatCode>0\.0,</c:formatCode>
                <c:ptCount val="12"/>
                <c:pt idx="0">
                  <c:v>2076224</c:v>
                </c:pt>
                <c:pt idx="1">
                  <c:v>1448249</c:v>
                </c:pt>
                <c:pt idx="2">
                  <c:v>1906995</c:v>
                </c:pt>
                <c:pt idx="3">
                  <c:v>1661333</c:v>
                </c:pt>
                <c:pt idx="4">
                  <c:v>1741077</c:v>
                </c:pt>
                <c:pt idx="5">
                  <c:v>1747314</c:v>
                </c:pt>
                <c:pt idx="6">
                  <c:v>1674007</c:v>
                </c:pt>
                <c:pt idx="7">
                  <c:v>1871143</c:v>
                </c:pt>
                <c:pt idx="8">
                  <c:v>2195270</c:v>
                </c:pt>
                <c:pt idx="9">
                  <c:v>2248959</c:v>
                </c:pt>
                <c:pt idx="10">
                  <c:v>2464088</c:v>
                </c:pt>
                <c:pt idx="11">
                  <c:v>2745529</c:v>
                </c:pt>
              </c:numCache>
            </c:numRef>
          </c:val>
          <c:smooth val="0"/>
        </c:ser>
        <c:ser>
          <c:idx val="3"/>
          <c:order val="1"/>
          <c:tx>
            <c:strRef>
              <c:f>Sheet1!$C$1</c:f>
              <c:strCache>
                <c:ptCount val="1"/>
                <c:pt idx="0">
                  <c:v>Y2018</c:v>
                </c:pt>
              </c:strCache>
            </c:strRef>
          </c:tx>
          <c:spPr>
            <a:ln w="12700" cap="rnd" cmpd="sng">
              <a:solidFill>
                <a:srgbClr val="4775E7">
                  <a:alpha val="50000"/>
                </a:srgbClr>
              </a:solidFill>
              <a:prstDash val="solid"/>
              <a:round/>
            </a:ln>
            <a:effectLst/>
          </c:spPr>
          <c:marker>
            <c:symbol val="circle"/>
            <c:size val="4"/>
            <c:spPr>
              <a:solidFill>
                <a:schemeClr val="bg1"/>
              </a:solidFill>
              <a:ln w="12700">
                <a:solidFill>
                  <a:srgbClr val="557EE8">
                    <a:alpha val="50000"/>
                  </a:srgbClr>
                </a:solidFill>
              </a:ln>
              <a:effectLst/>
            </c:spPr>
          </c:marker>
          <c:dLbls>
            <c:delete val="1"/>
          </c:dLbls>
          <c:cat>
            <c:strRef>
              <c:f>Sheet1!$A$2:$A$13</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Sheet1!$C$2:$C$13</c:f>
              <c:numCache>
                <c:formatCode>0\.0,</c:formatCode>
                <c:ptCount val="12"/>
                <c:pt idx="0">
                  <c:v>2247837</c:v>
                </c:pt>
                <c:pt idx="1">
                  <c:v>1441716</c:v>
                </c:pt>
                <c:pt idx="2">
                  <c:v>1979714</c:v>
                </c:pt>
                <c:pt idx="3">
                  <c:v>1810383</c:v>
                </c:pt>
                <c:pt idx="4">
                  <c:v>1802589</c:v>
                </c:pt>
                <c:pt idx="5">
                  <c:v>1686977</c:v>
                </c:pt>
                <c:pt idx="6">
                  <c:v>1560518</c:v>
                </c:pt>
                <c:pt idx="7">
                  <c:v>1734188</c:v>
                </c:pt>
                <c:pt idx="8">
                  <c:v>1903800</c:v>
                </c:pt>
                <c:pt idx="9">
                  <c:v>1952668</c:v>
                </c:pt>
                <c:pt idx="10">
                  <c:v>2020033</c:v>
                </c:pt>
                <c:pt idx="11">
                  <c:v>2217441</c:v>
                </c:pt>
              </c:numCache>
            </c:numRef>
          </c:val>
          <c:smooth val="0"/>
        </c:ser>
        <c:ser>
          <c:idx val="4"/>
          <c:order val="2"/>
          <c:tx>
            <c:strRef>
              <c:f>Sheet1!$D$1</c:f>
              <c:strCache>
                <c:ptCount val="1"/>
                <c:pt idx="0">
                  <c:v>Y2019</c:v>
                </c:pt>
              </c:strCache>
            </c:strRef>
          </c:tx>
          <c:spPr>
            <a:ln w="12700" cap="rnd" cmpd="sng">
              <a:solidFill>
                <a:schemeClr val="accent4">
                  <a:alpha val="50000"/>
                </a:schemeClr>
              </a:solidFill>
              <a:prstDash val="solid"/>
              <a:round/>
              <a:headEnd type="none"/>
            </a:ln>
            <a:effectLst/>
          </c:spPr>
          <c:marker>
            <c:symbol val="circle"/>
            <c:size val="4"/>
            <c:spPr>
              <a:solidFill>
                <a:schemeClr val="bg1"/>
              </a:solidFill>
              <a:ln w="12700">
                <a:solidFill>
                  <a:schemeClr val="accent4">
                    <a:alpha val="50000"/>
                  </a:schemeClr>
                </a:solidFill>
              </a:ln>
              <a:effectLst/>
            </c:spPr>
          </c:marker>
          <c:dLbls>
            <c:delete val="1"/>
          </c:dLbls>
          <c:cat>
            <c:strRef>
              <c:f>Sheet1!$A$2:$A$13</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Sheet1!$D$2:$D$13</c:f>
              <c:numCache>
                <c:formatCode>0\.0,</c:formatCode>
                <c:ptCount val="12"/>
                <c:pt idx="0">
                  <c:v>2161871</c:v>
                </c:pt>
                <c:pt idx="1">
                  <c:v>1174089</c:v>
                </c:pt>
                <c:pt idx="2">
                  <c:v>1749038</c:v>
                </c:pt>
                <c:pt idx="3">
                  <c:v>1509658</c:v>
                </c:pt>
                <c:pt idx="4">
                  <c:v>1582266</c:v>
                </c:pt>
                <c:pt idx="5">
                  <c:v>1766173</c:v>
                </c:pt>
                <c:pt idx="6">
                  <c:v>1483384</c:v>
                </c:pt>
                <c:pt idx="7">
                  <c:v>1563249</c:v>
                </c:pt>
                <c:pt idx="8">
                  <c:v>1781411</c:v>
                </c:pt>
                <c:pt idx="9">
                  <c:v>1843406</c:v>
                </c:pt>
                <c:pt idx="10">
                  <c:v>1926493</c:v>
                </c:pt>
                <c:pt idx="11">
                  <c:v>2146020</c:v>
                </c:pt>
              </c:numCache>
            </c:numRef>
          </c:val>
          <c:smooth val="0"/>
        </c:ser>
        <c:ser>
          <c:idx val="5"/>
          <c:order val="3"/>
          <c:tx>
            <c:strRef>
              <c:f>Sheet1!$E$1</c:f>
              <c:strCache>
                <c:ptCount val="1"/>
                <c:pt idx="0">
                  <c:v>Y2020</c:v>
                </c:pt>
              </c:strCache>
            </c:strRef>
          </c:tx>
          <c:spPr>
            <a:ln w="12700" cap="rnd" cmpd="sng">
              <a:solidFill>
                <a:schemeClr val="accent6">
                  <a:lumMod val="60000"/>
                  <a:lumOff val="40000"/>
                  <a:alpha val="50000"/>
                </a:schemeClr>
              </a:solidFill>
              <a:prstDash val="solid"/>
              <a:round/>
            </a:ln>
            <a:effectLst/>
          </c:spPr>
          <c:marker>
            <c:symbol val="circle"/>
            <c:size val="4"/>
            <c:spPr>
              <a:solidFill>
                <a:schemeClr val="bg1">
                  <a:alpha val="88000"/>
                </a:schemeClr>
              </a:solidFill>
              <a:ln w="12700">
                <a:solidFill>
                  <a:schemeClr val="accent6">
                    <a:lumMod val="60000"/>
                    <a:lumOff val="40000"/>
                    <a:alpha val="50000"/>
                  </a:schemeClr>
                </a:solidFill>
              </a:ln>
              <a:effectLst/>
            </c:spPr>
          </c:marker>
          <c:dLbls>
            <c:delete val="1"/>
          </c:dLbls>
          <c:cat>
            <c:strRef>
              <c:f>Sheet1!$A$2:$A$13</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Sheet1!$E$2:$E$13</c:f>
              <c:numCache>
                <c:formatCode>0\.0,</c:formatCode>
                <c:ptCount val="12"/>
                <c:pt idx="0">
                  <c:v>1720386</c:v>
                </c:pt>
                <c:pt idx="1">
                  <c:v>250412</c:v>
                </c:pt>
                <c:pt idx="2">
                  <c:v>1046263</c:v>
                </c:pt>
                <c:pt idx="3">
                  <c:v>1429067</c:v>
                </c:pt>
                <c:pt idx="4">
                  <c:v>1607532</c:v>
                </c:pt>
                <c:pt idx="5">
                  <c:v>1658543</c:v>
                </c:pt>
                <c:pt idx="6">
                  <c:v>1599482</c:v>
                </c:pt>
                <c:pt idx="7">
                  <c:v>1703264</c:v>
                </c:pt>
                <c:pt idx="8">
                  <c:v>1913436</c:v>
                </c:pt>
                <c:pt idx="9">
                  <c:v>1991980</c:v>
                </c:pt>
                <c:pt idx="10">
                  <c:v>2081170</c:v>
                </c:pt>
                <c:pt idx="11">
                  <c:v>2287135</c:v>
                </c:pt>
              </c:numCache>
            </c:numRef>
          </c:val>
          <c:smooth val="0"/>
        </c:ser>
        <c:ser>
          <c:idx val="0"/>
          <c:order val="4"/>
          <c:tx>
            <c:strRef>
              <c:f>Sheet1!$F$1</c:f>
              <c:strCache>
                <c:ptCount val="1"/>
                <c:pt idx="0">
                  <c:v>Y2021</c:v>
                </c:pt>
              </c:strCache>
            </c:strRef>
          </c:tx>
          <c:spPr>
            <a:ln w="12700" cap="rnd">
              <a:solidFill>
                <a:schemeClr val="accent1">
                  <a:alpha val="69000"/>
                </a:schemeClr>
              </a:solidFill>
              <a:round/>
            </a:ln>
            <a:effectLst/>
            <a:sp3d contourW="12700"/>
          </c:spPr>
          <c:marker>
            <c:symbol val="circle"/>
            <c:size val="4"/>
            <c:spPr>
              <a:solidFill>
                <a:schemeClr val="bg1"/>
              </a:solidFill>
              <a:ln w="12700">
                <a:solidFill>
                  <a:schemeClr val="accent1">
                    <a:alpha val="50000"/>
                  </a:schemeClr>
                </a:solidFill>
              </a:ln>
              <a:effectLst/>
            </c:spPr>
          </c:marker>
          <c:dLbls>
            <c:delete val="1"/>
          </c:dLbls>
          <c:cat>
            <c:strRef>
              <c:f>Sheet1!$A$2:$A$13</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Sheet1!$F$2:$F$13</c:f>
              <c:numCache>
                <c:formatCode>0\.0,</c:formatCode>
                <c:ptCount val="12"/>
                <c:pt idx="0">
                  <c:v>2160400</c:v>
                </c:pt>
                <c:pt idx="1">
                  <c:v>1179689</c:v>
                </c:pt>
                <c:pt idx="2">
                  <c:v>1754441</c:v>
                </c:pt>
                <c:pt idx="3">
                  <c:v>1606715</c:v>
                </c:pt>
                <c:pt idx="4">
                  <c:v>1625691</c:v>
                </c:pt>
                <c:pt idx="5">
                  <c:v>1577387</c:v>
                </c:pt>
                <c:pt idx="6">
                  <c:v>1501928</c:v>
                </c:pt>
                <c:pt idx="7">
                  <c:v>1450718</c:v>
                </c:pt>
                <c:pt idx="8">
                  <c:v>1581461</c:v>
                </c:pt>
                <c:pt idx="9">
                  <c:v>1713906</c:v>
                </c:pt>
                <c:pt idx="10">
                  <c:v>1816467</c:v>
                </c:pt>
                <c:pt idx="11">
                  <c:v>2105298</c:v>
                </c:pt>
              </c:numCache>
            </c:numRef>
          </c:val>
          <c:smooth val="0"/>
        </c:ser>
        <c:ser>
          <c:idx val="1"/>
          <c:order val="5"/>
          <c:tx>
            <c:strRef>
              <c:f>Sheet1!$G$1</c:f>
              <c:strCache>
                <c:ptCount val="1"/>
                <c:pt idx="0">
                  <c:v>Y2022</c:v>
                </c:pt>
              </c:strCache>
            </c:strRef>
          </c:tx>
          <c:spPr>
            <a:ln w="28575" cap="rnd">
              <a:solidFill>
                <a:srgbClr val="159EBE"/>
              </a:solidFill>
              <a:round/>
            </a:ln>
            <a:effectLst/>
          </c:spPr>
          <c:marker>
            <c:symbol val="circle"/>
            <c:size val="7"/>
            <c:spPr>
              <a:solidFill>
                <a:srgbClr val="159EBE"/>
              </a:solidFill>
              <a:ln w="22225">
                <a:solidFill>
                  <a:schemeClr val="bg1"/>
                </a:solidFill>
              </a:ln>
              <a:effectLst/>
            </c:spPr>
          </c:marker>
          <c:dPt>
            <c:idx val="0"/>
            <c:marker>
              <c:symbol val="circle"/>
              <c:size val="7"/>
              <c:spPr>
                <a:solidFill>
                  <a:srgbClr val="159EBE"/>
                </a:solidFill>
                <a:ln w="22225">
                  <a:solidFill>
                    <a:schemeClr val="bg1"/>
                  </a:solidFill>
                </a:ln>
                <a:effectLst/>
              </c:spPr>
            </c:marker>
            <c:bubble3D val="0"/>
            <c:spPr>
              <a:ln w="22225" cap="rnd">
                <a:solidFill>
                  <a:srgbClr val="159EBE"/>
                </a:solidFill>
                <a:round/>
              </a:ln>
              <a:effectLst/>
              <a:sp3d contourW="22225"/>
            </c:spPr>
          </c:dPt>
          <c:dLbls>
            <c:dLbl>
              <c:idx val="0"/>
              <c:layout/>
              <c:numFmt formatCode="General" sourceLinked="1"/>
              <c:spPr>
                <a:noFill/>
                <a:ln w="12700" cmpd="sng">
                  <a:solidFill>
                    <a:srgbClr val="159EBE"/>
                  </a:solidFill>
                  <a:prstDash val="sysDash"/>
                </a:ln>
                <a:effectLst/>
              </c:spPr>
              <c:txPr>
                <a:bodyPr rot="0" spcFirstLastPara="0" vertOverflow="ellipsis" vert="horz" wrap="square" lIns="38100" tIns="19050" rIns="38100" bIns="19050" anchor="ctr" anchorCtr="1"/>
                <a:lstStyle/>
                <a:p>
                  <a:pPr>
                    <a:defRPr lang="zh-CN" sz="900" b="1"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dLblPos val="t"/>
              <c:showLegendKey val="0"/>
              <c:showVal val="1"/>
              <c:showCatName val="0"/>
              <c:showSerName val="0"/>
              <c:showPercent val="0"/>
              <c:showBubbleSize val="0"/>
              <c:extLst>
                <c:ext xmlns:c15="http://schemas.microsoft.com/office/drawing/2012/chart" uri="{CE6537A1-D6FC-4f65-9D91-7224C49458BB}"/>
              </c:extLst>
            </c:dLbl>
            <c:spPr>
              <a:noFill/>
              <a:ln>
                <a:solidFill>
                  <a:srgbClr val="159EBE"/>
                </a:solidFill>
              </a:ln>
              <a:effectLst/>
            </c:spPr>
            <c:txPr>
              <a:bodyPr rot="0" spcFirstLastPara="0" vertOverflow="ellipsis" vert="horz" wrap="square" lIns="38100" tIns="19050" rIns="38100" bIns="19050" anchor="ctr" anchorCtr="1"/>
              <a:lstStyle/>
              <a:p>
                <a:pPr>
                  <a:defRPr lang="zh-CN" sz="900" b="0" i="0" u="none" strike="noStrike" kern="1200" baseline="0">
                    <a:solidFill>
                      <a:sysClr val="windowText" lastClr="000000">
                        <a:lumMod val="75000"/>
                        <a:lumOff val="25000"/>
                      </a:sysClr>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ysClr val="windowText" lastClr="000000">
                          <a:lumMod val="35000"/>
                          <a:lumOff val="65000"/>
                        </a:sysClr>
                      </a:solidFill>
                      <a:round/>
                    </a:ln>
                    <a:effectLst/>
                  </c:spPr>
                </c15:leaderLines>
              </c:ext>
            </c:extLst>
          </c:dLbls>
          <c:cat>
            <c:strRef>
              <c:f>Sheet1!$A$2:$A$13</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Sheet1!$G$2:$G$13</c:f>
              <c:numCache>
                <c:formatCode>0\.0,</c:formatCode>
                <c:ptCount val="12"/>
                <c:pt idx="0">
                  <c:v>2091762</c:v>
                </c:pt>
              </c:numCache>
            </c:numRef>
          </c:val>
          <c:smooth val="0"/>
        </c:ser>
        <c:dLbls>
          <c:showLegendKey val="0"/>
          <c:showVal val="0"/>
          <c:showCatName val="0"/>
          <c:showSerName val="0"/>
          <c:showPercent val="0"/>
          <c:showBubbleSize val="0"/>
        </c:dLbls>
        <c:marker val="1"/>
        <c:smooth val="0"/>
        <c:axId val="697248778"/>
        <c:axId val="354295077"/>
      </c:lineChart>
      <c:catAx>
        <c:axId val="697248778"/>
        <c:scaling>
          <c:orientation val="minMax"/>
        </c:scaling>
        <c:delete val="0"/>
        <c:axPos val="b"/>
        <c:numFmt formatCode="General" sourceLinked="0"/>
        <c:majorTickMark val="out"/>
        <c:minorTickMark val="none"/>
        <c:tickLblPos val="nextTo"/>
        <c:spPr>
          <a:noFill/>
          <a:ln w="9525" cap="flat" cmpd="sng" algn="ctr">
            <a:solidFill>
              <a:srgbClr val="159EBE"/>
            </a:solidFill>
            <a:round/>
          </a:ln>
          <a:effectLst/>
        </c:spPr>
        <c:txPr>
          <a:bodyPr rot="-60000000" spcFirstLastPara="0" vertOverflow="ellipsis" vert="horz" wrap="square" anchor="ctr" anchorCtr="1"/>
          <a:lstStyle/>
          <a:p>
            <a:pPr>
              <a:defRPr lang="zh-CN" sz="900" b="0" i="0" u="none" strike="noStrike" kern="1200" baseline="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p>
        </c:txPr>
        <c:crossAx val="354295077"/>
        <c:crosses val="autoZero"/>
        <c:auto val="1"/>
        <c:lblAlgn val="ctr"/>
        <c:lblOffset val="100"/>
        <c:noMultiLvlLbl val="0"/>
      </c:catAx>
      <c:valAx>
        <c:axId val="354295077"/>
        <c:scaling>
          <c:orientation val="minMax"/>
        </c:scaling>
        <c:delete val="0"/>
        <c:axPos val="l"/>
        <c:numFmt formatCode="0\.0," sourceLinked="1"/>
        <c:majorTickMark val="out"/>
        <c:minorTickMark val="none"/>
        <c:tickLblPos val="nextTo"/>
        <c:spPr>
          <a:noFill/>
          <a:ln>
            <a:solidFill>
              <a:srgbClr val="159EBE"/>
            </a:solidFill>
          </a:ln>
          <a:effectLst/>
        </c:spPr>
        <c:txPr>
          <a:bodyPr rot="-60000000" spcFirstLastPara="0" vertOverflow="ellipsis" vert="horz" wrap="square" anchor="ctr" anchorCtr="1"/>
          <a:lstStyle/>
          <a:p>
            <a:pPr>
              <a:defRPr lang="zh-CN" sz="900" b="0" i="0" u="none" strike="noStrike" kern="1200" baseline="0">
                <a:solidFill>
                  <a:srgbClr val="159EBE"/>
                </a:solidFill>
                <a:latin typeface="等线" panose="02010600030101010101" charset="-122"/>
                <a:ea typeface="等线" panose="02010600030101010101" charset="-122"/>
                <a:cs typeface="+mn-ea"/>
              </a:defRPr>
            </a:pPr>
          </a:p>
        </c:txPr>
        <c:crossAx val="697248778"/>
        <c:crosses val="autoZero"/>
        <c:crossBetween val="between"/>
        <c:majorUnit val="1000000"/>
      </c:valAx>
      <c:spPr>
        <a:noFill/>
        <a:ln>
          <a:noFill/>
        </a:ln>
        <a:effectLst/>
      </c:spPr>
    </c:plotArea>
    <c:legend>
      <c:legendPos val="b"/>
      <c:legendEntry>
        <c:idx val="0"/>
        <c:txPr>
          <a:bodyPr rot="0" spcFirstLastPara="0" vertOverflow="ellipsis" vert="horz" wrap="square" anchor="ctr" anchorCtr="1"/>
          <a:lstStyle/>
          <a:p>
            <a:pPr>
              <a:defRPr lang="zh-CN" sz="9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legendEntry>
      <c:legendEntry>
        <c:idx val="1"/>
        <c:txPr>
          <a:bodyPr rot="0" spcFirstLastPara="0" vertOverflow="ellipsis" vert="horz" wrap="square" anchor="ctr" anchorCtr="1"/>
          <a:lstStyle/>
          <a:p>
            <a:pPr>
              <a:defRPr lang="zh-CN" sz="9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legendEntry>
      <c:legendEntry>
        <c:idx val="2"/>
        <c:txPr>
          <a:bodyPr rot="0" spcFirstLastPara="0" vertOverflow="ellipsis" vert="horz" wrap="square" anchor="ctr" anchorCtr="1"/>
          <a:lstStyle/>
          <a:p>
            <a:pPr>
              <a:defRPr lang="zh-CN" sz="9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legendEntry>
      <c:legendEntry>
        <c:idx val="3"/>
        <c:txPr>
          <a:bodyPr rot="0" spcFirstLastPara="0" vertOverflow="ellipsis" vert="horz" wrap="square" anchor="ctr" anchorCtr="1"/>
          <a:lstStyle/>
          <a:p>
            <a:pPr>
              <a:defRPr lang="zh-CN" sz="9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legendEntry>
      <c:layout>
        <c:manualLayout>
          <c:xMode val="edge"/>
          <c:yMode val="edge"/>
          <c:x val="0.180215231788079"/>
          <c:y val="0.0069284064665127"/>
          <c:w val="0.609023178807947"/>
          <c:h val="0.046189376443418"/>
        </c:manualLayout>
      </c:layout>
      <c:overlay val="0"/>
      <c:spPr>
        <a:noFill/>
        <a:ln>
          <a:noFill/>
        </a:ln>
        <a:effectLst/>
      </c:spPr>
      <c:txPr>
        <a:bodyPr rot="0" spcFirstLastPara="0" vertOverflow="ellipsis" vert="horz" wrap="square" anchor="ctr" anchorCtr="1"/>
        <a:lstStyle/>
        <a:p>
          <a:pPr>
            <a:defRPr lang="zh-CN" sz="9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legend>
    <c:plotVisOnly val="1"/>
    <c:dispBlanksAs val="gap"/>
    <c:showDLblsOverMax val="0"/>
  </c:chart>
  <c:spPr>
    <a:noFill/>
    <a:ln w="9525" cap="flat" cmpd="sng" algn="ctr">
      <a:noFill/>
      <a:round/>
    </a:ln>
    <a:effectLst/>
  </c:spPr>
  <c:txPr>
    <a:bodyPr/>
    <a:lstStyle/>
    <a:p>
      <a:pPr>
        <a:defRPr lang="zh-CN"/>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08774834437086"/>
          <c:y val="0.0455445544554455"/>
          <c:w val="0.946639072847682"/>
          <c:h val="0.685940594059406"/>
        </c:manualLayout>
      </c:layout>
      <c:lineChart>
        <c:grouping val="standard"/>
        <c:varyColors val="0"/>
        <c:ser>
          <c:idx val="2"/>
          <c:order val="0"/>
          <c:tx>
            <c:strRef>
              <c:f>Sheet1!$B$1</c:f>
              <c:strCache>
                <c:ptCount val="1"/>
                <c:pt idx="0">
                  <c:v>Y2017</c:v>
                </c:pt>
              </c:strCache>
            </c:strRef>
          </c:tx>
          <c:spPr>
            <a:ln w="12700" cap="rnd" cmpd="sng">
              <a:solidFill>
                <a:srgbClr val="00B0F0">
                  <a:alpha val="50000"/>
                </a:srgbClr>
              </a:solidFill>
              <a:prstDash val="solid"/>
              <a:round/>
            </a:ln>
            <a:effectLst/>
          </c:spPr>
          <c:marker>
            <c:symbol val="circle"/>
            <c:size val="4"/>
            <c:spPr>
              <a:solidFill>
                <a:schemeClr val="bg1"/>
              </a:solidFill>
              <a:ln w="12700">
                <a:solidFill>
                  <a:srgbClr val="00B0F0">
                    <a:alpha val="50000"/>
                  </a:srgbClr>
                </a:solidFill>
              </a:ln>
              <a:effectLst/>
            </c:spPr>
          </c:marker>
          <c:dLbls>
            <c:delete val="1"/>
          </c:dLbls>
          <c:cat>
            <c:strRef>
              <c:f>Sheet1!$A$2:$A$13</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Sheet1!$B$2:$B$13</c:f>
              <c:numCache>
                <c:formatCode>0\.0,</c:formatCode>
                <c:ptCount val="12"/>
                <c:pt idx="0">
                  <c:v>2169315</c:v>
                </c:pt>
                <c:pt idx="1">
                  <c:v>1590902</c:v>
                </c:pt>
                <c:pt idx="2">
                  <c:v>2020748</c:v>
                </c:pt>
                <c:pt idx="3">
                  <c:v>1669973</c:v>
                </c:pt>
                <c:pt idx="4">
                  <c:v>1704531</c:v>
                </c:pt>
                <c:pt idx="5">
                  <c:v>1790228</c:v>
                </c:pt>
                <c:pt idx="6">
                  <c:v>1658163</c:v>
                </c:pt>
                <c:pt idx="7">
                  <c:v>1852642</c:v>
                </c:pt>
                <c:pt idx="8">
                  <c:v>2301961</c:v>
                </c:pt>
                <c:pt idx="9">
                  <c:v>2316035</c:v>
                </c:pt>
                <c:pt idx="10">
                  <c:v>2554114</c:v>
                </c:pt>
                <c:pt idx="11">
                  <c:v>2600013</c:v>
                </c:pt>
              </c:numCache>
            </c:numRef>
          </c:val>
          <c:smooth val="0"/>
        </c:ser>
        <c:ser>
          <c:idx val="3"/>
          <c:order val="1"/>
          <c:tx>
            <c:strRef>
              <c:f>Sheet1!$C$1</c:f>
              <c:strCache>
                <c:ptCount val="1"/>
                <c:pt idx="0">
                  <c:v>Y2018</c:v>
                </c:pt>
              </c:strCache>
            </c:strRef>
          </c:tx>
          <c:spPr>
            <a:ln w="12700" cap="rnd" cmpd="sng">
              <a:solidFill>
                <a:srgbClr val="4775E7">
                  <a:alpha val="50000"/>
                </a:srgbClr>
              </a:solidFill>
              <a:prstDash val="solid"/>
              <a:round/>
            </a:ln>
            <a:effectLst/>
          </c:spPr>
          <c:marker>
            <c:symbol val="circle"/>
            <c:size val="4"/>
            <c:spPr>
              <a:solidFill>
                <a:schemeClr val="bg1"/>
              </a:solidFill>
              <a:ln w="12700">
                <a:solidFill>
                  <a:srgbClr val="557EE8">
                    <a:alpha val="50000"/>
                  </a:srgbClr>
                </a:solidFill>
              </a:ln>
              <a:effectLst/>
            </c:spPr>
          </c:marker>
          <c:dLbls>
            <c:delete val="1"/>
          </c:dLbls>
          <c:cat>
            <c:strRef>
              <c:f>Sheet1!$A$2:$A$13</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Sheet1!$C$2:$C$13</c:f>
              <c:numCache>
                <c:formatCode>0\.0,</c:formatCode>
                <c:ptCount val="12"/>
                <c:pt idx="0">
                  <c:v>2420799</c:v>
                </c:pt>
                <c:pt idx="1">
                  <c:v>1452856</c:v>
                </c:pt>
                <c:pt idx="2">
                  <c:v>2121806</c:v>
                </c:pt>
                <c:pt idx="3">
                  <c:v>1872082</c:v>
                </c:pt>
                <c:pt idx="4">
                  <c:v>1850718</c:v>
                </c:pt>
                <c:pt idx="5">
                  <c:v>1834864</c:v>
                </c:pt>
                <c:pt idx="6">
                  <c:v>1572086</c:v>
                </c:pt>
                <c:pt idx="7">
                  <c:v>1760341</c:v>
                </c:pt>
                <c:pt idx="8">
                  <c:v>2024023</c:v>
                </c:pt>
                <c:pt idx="9">
                  <c:v>2021819</c:v>
                </c:pt>
                <c:pt idx="10">
                  <c:v>2141144</c:v>
                </c:pt>
                <c:pt idx="11">
                  <c:v>2184763</c:v>
                </c:pt>
              </c:numCache>
            </c:numRef>
          </c:val>
          <c:smooth val="0"/>
        </c:ser>
        <c:ser>
          <c:idx val="4"/>
          <c:order val="2"/>
          <c:tx>
            <c:strRef>
              <c:f>Sheet1!$D$1</c:f>
              <c:strCache>
                <c:ptCount val="1"/>
                <c:pt idx="0">
                  <c:v>Y2019</c:v>
                </c:pt>
              </c:strCache>
            </c:strRef>
          </c:tx>
          <c:spPr>
            <a:ln w="12700" cap="rnd" cmpd="sng">
              <a:solidFill>
                <a:schemeClr val="accent4">
                  <a:alpha val="50000"/>
                </a:schemeClr>
              </a:solidFill>
              <a:prstDash val="solid"/>
              <a:round/>
              <a:headEnd type="none"/>
            </a:ln>
            <a:effectLst/>
          </c:spPr>
          <c:marker>
            <c:symbol val="circle"/>
            <c:size val="4"/>
            <c:spPr>
              <a:solidFill>
                <a:schemeClr val="bg1"/>
              </a:solidFill>
              <a:ln w="12700">
                <a:solidFill>
                  <a:schemeClr val="accent4">
                    <a:alpha val="50000"/>
                  </a:schemeClr>
                </a:solidFill>
              </a:ln>
              <a:effectLst/>
            </c:spPr>
          </c:marker>
          <c:dLbls>
            <c:delete val="1"/>
          </c:dLbls>
          <c:cat>
            <c:strRef>
              <c:f>Sheet1!$A$2:$A$13</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Sheet1!$D$2:$D$13</c:f>
              <c:numCache>
                <c:formatCode>0\.0,</c:formatCode>
                <c:ptCount val="12"/>
                <c:pt idx="0">
                  <c:v>2020089</c:v>
                </c:pt>
                <c:pt idx="1">
                  <c:v>1208061</c:v>
                </c:pt>
                <c:pt idx="2">
                  <c:v>1926092</c:v>
                </c:pt>
                <c:pt idx="3">
                  <c:v>1551257</c:v>
                </c:pt>
                <c:pt idx="4">
                  <c:v>1541545</c:v>
                </c:pt>
                <c:pt idx="5">
                  <c:v>1686389</c:v>
                </c:pt>
                <c:pt idx="6">
                  <c:v>1524897</c:v>
                </c:pt>
                <c:pt idx="7">
                  <c:v>1622974</c:v>
                </c:pt>
                <c:pt idx="8">
                  <c:v>1902201</c:v>
                </c:pt>
                <c:pt idx="9">
                  <c:v>1904716</c:v>
                </c:pt>
                <c:pt idx="10">
                  <c:v>2032727</c:v>
                </c:pt>
                <c:pt idx="11">
                  <c:v>2166583</c:v>
                </c:pt>
              </c:numCache>
            </c:numRef>
          </c:val>
          <c:smooth val="0"/>
        </c:ser>
        <c:ser>
          <c:idx val="5"/>
          <c:order val="3"/>
          <c:tx>
            <c:strRef>
              <c:f>Sheet1!$E$1</c:f>
              <c:strCache>
                <c:ptCount val="1"/>
                <c:pt idx="0">
                  <c:v>Y2020</c:v>
                </c:pt>
              </c:strCache>
            </c:strRef>
          </c:tx>
          <c:spPr>
            <a:ln w="12700" cap="rnd" cmpd="sng">
              <a:solidFill>
                <a:schemeClr val="accent6">
                  <a:lumMod val="60000"/>
                  <a:lumOff val="40000"/>
                  <a:alpha val="50000"/>
                </a:schemeClr>
              </a:solidFill>
              <a:prstDash val="solid"/>
              <a:round/>
            </a:ln>
            <a:effectLst/>
          </c:spPr>
          <c:marker>
            <c:symbol val="circle"/>
            <c:size val="4"/>
            <c:spPr>
              <a:solidFill>
                <a:schemeClr val="bg1">
                  <a:alpha val="88000"/>
                </a:schemeClr>
              </a:solidFill>
              <a:ln w="12700">
                <a:solidFill>
                  <a:schemeClr val="accent6">
                    <a:lumMod val="60000"/>
                    <a:lumOff val="40000"/>
                    <a:alpha val="50000"/>
                  </a:schemeClr>
                </a:solidFill>
              </a:ln>
              <a:effectLst/>
            </c:spPr>
          </c:marker>
          <c:dLbls>
            <c:delete val="1"/>
          </c:dLbls>
          <c:cat>
            <c:strRef>
              <c:f>Sheet1!$A$2:$A$13</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Sheet1!$E$2:$E$13</c:f>
              <c:numCache>
                <c:formatCode>0\.0,</c:formatCode>
                <c:ptCount val="12"/>
                <c:pt idx="0">
                  <c:v>1607471</c:v>
                </c:pt>
                <c:pt idx="1">
                  <c:v>221805</c:v>
                </c:pt>
                <c:pt idx="2">
                  <c:v>1001549</c:v>
                </c:pt>
                <c:pt idx="3">
                  <c:v>1500960</c:v>
                </c:pt>
                <c:pt idx="4">
                  <c:v>1639797</c:v>
                </c:pt>
                <c:pt idx="5">
                  <c:v>1705522</c:v>
                </c:pt>
                <c:pt idx="6">
                  <c:v>1639912</c:v>
                </c:pt>
                <c:pt idx="7">
                  <c:v>1736255</c:v>
                </c:pt>
                <c:pt idx="8">
                  <c:v>2068628</c:v>
                </c:pt>
                <c:pt idx="9">
                  <c:v>2072289</c:v>
                </c:pt>
                <c:pt idx="10">
                  <c:v>2262471</c:v>
                </c:pt>
                <c:pt idx="11">
                  <c:v>2313783</c:v>
                </c:pt>
              </c:numCache>
            </c:numRef>
          </c:val>
          <c:smooth val="0"/>
        </c:ser>
        <c:ser>
          <c:idx val="0"/>
          <c:order val="4"/>
          <c:tx>
            <c:strRef>
              <c:f>Sheet1!$F$1</c:f>
              <c:strCache>
                <c:ptCount val="1"/>
                <c:pt idx="0">
                  <c:v>Y2021</c:v>
                </c:pt>
              </c:strCache>
            </c:strRef>
          </c:tx>
          <c:spPr>
            <a:ln w="12700" cap="rnd">
              <a:solidFill>
                <a:schemeClr val="accent1">
                  <a:alpha val="69000"/>
                </a:schemeClr>
              </a:solidFill>
              <a:round/>
            </a:ln>
            <a:effectLst/>
            <a:sp3d contourW="12700"/>
          </c:spPr>
          <c:marker>
            <c:symbol val="circle"/>
            <c:size val="4"/>
            <c:spPr>
              <a:solidFill>
                <a:schemeClr val="bg1"/>
              </a:solidFill>
              <a:ln w="12700">
                <a:solidFill>
                  <a:schemeClr val="accent1">
                    <a:alpha val="50000"/>
                  </a:schemeClr>
                </a:solidFill>
              </a:ln>
              <a:effectLst/>
            </c:spPr>
          </c:marker>
          <c:dLbls>
            <c:delete val="1"/>
          </c:dLbls>
          <c:cat>
            <c:strRef>
              <c:f>Sheet1!$A$2:$A$13</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Sheet1!$F$2:$F$13</c:f>
              <c:numCache>
                <c:formatCode>0\.0,</c:formatCode>
                <c:ptCount val="12"/>
                <c:pt idx="0">
                  <c:v>2028417</c:v>
                </c:pt>
                <c:pt idx="1">
                  <c:v>1137529</c:v>
                </c:pt>
                <c:pt idx="2">
                  <c:v>1840188</c:v>
                </c:pt>
                <c:pt idx="3">
                  <c:v>1657176</c:v>
                </c:pt>
                <c:pt idx="4">
                  <c:v>1610182</c:v>
                </c:pt>
                <c:pt idx="5">
                  <c:v>1536094</c:v>
                </c:pt>
                <c:pt idx="6">
                  <c:v>1509037</c:v>
                </c:pt>
                <c:pt idx="7">
                  <c:v>1510655</c:v>
                </c:pt>
                <c:pt idx="8">
                  <c:v>1736466</c:v>
                </c:pt>
                <c:pt idx="9">
                  <c:v>1975486</c:v>
                </c:pt>
                <c:pt idx="10">
                  <c:v>2150438</c:v>
                </c:pt>
                <c:pt idx="11">
                  <c:v>2366811</c:v>
                </c:pt>
              </c:numCache>
            </c:numRef>
          </c:val>
          <c:smooth val="0"/>
        </c:ser>
        <c:ser>
          <c:idx val="1"/>
          <c:order val="5"/>
          <c:tx>
            <c:strRef>
              <c:f>Sheet1!$G$1</c:f>
              <c:strCache>
                <c:ptCount val="1"/>
                <c:pt idx="0">
                  <c:v>Y2022</c:v>
                </c:pt>
              </c:strCache>
            </c:strRef>
          </c:tx>
          <c:spPr>
            <a:ln w="28575" cap="rnd">
              <a:solidFill>
                <a:srgbClr val="159EBE"/>
              </a:solidFill>
              <a:round/>
            </a:ln>
            <a:effectLst/>
          </c:spPr>
          <c:marker>
            <c:symbol val="circle"/>
            <c:size val="7"/>
            <c:spPr>
              <a:solidFill>
                <a:srgbClr val="159EBE"/>
              </a:solidFill>
              <a:ln w="22225">
                <a:solidFill>
                  <a:schemeClr val="bg1"/>
                </a:solidFill>
              </a:ln>
              <a:effectLst/>
            </c:spPr>
          </c:marker>
          <c:dLbls>
            <c:dLbl>
              <c:idx val="0"/>
              <c:layout/>
              <c:numFmt formatCode="General" sourceLinked="1"/>
              <c:spPr>
                <a:noFill/>
                <a:ln w="12700" cmpd="sng">
                  <a:solidFill>
                    <a:srgbClr val="159EBE"/>
                  </a:solidFill>
                  <a:prstDash val="sysDash"/>
                </a:ln>
                <a:effectLst/>
              </c:spPr>
              <c:txPr>
                <a:bodyPr rot="0" spcFirstLastPara="0" vertOverflow="ellipsis" vert="horz" wrap="square" lIns="38100" tIns="19050" rIns="38100" bIns="19050" anchor="ctr" anchorCtr="1"/>
                <a:lstStyle/>
                <a:p>
                  <a:pPr>
                    <a:defRPr lang="zh-CN" sz="900" b="1"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dLblPos val="t"/>
              <c:showLegendKey val="0"/>
              <c:showVal val="1"/>
              <c:showCatName val="0"/>
              <c:showSerName val="0"/>
              <c:showPercent val="0"/>
              <c:showBubbleSize val="0"/>
              <c:extLst>
                <c:ext xmlns:c15="http://schemas.microsoft.com/office/drawing/2012/chart" uri="{CE6537A1-D6FC-4f65-9D91-7224C49458BB}"/>
              </c:extLst>
            </c:dLbl>
            <c:spPr>
              <a:noFill/>
              <a:ln w="12700" cmpd="sng">
                <a:solidFill>
                  <a:srgbClr val="159EBE"/>
                </a:solidFill>
                <a:prstDash val="sysDash"/>
              </a:ln>
              <a:effectLst/>
            </c:spPr>
            <c:txPr>
              <a:bodyPr rot="0" spcFirstLastPara="0" vertOverflow="ellipsis" vert="horz" wrap="square" lIns="38100" tIns="19050" rIns="38100" bIns="19050" anchor="ctr" anchorCtr="1"/>
              <a:lstStyle/>
              <a:p>
                <a:pPr>
                  <a:defRPr lang="zh-CN" sz="900" b="0" i="0" u="none" strike="noStrike" kern="1200" baseline="0">
                    <a:solidFill>
                      <a:sysClr val="windowText" lastClr="000000">
                        <a:lumMod val="75000"/>
                        <a:lumOff val="25000"/>
                      </a:sysClr>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ysClr val="windowText" lastClr="000000">
                          <a:lumMod val="35000"/>
                          <a:lumOff val="65000"/>
                        </a:sysClr>
                      </a:solidFill>
                      <a:round/>
                    </a:ln>
                    <a:effectLst/>
                  </c:spPr>
                </c15:leaderLines>
              </c:ext>
            </c:extLst>
          </c:dLbls>
          <c:cat>
            <c:strRef>
              <c:f>Sheet1!$A$2:$A$13</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Sheet1!$G$2:$G$13</c:f>
              <c:numCache>
                <c:formatCode>0\.0,</c:formatCode>
                <c:ptCount val="12"/>
                <c:pt idx="0">
                  <c:v>2172163</c:v>
                </c:pt>
              </c:numCache>
            </c:numRef>
          </c:val>
          <c:smooth val="0"/>
        </c:ser>
        <c:dLbls>
          <c:showLegendKey val="0"/>
          <c:showVal val="0"/>
          <c:showCatName val="0"/>
          <c:showSerName val="0"/>
          <c:showPercent val="0"/>
          <c:showBubbleSize val="0"/>
        </c:dLbls>
        <c:marker val="1"/>
        <c:smooth val="0"/>
        <c:axId val="697248778"/>
        <c:axId val="354295077"/>
      </c:lineChart>
      <c:catAx>
        <c:axId val="697248778"/>
        <c:scaling>
          <c:orientation val="minMax"/>
        </c:scaling>
        <c:delete val="0"/>
        <c:axPos val="b"/>
        <c:numFmt formatCode="General" sourceLinked="0"/>
        <c:majorTickMark val="out"/>
        <c:minorTickMark val="none"/>
        <c:tickLblPos val="nextTo"/>
        <c:spPr>
          <a:noFill/>
          <a:ln w="9525" cap="flat" cmpd="sng" algn="ctr">
            <a:solidFill>
              <a:srgbClr val="159EBE"/>
            </a:solidFill>
            <a:round/>
          </a:ln>
          <a:effectLst/>
        </c:spPr>
        <c:txPr>
          <a:bodyPr rot="-60000000" spcFirstLastPara="0" vertOverflow="ellipsis" vert="horz" wrap="square" anchor="ctr" anchorCtr="1"/>
          <a:lstStyle/>
          <a:p>
            <a:pPr>
              <a:defRPr lang="zh-CN" sz="9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crossAx val="354295077"/>
        <c:crosses val="autoZero"/>
        <c:auto val="1"/>
        <c:lblAlgn val="ctr"/>
        <c:lblOffset val="100"/>
        <c:noMultiLvlLbl val="0"/>
      </c:catAx>
      <c:valAx>
        <c:axId val="354295077"/>
        <c:scaling>
          <c:orientation val="minMax"/>
        </c:scaling>
        <c:delete val="0"/>
        <c:axPos val="l"/>
        <c:numFmt formatCode="0\.0," sourceLinked="1"/>
        <c:majorTickMark val="out"/>
        <c:minorTickMark val="none"/>
        <c:tickLblPos val="nextTo"/>
        <c:spPr>
          <a:noFill/>
          <a:ln>
            <a:solidFill>
              <a:srgbClr val="159EBE"/>
            </a:solidFill>
          </a:ln>
          <a:effectLst/>
        </c:spPr>
        <c:txPr>
          <a:bodyPr rot="-60000000" spcFirstLastPara="0" vertOverflow="ellipsis" vert="horz" wrap="square" anchor="ctr" anchorCtr="1"/>
          <a:lstStyle/>
          <a:p>
            <a:pPr>
              <a:defRPr lang="zh-CN" sz="9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crossAx val="697248778"/>
        <c:crosses val="autoZero"/>
        <c:crossBetween val="between"/>
        <c:majorUnit val="1000000"/>
      </c:valAx>
      <c:spPr>
        <a:noFill/>
        <a:ln>
          <a:noFill/>
        </a:ln>
        <a:effectLst/>
      </c:spPr>
    </c:plotArea>
    <c:legend>
      <c:legendPos val="b"/>
      <c:legendEntry>
        <c:idx val="0"/>
        <c:txPr>
          <a:bodyPr rot="0" spcFirstLastPara="0" vertOverflow="ellipsis" vert="horz" wrap="square" anchor="ctr" anchorCtr="1"/>
          <a:lstStyle/>
          <a:p>
            <a:pPr>
              <a:defRPr lang="zh-CN" sz="9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legendEntry>
      <c:legendEntry>
        <c:idx val="1"/>
        <c:txPr>
          <a:bodyPr rot="0" spcFirstLastPara="0" vertOverflow="ellipsis" vert="horz" wrap="square" anchor="ctr" anchorCtr="1"/>
          <a:lstStyle/>
          <a:p>
            <a:pPr>
              <a:defRPr lang="zh-CN" sz="9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legendEntry>
      <c:legendEntry>
        <c:idx val="2"/>
        <c:txPr>
          <a:bodyPr rot="0" spcFirstLastPara="0" vertOverflow="ellipsis" vert="horz" wrap="square" anchor="ctr" anchorCtr="1"/>
          <a:lstStyle/>
          <a:p>
            <a:pPr>
              <a:defRPr lang="zh-CN" sz="9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legendEntry>
      <c:legendEntry>
        <c:idx val="3"/>
        <c:txPr>
          <a:bodyPr rot="0" spcFirstLastPara="0" vertOverflow="ellipsis" vert="horz" wrap="square" anchor="ctr" anchorCtr="1"/>
          <a:lstStyle/>
          <a:p>
            <a:pPr>
              <a:defRPr lang="zh-CN" sz="9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legendEntry>
      <c:legendEntry>
        <c:idx val="4"/>
        <c:txPr>
          <a:bodyPr rot="0" spcFirstLastPara="0" vertOverflow="ellipsis" vert="horz" wrap="square" anchor="ctr" anchorCtr="1"/>
          <a:lstStyle/>
          <a:p>
            <a:pPr>
              <a:defRPr lang="zh-CN" sz="9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legendEntry>
      <c:legendEntry>
        <c:idx val="5"/>
        <c:txPr>
          <a:bodyPr rot="0" spcFirstLastPara="0" vertOverflow="ellipsis" vert="horz" wrap="square" anchor="ctr" anchorCtr="1"/>
          <a:lstStyle/>
          <a:p>
            <a:pPr>
              <a:defRPr lang="zh-CN" sz="9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legendEntry>
      <c:layout>
        <c:manualLayout>
          <c:xMode val="edge"/>
          <c:yMode val="edge"/>
          <c:x val="0.180215231788079"/>
          <c:y val="0.0069284064665127"/>
          <c:w val="0.609023178807947"/>
          <c:h val="0.046189376443418"/>
        </c:manualLayout>
      </c:layout>
      <c:overlay val="0"/>
      <c:spPr>
        <a:noFill/>
        <a:ln>
          <a:noFill/>
        </a:ln>
        <a:effectLst/>
      </c:spPr>
      <c:txPr>
        <a:bodyPr rot="0" spcFirstLastPara="0" vertOverflow="ellipsis" vert="horz" wrap="square" anchor="ctr" anchorCtr="1"/>
        <a:lstStyle/>
        <a:p>
          <a:pPr>
            <a:defRPr lang="zh-CN" sz="9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legend>
    <c:plotVisOnly val="1"/>
    <c:dispBlanksAs val="gap"/>
    <c:showDLblsOverMax val="0"/>
  </c:chart>
  <c:spPr>
    <a:noFill/>
    <a:ln w="9525" cap="flat" cmpd="sng" algn="ctr">
      <a:noFill/>
      <a:round/>
    </a:ln>
    <a:effectLst/>
  </c:spPr>
  <c:txPr>
    <a:bodyPr/>
    <a:lstStyle/>
    <a:p>
      <a:pPr>
        <a:defRPr lang="zh-CN" sz="900">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430132450331126"/>
          <c:y val="0.0960591133004926"/>
          <c:w val="0.954503311258278"/>
          <c:h val="0.728817733990148"/>
        </c:manualLayout>
      </c:layout>
      <c:lineChart>
        <c:grouping val="standard"/>
        <c:varyColors val="0"/>
        <c:ser>
          <c:idx val="2"/>
          <c:order val="0"/>
          <c:tx>
            <c:strRef>
              <c:f>Sheet1!$B$1</c:f>
              <c:strCache>
                <c:ptCount val="1"/>
                <c:pt idx="0">
                  <c:v>Y2017</c:v>
                </c:pt>
              </c:strCache>
            </c:strRef>
          </c:tx>
          <c:spPr>
            <a:ln w="12700" cap="rnd" cmpd="sng">
              <a:solidFill>
                <a:schemeClr val="accent6">
                  <a:lumMod val="60000"/>
                  <a:lumOff val="40000"/>
                  <a:alpha val="50000"/>
                </a:schemeClr>
              </a:solidFill>
              <a:prstDash val="solid"/>
              <a:round/>
            </a:ln>
            <a:effectLst/>
          </c:spPr>
          <c:marker>
            <c:symbol val="circle"/>
            <c:size val="4"/>
            <c:spPr>
              <a:solidFill>
                <a:schemeClr val="bg1"/>
              </a:solidFill>
              <a:ln w="12700">
                <a:solidFill>
                  <a:schemeClr val="accent6">
                    <a:lumMod val="60000"/>
                    <a:lumOff val="40000"/>
                    <a:alpha val="50000"/>
                  </a:schemeClr>
                </a:solidFill>
              </a:ln>
              <a:effectLst/>
            </c:spPr>
          </c:marker>
          <c:dLbls>
            <c:delete val="1"/>
          </c:dLbls>
          <c:cat>
            <c:strRef>
              <c:f>Sheet1!$A$2:$A$13</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Sheet1!$B$2:$B$13</c:f>
              <c:numCache>
                <c:formatCode>0\.0,</c:formatCode>
                <c:ptCount val="12"/>
                <c:pt idx="0">
                  <c:v>6323</c:v>
                </c:pt>
                <c:pt idx="1">
                  <c:v>16932</c:v>
                </c:pt>
                <c:pt idx="2">
                  <c:v>26906</c:v>
                </c:pt>
                <c:pt idx="3">
                  <c:v>27166</c:v>
                </c:pt>
                <c:pt idx="4">
                  <c:v>35739</c:v>
                </c:pt>
                <c:pt idx="5">
                  <c:v>41177</c:v>
                </c:pt>
                <c:pt idx="6">
                  <c:v>41917</c:v>
                </c:pt>
                <c:pt idx="7">
                  <c:v>52304</c:v>
                </c:pt>
                <c:pt idx="8">
                  <c:v>57417</c:v>
                </c:pt>
                <c:pt idx="9">
                  <c:v>64321</c:v>
                </c:pt>
                <c:pt idx="10">
                  <c:v>79494</c:v>
                </c:pt>
                <c:pt idx="11">
                  <c:v>94274</c:v>
                </c:pt>
              </c:numCache>
            </c:numRef>
          </c:val>
          <c:smooth val="0"/>
        </c:ser>
        <c:ser>
          <c:idx val="3"/>
          <c:order val="1"/>
          <c:tx>
            <c:strRef>
              <c:f>Sheet1!$C$1</c:f>
              <c:strCache>
                <c:ptCount val="1"/>
                <c:pt idx="0">
                  <c:v>Y2018</c:v>
                </c:pt>
              </c:strCache>
            </c:strRef>
          </c:tx>
          <c:spPr>
            <a:ln w="12700" cap="rnd" cmpd="sng">
              <a:solidFill>
                <a:schemeClr val="tx2">
                  <a:lumMod val="50000"/>
                  <a:lumOff val="50000"/>
                  <a:alpha val="50000"/>
                </a:schemeClr>
              </a:solidFill>
              <a:prstDash val="solid"/>
              <a:round/>
            </a:ln>
            <a:effectLst/>
          </c:spPr>
          <c:marker>
            <c:symbol val="circle"/>
            <c:size val="4"/>
            <c:spPr>
              <a:solidFill>
                <a:schemeClr val="bg1"/>
              </a:solidFill>
              <a:ln w="12700">
                <a:solidFill>
                  <a:schemeClr val="tx2">
                    <a:lumMod val="50000"/>
                    <a:lumOff val="50000"/>
                    <a:alpha val="50000"/>
                  </a:schemeClr>
                </a:solidFill>
              </a:ln>
              <a:effectLst/>
            </c:spPr>
          </c:marker>
          <c:dLbls>
            <c:delete val="1"/>
          </c:dLbls>
          <c:cat>
            <c:strRef>
              <c:f>Sheet1!$A$2:$A$13</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Sheet1!$C$2:$C$13</c:f>
              <c:numCache>
                <c:formatCode>0\.0,</c:formatCode>
                <c:ptCount val="12"/>
                <c:pt idx="0">
                  <c:v>32175</c:v>
                </c:pt>
                <c:pt idx="1">
                  <c:v>28453</c:v>
                </c:pt>
                <c:pt idx="2">
                  <c:v>52887</c:v>
                </c:pt>
                <c:pt idx="3">
                  <c:v>68783</c:v>
                </c:pt>
                <c:pt idx="4">
                  <c:v>92375</c:v>
                </c:pt>
                <c:pt idx="5">
                  <c:v>71398</c:v>
                </c:pt>
                <c:pt idx="6">
                  <c:v>73832</c:v>
                </c:pt>
                <c:pt idx="7">
                  <c:v>82511</c:v>
                </c:pt>
                <c:pt idx="8">
                  <c:v>94785</c:v>
                </c:pt>
                <c:pt idx="9">
                  <c:v>116492</c:v>
                </c:pt>
                <c:pt idx="10">
                  <c:v>129522</c:v>
                </c:pt>
                <c:pt idx="11">
                  <c:v>158255</c:v>
                </c:pt>
              </c:numCache>
            </c:numRef>
          </c:val>
          <c:smooth val="0"/>
        </c:ser>
        <c:ser>
          <c:idx val="4"/>
          <c:order val="2"/>
          <c:tx>
            <c:strRef>
              <c:f>Sheet1!$D$1</c:f>
              <c:strCache>
                <c:ptCount val="1"/>
                <c:pt idx="0">
                  <c:v>Y2019</c:v>
                </c:pt>
              </c:strCache>
            </c:strRef>
          </c:tx>
          <c:spPr>
            <a:ln w="12700" cap="rnd" cmpd="sng">
              <a:solidFill>
                <a:schemeClr val="accent4">
                  <a:alpha val="50000"/>
                </a:schemeClr>
              </a:solidFill>
              <a:prstDash val="solid"/>
              <a:round/>
              <a:headEnd type="none"/>
            </a:ln>
            <a:effectLst/>
          </c:spPr>
          <c:marker>
            <c:symbol val="circle"/>
            <c:size val="3"/>
            <c:spPr>
              <a:solidFill>
                <a:schemeClr val="bg1"/>
              </a:solidFill>
              <a:ln w="12700">
                <a:solidFill>
                  <a:schemeClr val="accent4">
                    <a:alpha val="50000"/>
                  </a:schemeClr>
                </a:solidFill>
              </a:ln>
              <a:effectLst/>
            </c:spPr>
          </c:marker>
          <c:dLbls>
            <c:delete val="1"/>
          </c:dLbls>
          <c:cat>
            <c:strRef>
              <c:f>Sheet1!$A$2:$A$13</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Sheet1!$D$2:$D$13</c:f>
              <c:numCache>
                <c:formatCode>0\.0,</c:formatCode>
                <c:ptCount val="12"/>
                <c:pt idx="0">
                  <c:v>95880</c:v>
                </c:pt>
                <c:pt idx="1">
                  <c:v>46505</c:v>
                </c:pt>
                <c:pt idx="2">
                  <c:v>105502</c:v>
                </c:pt>
                <c:pt idx="3">
                  <c:v>85536</c:v>
                </c:pt>
                <c:pt idx="4">
                  <c:v>93705</c:v>
                </c:pt>
                <c:pt idx="5">
                  <c:v>138421</c:v>
                </c:pt>
                <c:pt idx="6">
                  <c:v>65457</c:v>
                </c:pt>
                <c:pt idx="7">
                  <c:v>64552</c:v>
                </c:pt>
                <c:pt idx="8">
                  <c:v>61818</c:v>
                </c:pt>
                <c:pt idx="9">
                  <c:v>63028</c:v>
                </c:pt>
                <c:pt idx="10">
                  <c:v>71223</c:v>
                </c:pt>
                <c:pt idx="11">
                  <c:v>130679</c:v>
                </c:pt>
              </c:numCache>
            </c:numRef>
          </c:val>
          <c:smooth val="0"/>
        </c:ser>
        <c:ser>
          <c:idx val="5"/>
          <c:order val="3"/>
          <c:tx>
            <c:strRef>
              <c:f>Sheet1!$E$1</c:f>
              <c:strCache>
                <c:ptCount val="1"/>
                <c:pt idx="0">
                  <c:v>Y2020</c:v>
                </c:pt>
              </c:strCache>
            </c:strRef>
          </c:tx>
          <c:spPr>
            <a:ln w="12700" cap="rnd" cmpd="sng">
              <a:solidFill>
                <a:schemeClr val="accent3">
                  <a:alpha val="50000"/>
                </a:schemeClr>
              </a:solidFill>
              <a:prstDash val="solid"/>
              <a:round/>
            </a:ln>
            <a:effectLst/>
          </c:spPr>
          <c:marker>
            <c:symbol val="circle"/>
            <c:size val="4"/>
            <c:spPr>
              <a:solidFill>
                <a:schemeClr val="bg1"/>
              </a:solidFill>
              <a:ln w="12700">
                <a:solidFill>
                  <a:schemeClr val="accent3">
                    <a:alpha val="50000"/>
                  </a:schemeClr>
                </a:solidFill>
              </a:ln>
              <a:effectLst/>
            </c:spPr>
          </c:marker>
          <c:dLbls>
            <c:delete val="1"/>
          </c:dLbls>
          <c:cat>
            <c:strRef>
              <c:f>Sheet1!$A$2:$A$13</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Sheet1!$E$2:$E$13</c:f>
              <c:numCache>
                <c:formatCode>0\.0,</c:formatCode>
                <c:ptCount val="12"/>
                <c:pt idx="0">
                  <c:v>40827</c:v>
                </c:pt>
                <c:pt idx="1">
                  <c:v>14249</c:v>
                </c:pt>
                <c:pt idx="2">
                  <c:v>54354</c:v>
                </c:pt>
                <c:pt idx="3">
                  <c:v>55752</c:v>
                </c:pt>
                <c:pt idx="4">
                  <c:v>66758</c:v>
                </c:pt>
                <c:pt idx="5">
                  <c:v>83278</c:v>
                </c:pt>
                <c:pt idx="6">
                  <c:v>82568</c:v>
                </c:pt>
                <c:pt idx="7">
                  <c:v>93297</c:v>
                </c:pt>
                <c:pt idx="8">
                  <c:v>110416</c:v>
                </c:pt>
                <c:pt idx="9">
                  <c:v>133145</c:v>
                </c:pt>
                <c:pt idx="10">
                  <c:v>170361</c:v>
                </c:pt>
                <c:pt idx="11">
                  <c:v>207873</c:v>
                </c:pt>
              </c:numCache>
            </c:numRef>
          </c:val>
          <c:smooth val="0"/>
        </c:ser>
        <c:ser>
          <c:idx val="0"/>
          <c:order val="4"/>
          <c:tx>
            <c:strRef>
              <c:f>Sheet1!$F$1</c:f>
              <c:strCache>
                <c:ptCount val="1"/>
                <c:pt idx="0">
                  <c:v>Y2021</c:v>
                </c:pt>
              </c:strCache>
            </c:strRef>
          </c:tx>
          <c:spPr>
            <a:ln w="12700" cap="rnd">
              <a:solidFill>
                <a:schemeClr val="accent1">
                  <a:alpha val="50000"/>
                </a:schemeClr>
              </a:solidFill>
              <a:round/>
            </a:ln>
            <a:effectLst/>
            <a:sp3d contourW="12700"/>
          </c:spPr>
          <c:marker>
            <c:symbol val="circle"/>
            <c:size val="4"/>
            <c:spPr>
              <a:solidFill>
                <a:schemeClr val="bg1"/>
              </a:solidFill>
              <a:ln w="12700">
                <a:solidFill>
                  <a:schemeClr val="accent1">
                    <a:alpha val="50000"/>
                  </a:schemeClr>
                </a:solidFill>
              </a:ln>
              <a:effectLst/>
            </c:spPr>
          </c:marker>
          <c:dLbls>
            <c:delete val="1"/>
          </c:dLbls>
          <c:cat>
            <c:strRef>
              <c:f>Sheet1!$A$2:$A$13</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Sheet1!$F$2:$F$13</c:f>
              <c:numCache>
                <c:formatCode>0\.0,</c:formatCode>
                <c:ptCount val="12"/>
                <c:pt idx="0">
                  <c:v>155388</c:v>
                </c:pt>
                <c:pt idx="1">
                  <c:v>97059</c:v>
                </c:pt>
                <c:pt idx="2">
                  <c:v>185328</c:v>
                </c:pt>
                <c:pt idx="3">
                  <c:v>161418</c:v>
                </c:pt>
                <c:pt idx="4">
                  <c:v>187316</c:v>
                </c:pt>
                <c:pt idx="5">
                  <c:v>229634</c:v>
                </c:pt>
                <c:pt idx="6">
                  <c:v>222233</c:v>
                </c:pt>
                <c:pt idx="7">
                  <c:v>249588</c:v>
                </c:pt>
                <c:pt idx="8">
                  <c:v>333532</c:v>
                </c:pt>
                <c:pt idx="9">
                  <c:v>317030</c:v>
                </c:pt>
                <c:pt idx="10">
                  <c:v>378487</c:v>
                </c:pt>
                <c:pt idx="11">
                  <c:v>474948</c:v>
                </c:pt>
              </c:numCache>
            </c:numRef>
          </c:val>
          <c:smooth val="0"/>
        </c:ser>
        <c:ser>
          <c:idx val="1"/>
          <c:order val="5"/>
          <c:tx>
            <c:strRef>
              <c:f>Sheet1!$G$1</c:f>
              <c:strCache>
                <c:ptCount val="1"/>
                <c:pt idx="0">
                  <c:v>Y2022</c:v>
                </c:pt>
              </c:strCache>
            </c:strRef>
          </c:tx>
          <c:spPr>
            <a:ln w="28575" cap="rnd">
              <a:solidFill>
                <a:srgbClr val="FFFFFF"/>
              </a:solidFill>
              <a:round/>
            </a:ln>
            <a:effectLst/>
          </c:spPr>
          <c:marker>
            <c:symbol val="circle"/>
            <c:size val="7"/>
            <c:spPr>
              <a:solidFill>
                <a:srgbClr val="159EBE"/>
              </a:solidFill>
              <a:ln w="22225">
                <a:solidFill>
                  <a:schemeClr val="bg1"/>
                </a:solidFill>
              </a:ln>
              <a:effectLst/>
            </c:spPr>
          </c:marker>
          <c:dPt>
            <c:idx val="0"/>
            <c:marker>
              <c:symbol val="circle"/>
              <c:size val="7"/>
              <c:spPr>
                <a:solidFill>
                  <a:srgbClr val="159EBE"/>
                </a:solidFill>
                <a:ln w="22225">
                  <a:solidFill>
                    <a:schemeClr val="bg1"/>
                  </a:solidFill>
                </a:ln>
                <a:effectLst/>
              </c:spPr>
            </c:marker>
            <c:bubble3D val="0"/>
            <c:spPr>
              <a:ln w="22225" cap="rnd">
                <a:solidFill>
                  <a:srgbClr val="159EBE"/>
                </a:solidFill>
                <a:round/>
              </a:ln>
              <a:effectLst/>
              <a:sp3d contourW="22225"/>
            </c:spPr>
          </c:dPt>
          <c:dLbls>
            <c:dLbl>
              <c:idx val="0"/>
              <c:layout/>
              <c:numFmt formatCode="General" sourceLinked="1"/>
              <c:spPr>
                <a:noFill/>
                <a:ln w="12700" cmpd="sng">
                  <a:solidFill>
                    <a:srgbClr val="159EBE"/>
                  </a:solidFill>
                  <a:prstDash val="sysDash"/>
                </a:ln>
                <a:effectLst/>
              </c:spPr>
              <c:txPr>
                <a:bodyPr rot="0" spcFirstLastPara="0" vertOverflow="ellipsis" vert="horz" wrap="square" lIns="38100" tIns="19050" rIns="38100" bIns="19050" anchor="ctr" anchorCtr="1"/>
                <a:lstStyle/>
                <a:p>
                  <a:pPr>
                    <a:defRPr lang="zh-CN" sz="900" b="1"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dLblPos val="t"/>
              <c:showLegendKey val="0"/>
              <c:showVal val="1"/>
              <c:showCatName val="0"/>
              <c:showSerName val="0"/>
              <c:showPercent val="0"/>
              <c:showBubbleSize val="0"/>
              <c:extLst>
                <c:ext xmlns:c15="http://schemas.microsoft.com/office/drawing/2012/chart" uri="{CE6537A1-D6FC-4f65-9D91-7224C49458BB}"/>
              </c:extLst>
            </c:dLbl>
            <c:dLbl>
              <c:idx val="1"/>
              <c:delete val="1"/>
            </c:dLbl>
            <c:dLbl>
              <c:idx val="2"/>
              <c:delete val="1"/>
            </c:dLbl>
            <c:dLbl>
              <c:idx val="3"/>
              <c:delete val="1"/>
            </c:dLbl>
            <c:dLbl>
              <c:idx val="4"/>
              <c:delete val="1"/>
            </c:dLbl>
            <c:dLbl>
              <c:idx val="5"/>
              <c:delete val="1"/>
            </c:dLbl>
            <c:dLbl>
              <c:idx val="6"/>
              <c:delete val="1"/>
            </c:dLbl>
            <c:dLbl>
              <c:idx val="7"/>
              <c:delete val="1"/>
            </c:dLbl>
            <c:dLbl>
              <c:idx val="8"/>
              <c:delete val="1"/>
            </c:dLbl>
            <c:dLbl>
              <c:idx val="9"/>
              <c:delete val="1"/>
            </c:dLbl>
            <c:dLbl>
              <c:idx val="10"/>
              <c:delete val="1"/>
            </c:dLbl>
            <c:dLbl>
              <c:idx val="11"/>
              <c:delete val="1"/>
            </c:dLbl>
            <c:spPr>
              <a:noFill/>
              <a:ln>
                <a:noFill/>
              </a:ln>
              <a:effectLst/>
            </c:spPr>
            <c:txPr>
              <a:bodyPr rot="0" spcFirstLastPara="0" vertOverflow="ellipsis" vert="horz" wrap="square" lIns="38100" tIns="19050" rIns="38100" bIns="19050" anchor="ctr" anchorCtr="1"/>
              <a:lstStyle/>
              <a:p>
                <a:pPr>
                  <a:defRPr lang="zh-CN" sz="900" b="1"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dLblPos val="r"/>
            <c:showLegendKey val="0"/>
            <c:showVal val="0"/>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ysClr val="windowText" lastClr="000000">
                          <a:lumMod val="35000"/>
                          <a:lumOff val="65000"/>
                        </a:sysClr>
                      </a:solidFill>
                      <a:round/>
                    </a:ln>
                    <a:effectLst/>
                  </c:spPr>
                </c15:leaderLines>
              </c:ext>
            </c:extLst>
          </c:dLbls>
          <c:cat>
            <c:strRef>
              <c:f>Sheet1!$A$2:$A$13</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Sheet1!$G$2:$G$13</c:f>
              <c:numCache>
                <c:formatCode>0\.0,</c:formatCode>
                <c:ptCount val="12"/>
                <c:pt idx="0">
                  <c:v>346742</c:v>
                </c:pt>
              </c:numCache>
            </c:numRef>
          </c:val>
          <c:smooth val="0"/>
        </c:ser>
        <c:dLbls>
          <c:showLegendKey val="0"/>
          <c:showVal val="0"/>
          <c:showCatName val="0"/>
          <c:showSerName val="0"/>
          <c:showPercent val="0"/>
          <c:showBubbleSize val="0"/>
        </c:dLbls>
        <c:marker val="1"/>
        <c:smooth val="0"/>
        <c:axId val="697248778"/>
        <c:axId val="354295077"/>
      </c:lineChart>
      <c:catAx>
        <c:axId val="697248778"/>
        <c:scaling>
          <c:orientation val="minMax"/>
        </c:scaling>
        <c:delete val="0"/>
        <c:axPos val="b"/>
        <c:numFmt formatCode="General" sourceLinked="0"/>
        <c:majorTickMark val="out"/>
        <c:minorTickMark val="none"/>
        <c:tickLblPos val="nextTo"/>
        <c:spPr>
          <a:noFill/>
          <a:ln w="9525" cap="flat" cmpd="sng" algn="ctr">
            <a:solidFill>
              <a:srgbClr val="159EBE"/>
            </a:solidFill>
            <a:round/>
          </a:ln>
          <a:effectLst/>
        </c:spPr>
        <c:txPr>
          <a:bodyPr rot="-60000000" spcFirstLastPara="0" vertOverflow="ellipsis" vert="horz" wrap="square" anchor="ctr" anchorCtr="1"/>
          <a:lstStyle/>
          <a:p>
            <a:pPr>
              <a:defRPr lang="zh-CN" sz="9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crossAx val="354295077"/>
        <c:crosses val="autoZero"/>
        <c:auto val="1"/>
        <c:lblAlgn val="ctr"/>
        <c:lblOffset val="100"/>
        <c:noMultiLvlLbl val="0"/>
      </c:catAx>
      <c:valAx>
        <c:axId val="354295077"/>
        <c:scaling>
          <c:orientation val="minMax"/>
          <c:max val="600000"/>
          <c:min val="0"/>
        </c:scaling>
        <c:delete val="0"/>
        <c:axPos val="l"/>
        <c:numFmt formatCode="0\.0," sourceLinked="1"/>
        <c:majorTickMark val="out"/>
        <c:minorTickMark val="none"/>
        <c:tickLblPos val="nextTo"/>
        <c:spPr>
          <a:noFill/>
          <a:ln>
            <a:solidFill>
              <a:srgbClr val="159EBE"/>
            </a:solidFill>
          </a:ln>
          <a:effectLst/>
        </c:spPr>
        <c:txPr>
          <a:bodyPr rot="-60000000" spcFirstLastPara="0" vertOverflow="ellipsis" vert="horz" wrap="square" anchor="ctr" anchorCtr="1"/>
          <a:lstStyle/>
          <a:p>
            <a:pPr>
              <a:defRPr lang="zh-CN" sz="9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crossAx val="697248778"/>
        <c:crosses val="autoZero"/>
        <c:crossBetween val="between"/>
        <c:majorUnit val="200000"/>
      </c:valAx>
      <c:spPr>
        <a:noFill/>
        <a:ln>
          <a:noFill/>
        </a:ln>
        <a:effectLst/>
      </c:spPr>
    </c:plotArea>
    <c:legend>
      <c:legendPos val="b"/>
      <c:legendEntry>
        <c:idx val="0"/>
        <c:txPr>
          <a:bodyPr rot="0" spcFirstLastPara="0" vertOverflow="ellipsis" vert="horz" wrap="square" anchor="ctr" anchorCtr="1"/>
          <a:lstStyle/>
          <a:p>
            <a:pPr>
              <a:defRPr lang="zh-CN" sz="9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legendEntry>
      <c:legendEntry>
        <c:idx val="1"/>
        <c:txPr>
          <a:bodyPr rot="0" spcFirstLastPara="0" vertOverflow="ellipsis" vert="horz" wrap="square" anchor="ctr" anchorCtr="1"/>
          <a:lstStyle/>
          <a:p>
            <a:pPr>
              <a:defRPr lang="zh-CN" sz="9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legendEntry>
      <c:legendEntry>
        <c:idx val="2"/>
        <c:txPr>
          <a:bodyPr rot="0" spcFirstLastPara="0" vertOverflow="ellipsis" vert="horz" wrap="square" anchor="ctr" anchorCtr="1"/>
          <a:lstStyle/>
          <a:p>
            <a:pPr>
              <a:defRPr lang="zh-CN" sz="9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legendEntry>
      <c:legendEntry>
        <c:idx val="3"/>
        <c:txPr>
          <a:bodyPr rot="0" spcFirstLastPara="0" vertOverflow="ellipsis" vert="horz" wrap="square" anchor="ctr" anchorCtr="1"/>
          <a:lstStyle/>
          <a:p>
            <a:pPr>
              <a:defRPr lang="zh-CN" sz="9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legendEntry>
      <c:legendEntry>
        <c:idx val="4"/>
        <c:txPr>
          <a:bodyPr rot="0" spcFirstLastPara="0" vertOverflow="ellipsis" vert="horz" wrap="square" anchor="ctr" anchorCtr="1"/>
          <a:lstStyle/>
          <a:p>
            <a:pPr>
              <a:defRPr lang="zh-CN" sz="9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legendEntry>
      <c:layout>
        <c:manualLayout>
          <c:xMode val="edge"/>
          <c:yMode val="edge"/>
          <c:x val="0.180215231788079"/>
          <c:y val="0.0069284064665127"/>
          <c:w val="0.609023178807947"/>
          <c:h val="0.046189376443418"/>
        </c:manualLayout>
      </c:layout>
      <c:overlay val="0"/>
      <c:spPr>
        <a:noFill/>
        <a:ln>
          <a:noFill/>
        </a:ln>
        <a:effectLst/>
      </c:spPr>
      <c:txPr>
        <a:bodyPr rot="0" spcFirstLastPara="0" vertOverflow="ellipsis" vert="horz" wrap="square" anchor="ctr" anchorCtr="1"/>
        <a:lstStyle/>
        <a:p>
          <a:pPr>
            <a:defRPr lang="zh-CN" sz="9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legend>
    <c:plotVisOnly val="1"/>
    <c:dispBlanksAs val="gap"/>
    <c:showDLblsOverMax val="0"/>
  </c:chart>
  <c:spPr>
    <a:noFill/>
    <a:ln w="9525" cap="flat" cmpd="sng" algn="ctr">
      <a:noFill/>
      <a:round/>
    </a:ln>
    <a:effectLst/>
  </c:spPr>
  <c:txPr>
    <a:bodyPr/>
    <a:lstStyle/>
    <a:p>
      <a:pPr>
        <a:defRPr lang="zh-CN" sz="900">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08774834437086"/>
          <c:y val="0.0455445544554455"/>
          <c:w val="0.946639072847682"/>
          <c:h val="0.685940594059406"/>
        </c:manualLayout>
      </c:layout>
      <c:lineChart>
        <c:grouping val="standard"/>
        <c:varyColors val="0"/>
        <c:ser>
          <c:idx val="2"/>
          <c:order val="0"/>
          <c:tx>
            <c:strRef>
              <c:f>Sheet1!$B$1</c:f>
              <c:strCache>
                <c:ptCount val="1"/>
                <c:pt idx="0">
                  <c:v>Y2017</c:v>
                </c:pt>
              </c:strCache>
            </c:strRef>
          </c:tx>
          <c:spPr>
            <a:ln w="12700" cap="rnd" cmpd="sng">
              <a:solidFill>
                <a:schemeClr val="accent6">
                  <a:lumMod val="60000"/>
                  <a:lumOff val="40000"/>
                  <a:alpha val="50000"/>
                </a:schemeClr>
              </a:solidFill>
              <a:prstDash val="solid"/>
              <a:round/>
            </a:ln>
            <a:effectLst/>
          </c:spPr>
          <c:marker>
            <c:symbol val="circle"/>
            <c:size val="4"/>
            <c:spPr>
              <a:solidFill>
                <a:schemeClr val="bg1"/>
              </a:solidFill>
              <a:ln w="12700">
                <a:solidFill>
                  <a:schemeClr val="accent6">
                    <a:lumMod val="60000"/>
                    <a:lumOff val="40000"/>
                    <a:alpha val="50000"/>
                  </a:schemeClr>
                </a:solidFill>
              </a:ln>
              <a:effectLst/>
            </c:spPr>
          </c:marker>
          <c:dLbls>
            <c:delete val="1"/>
          </c:dLbls>
          <c:cat>
            <c:strRef>
              <c:f>Sheet1!$A$2:$A$13</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Sheet1!$B$2:$B$13</c:f>
              <c:numCache>
                <c:formatCode>0\.0,</c:formatCode>
                <c:ptCount val="12"/>
                <c:pt idx="0">
                  <c:v>5423</c:v>
                </c:pt>
                <c:pt idx="1">
                  <c:v>16518</c:v>
                </c:pt>
                <c:pt idx="2">
                  <c:v>27568</c:v>
                </c:pt>
                <c:pt idx="3">
                  <c:v>29222</c:v>
                </c:pt>
                <c:pt idx="4">
                  <c:v>38119</c:v>
                </c:pt>
                <c:pt idx="5">
                  <c:v>41413</c:v>
                </c:pt>
                <c:pt idx="6">
                  <c:v>43117</c:v>
                </c:pt>
                <c:pt idx="7">
                  <c:v>52744</c:v>
                </c:pt>
                <c:pt idx="8">
                  <c:v>58217</c:v>
                </c:pt>
                <c:pt idx="9">
                  <c:v>64931</c:v>
                </c:pt>
                <c:pt idx="10">
                  <c:v>80767</c:v>
                </c:pt>
                <c:pt idx="11">
                  <c:v>94434</c:v>
                </c:pt>
              </c:numCache>
            </c:numRef>
          </c:val>
          <c:smooth val="0"/>
        </c:ser>
        <c:ser>
          <c:idx val="3"/>
          <c:order val="1"/>
          <c:tx>
            <c:strRef>
              <c:f>Sheet1!$C$1</c:f>
              <c:strCache>
                <c:ptCount val="1"/>
                <c:pt idx="0">
                  <c:v>Y2018</c:v>
                </c:pt>
              </c:strCache>
            </c:strRef>
          </c:tx>
          <c:spPr>
            <a:ln w="12700" cap="rnd" cmpd="sng">
              <a:solidFill>
                <a:schemeClr val="tx2">
                  <a:lumMod val="50000"/>
                  <a:lumOff val="50000"/>
                  <a:alpha val="50000"/>
                </a:schemeClr>
              </a:solidFill>
              <a:prstDash val="solid"/>
              <a:round/>
            </a:ln>
            <a:effectLst/>
          </c:spPr>
          <c:marker>
            <c:symbol val="circle"/>
            <c:size val="4"/>
            <c:spPr>
              <a:solidFill>
                <a:schemeClr val="bg1"/>
              </a:solidFill>
              <a:ln w="12700">
                <a:solidFill>
                  <a:schemeClr val="tx2">
                    <a:lumMod val="50000"/>
                    <a:lumOff val="50000"/>
                    <a:alpha val="50000"/>
                  </a:schemeClr>
                </a:solidFill>
              </a:ln>
              <a:effectLst/>
            </c:spPr>
          </c:marker>
          <c:dLbls>
            <c:delete val="1"/>
          </c:dLbls>
          <c:cat>
            <c:strRef>
              <c:f>Sheet1!$A$2:$A$13</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Sheet1!$C$2:$C$13</c:f>
              <c:numCache>
                <c:formatCode>0\.0,</c:formatCode>
                <c:ptCount val="12"/>
                <c:pt idx="0">
                  <c:v>31994</c:v>
                </c:pt>
                <c:pt idx="1">
                  <c:v>29150</c:v>
                </c:pt>
                <c:pt idx="2">
                  <c:v>55723</c:v>
                </c:pt>
                <c:pt idx="3">
                  <c:v>71529</c:v>
                </c:pt>
                <c:pt idx="4">
                  <c:v>92145</c:v>
                </c:pt>
                <c:pt idx="5">
                  <c:v>71663</c:v>
                </c:pt>
                <c:pt idx="6">
                  <c:v>75604</c:v>
                </c:pt>
                <c:pt idx="7">
                  <c:v>84335</c:v>
                </c:pt>
                <c:pt idx="8">
                  <c:v>98667</c:v>
                </c:pt>
                <c:pt idx="9">
                  <c:v>119793</c:v>
                </c:pt>
                <c:pt idx="10">
                  <c:v>134196</c:v>
                </c:pt>
                <c:pt idx="11">
                  <c:v>160381</c:v>
                </c:pt>
              </c:numCache>
            </c:numRef>
          </c:val>
          <c:smooth val="0"/>
        </c:ser>
        <c:ser>
          <c:idx val="4"/>
          <c:order val="2"/>
          <c:tx>
            <c:strRef>
              <c:f>Sheet1!$D$1</c:f>
              <c:strCache>
                <c:ptCount val="1"/>
                <c:pt idx="0">
                  <c:v>Y2019</c:v>
                </c:pt>
              </c:strCache>
            </c:strRef>
          </c:tx>
          <c:spPr>
            <a:ln w="12700" cap="rnd" cmpd="sng">
              <a:solidFill>
                <a:schemeClr val="accent4">
                  <a:alpha val="50000"/>
                </a:schemeClr>
              </a:solidFill>
              <a:prstDash val="solid"/>
              <a:round/>
              <a:headEnd type="none"/>
            </a:ln>
            <a:effectLst/>
          </c:spPr>
          <c:marker>
            <c:symbol val="circle"/>
            <c:size val="4"/>
            <c:spPr>
              <a:solidFill>
                <a:schemeClr val="bg1"/>
              </a:solidFill>
              <a:ln w="12700">
                <a:solidFill>
                  <a:schemeClr val="accent4">
                    <a:alpha val="50000"/>
                  </a:schemeClr>
                </a:solidFill>
              </a:ln>
              <a:effectLst/>
            </c:spPr>
          </c:marker>
          <c:dLbls>
            <c:delete val="1"/>
          </c:dLbls>
          <c:cat>
            <c:strRef>
              <c:f>Sheet1!$A$2:$A$13</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Sheet1!$D$2:$D$13</c:f>
              <c:numCache>
                <c:formatCode>0\.0,</c:formatCode>
                <c:ptCount val="12"/>
                <c:pt idx="0">
                  <c:v>91175</c:v>
                </c:pt>
                <c:pt idx="1">
                  <c:v>50265</c:v>
                </c:pt>
                <c:pt idx="2">
                  <c:v>111035</c:v>
                </c:pt>
                <c:pt idx="3">
                  <c:v>91622</c:v>
                </c:pt>
                <c:pt idx="4">
                  <c:v>96918</c:v>
                </c:pt>
                <c:pt idx="5">
                  <c:v>133528</c:v>
                </c:pt>
                <c:pt idx="6">
                  <c:v>66776</c:v>
                </c:pt>
                <c:pt idx="7">
                  <c:v>70741</c:v>
                </c:pt>
                <c:pt idx="8">
                  <c:v>65015</c:v>
                </c:pt>
                <c:pt idx="9">
                  <c:v>65567</c:v>
                </c:pt>
                <c:pt idx="10">
                  <c:v>78822</c:v>
                </c:pt>
                <c:pt idx="11">
                  <c:v>137177</c:v>
                </c:pt>
              </c:numCache>
            </c:numRef>
          </c:val>
          <c:smooth val="0"/>
        </c:ser>
        <c:ser>
          <c:idx val="5"/>
          <c:order val="3"/>
          <c:tx>
            <c:strRef>
              <c:f>Sheet1!$E$1</c:f>
              <c:strCache>
                <c:ptCount val="1"/>
                <c:pt idx="0">
                  <c:v>Y2020</c:v>
                </c:pt>
              </c:strCache>
            </c:strRef>
          </c:tx>
          <c:spPr>
            <a:ln w="12700" cap="rnd" cmpd="sng">
              <a:solidFill>
                <a:schemeClr val="accent3">
                  <a:alpha val="50000"/>
                </a:schemeClr>
              </a:solidFill>
              <a:prstDash val="solid"/>
              <a:round/>
            </a:ln>
            <a:effectLst/>
          </c:spPr>
          <c:marker>
            <c:symbol val="circle"/>
            <c:size val="4"/>
            <c:spPr>
              <a:solidFill>
                <a:schemeClr val="bg1"/>
              </a:solidFill>
              <a:ln w="12700">
                <a:solidFill>
                  <a:schemeClr val="accent3">
                    <a:alpha val="50000"/>
                  </a:schemeClr>
                </a:solidFill>
              </a:ln>
              <a:effectLst/>
            </c:spPr>
          </c:marker>
          <c:dLbls>
            <c:delete val="1"/>
          </c:dLbls>
          <c:cat>
            <c:strRef>
              <c:f>Sheet1!$A$2:$A$13</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Sheet1!$E$2:$E$13</c:f>
              <c:numCache>
                <c:formatCode>0\.0,</c:formatCode>
                <c:ptCount val="12"/>
                <c:pt idx="0">
                  <c:v>42978</c:v>
                </c:pt>
                <c:pt idx="1">
                  <c:v>15323</c:v>
                </c:pt>
                <c:pt idx="2">
                  <c:v>55632</c:v>
                </c:pt>
                <c:pt idx="3">
                  <c:v>58768</c:v>
                </c:pt>
                <c:pt idx="4">
                  <c:v>71259</c:v>
                </c:pt>
                <c:pt idx="5">
                  <c:v>86024</c:v>
                </c:pt>
                <c:pt idx="6">
                  <c:v>80727</c:v>
                </c:pt>
                <c:pt idx="7">
                  <c:v>100475</c:v>
                </c:pt>
                <c:pt idx="8">
                  <c:v>124661</c:v>
                </c:pt>
                <c:pt idx="9">
                  <c:v>144333</c:v>
                </c:pt>
                <c:pt idx="10">
                  <c:v>181710</c:v>
                </c:pt>
                <c:pt idx="11">
                  <c:v>211398</c:v>
                </c:pt>
              </c:numCache>
            </c:numRef>
          </c:val>
          <c:smooth val="0"/>
        </c:ser>
        <c:ser>
          <c:idx val="0"/>
          <c:order val="4"/>
          <c:tx>
            <c:strRef>
              <c:f>Sheet1!$F$1</c:f>
              <c:strCache>
                <c:ptCount val="1"/>
                <c:pt idx="0">
                  <c:v>Y2021</c:v>
                </c:pt>
              </c:strCache>
            </c:strRef>
          </c:tx>
          <c:spPr>
            <a:ln w="12700" cap="rnd">
              <a:solidFill>
                <a:schemeClr val="accent1">
                  <a:alpha val="50000"/>
                </a:schemeClr>
              </a:solidFill>
              <a:round/>
            </a:ln>
            <a:effectLst/>
            <a:sp3d contourW="12700"/>
          </c:spPr>
          <c:marker>
            <c:symbol val="circle"/>
            <c:size val="4"/>
            <c:spPr>
              <a:solidFill>
                <a:schemeClr val="bg1"/>
              </a:solidFill>
              <a:ln w="12700">
                <a:solidFill>
                  <a:schemeClr val="accent1">
                    <a:alpha val="59000"/>
                  </a:schemeClr>
                </a:solidFill>
              </a:ln>
              <a:effectLst/>
            </c:spPr>
          </c:marker>
          <c:dLbls>
            <c:delete val="1"/>
          </c:dLbls>
          <c:cat>
            <c:strRef>
              <c:f>Sheet1!$A$2:$A$13</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Sheet1!$F$2:$F$13</c:f>
              <c:numCache>
                <c:formatCode>0\.0,</c:formatCode>
                <c:ptCount val="12"/>
                <c:pt idx="0">
                  <c:v>165216</c:v>
                </c:pt>
                <c:pt idx="1">
                  <c:v>100474</c:v>
                </c:pt>
                <c:pt idx="2">
                  <c:v>202061</c:v>
                </c:pt>
                <c:pt idx="3">
                  <c:v>182794</c:v>
                </c:pt>
                <c:pt idx="4">
                  <c:v>198055</c:v>
                </c:pt>
                <c:pt idx="5">
                  <c:v>233633</c:v>
                </c:pt>
                <c:pt idx="6">
                  <c:v>245595</c:v>
                </c:pt>
                <c:pt idx="7">
                  <c:v>303869</c:v>
                </c:pt>
                <c:pt idx="8">
                  <c:v>345397</c:v>
                </c:pt>
                <c:pt idx="9">
                  <c:v>364815</c:v>
                </c:pt>
                <c:pt idx="10">
                  <c:v>428661</c:v>
                </c:pt>
                <c:pt idx="11">
                  <c:v>505176</c:v>
                </c:pt>
              </c:numCache>
            </c:numRef>
          </c:val>
          <c:smooth val="0"/>
        </c:ser>
        <c:ser>
          <c:idx val="1"/>
          <c:order val="5"/>
          <c:tx>
            <c:strRef>
              <c:f>Sheet1!$G$1</c:f>
              <c:strCache>
                <c:ptCount val="1"/>
                <c:pt idx="0">
                  <c:v>Y2022</c:v>
                </c:pt>
              </c:strCache>
            </c:strRef>
          </c:tx>
          <c:spPr>
            <a:ln w="28575" cap="rnd">
              <a:solidFill>
                <a:srgbClr val="159EBE"/>
              </a:solidFill>
              <a:round/>
            </a:ln>
            <a:effectLst/>
          </c:spPr>
          <c:marker>
            <c:symbol val="circle"/>
            <c:size val="7"/>
            <c:spPr>
              <a:solidFill>
                <a:srgbClr val="159EBE"/>
              </a:solidFill>
              <a:ln w="22225">
                <a:solidFill>
                  <a:schemeClr val="bg1"/>
                </a:solidFill>
              </a:ln>
              <a:effectLst/>
            </c:spPr>
          </c:marker>
          <c:dLbls>
            <c:dLbl>
              <c:idx val="0"/>
              <c:layout/>
              <c:numFmt formatCode="General" sourceLinked="1"/>
              <c:spPr>
                <a:noFill/>
                <a:ln w="12700" cmpd="sng">
                  <a:solidFill>
                    <a:srgbClr val="159EBE"/>
                  </a:solidFill>
                  <a:prstDash val="sysDash"/>
                </a:ln>
                <a:effectLst/>
              </c:spPr>
              <c:txPr>
                <a:bodyPr rot="0" spcFirstLastPara="0" vertOverflow="ellipsis" vert="horz" wrap="square" lIns="38100" tIns="19050" rIns="38100" bIns="19050" anchor="ctr" anchorCtr="1"/>
                <a:lstStyle/>
                <a:p>
                  <a:pPr>
                    <a:defRPr lang="zh-CN" sz="900" b="1"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dLblPos val="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0" vertOverflow="ellipsis" vert="horz" wrap="square" lIns="38100" tIns="19050" rIns="38100" bIns="19050" anchor="ctr" anchorCtr="1"/>
              <a:lstStyle/>
              <a:p>
                <a:pPr>
                  <a:defRPr lang="zh-CN" sz="900" b="1"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ysClr val="windowText" lastClr="000000">
                          <a:lumMod val="35000"/>
                          <a:lumOff val="65000"/>
                        </a:sysClr>
                      </a:solidFill>
                      <a:round/>
                    </a:ln>
                    <a:effectLst/>
                  </c:spPr>
                </c15:leaderLines>
              </c:ext>
            </c:extLst>
          </c:dLbls>
          <c:cat>
            <c:strRef>
              <c:f>Sheet1!$A$2:$A$13</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Sheet1!$G$2:$G$13</c:f>
              <c:numCache>
                <c:formatCode>0\.0,</c:formatCode>
                <c:ptCount val="12"/>
                <c:pt idx="0">
                  <c:v>411790</c:v>
                </c:pt>
              </c:numCache>
            </c:numRef>
          </c:val>
          <c:smooth val="0"/>
        </c:ser>
        <c:dLbls>
          <c:showLegendKey val="0"/>
          <c:showVal val="0"/>
          <c:showCatName val="0"/>
          <c:showSerName val="0"/>
          <c:showPercent val="0"/>
          <c:showBubbleSize val="0"/>
        </c:dLbls>
        <c:marker val="1"/>
        <c:smooth val="0"/>
        <c:axId val="697248778"/>
        <c:axId val="354295077"/>
      </c:lineChart>
      <c:catAx>
        <c:axId val="697248778"/>
        <c:scaling>
          <c:orientation val="minMax"/>
        </c:scaling>
        <c:delete val="0"/>
        <c:axPos val="b"/>
        <c:numFmt formatCode="General" sourceLinked="0"/>
        <c:majorTickMark val="out"/>
        <c:minorTickMark val="none"/>
        <c:tickLblPos val="nextTo"/>
        <c:spPr>
          <a:noFill/>
          <a:ln w="9525" cap="flat" cmpd="sng" algn="ctr">
            <a:solidFill>
              <a:srgbClr val="159EBE"/>
            </a:solidFill>
            <a:round/>
          </a:ln>
          <a:effectLst/>
        </c:spPr>
        <c:txPr>
          <a:bodyPr rot="-60000000" spcFirstLastPara="0" vertOverflow="ellipsis" vert="horz" wrap="square" anchor="ctr" anchorCtr="1"/>
          <a:lstStyle/>
          <a:p>
            <a:pPr>
              <a:defRPr lang="zh-CN" sz="9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crossAx val="354295077"/>
        <c:crosses val="autoZero"/>
        <c:auto val="1"/>
        <c:lblAlgn val="ctr"/>
        <c:lblOffset val="100"/>
        <c:noMultiLvlLbl val="0"/>
      </c:catAx>
      <c:valAx>
        <c:axId val="354295077"/>
        <c:scaling>
          <c:orientation val="minMax"/>
          <c:max val="600000"/>
          <c:min val="0"/>
        </c:scaling>
        <c:delete val="0"/>
        <c:axPos val="l"/>
        <c:numFmt formatCode="0\.0," sourceLinked="1"/>
        <c:majorTickMark val="out"/>
        <c:minorTickMark val="none"/>
        <c:tickLblPos val="nextTo"/>
        <c:spPr>
          <a:noFill/>
          <a:ln>
            <a:solidFill>
              <a:srgbClr val="159EBE"/>
            </a:solidFill>
          </a:ln>
          <a:effectLst/>
        </c:spPr>
        <c:txPr>
          <a:bodyPr rot="-60000000" spcFirstLastPara="0" vertOverflow="ellipsis" vert="horz" wrap="square" anchor="ctr" anchorCtr="1"/>
          <a:lstStyle/>
          <a:p>
            <a:pPr>
              <a:defRPr lang="zh-CN" sz="9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crossAx val="697248778"/>
        <c:crosses val="autoZero"/>
        <c:crossBetween val="between"/>
        <c:majorUnit val="200000"/>
      </c:valAx>
      <c:spPr>
        <a:noFill/>
        <a:ln>
          <a:noFill/>
        </a:ln>
        <a:effectLst/>
      </c:spPr>
    </c:plotArea>
    <c:legend>
      <c:legendPos val="b"/>
      <c:legendEntry>
        <c:idx val="0"/>
        <c:txPr>
          <a:bodyPr rot="0" spcFirstLastPara="0" vertOverflow="ellipsis" vert="horz" wrap="square" anchor="ctr" anchorCtr="1"/>
          <a:lstStyle/>
          <a:p>
            <a:pPr>
              <a:defRPr lang="zh-CN" sz="9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legendEntry>
      <c:legendEntry>
        <c:idx val="1"/>
        <c:txPr>
          <a:bodyPr rot="0" spcFirstLastPara="0" vertOverflow="ellipsis" vert="horz" wrap="square" anchor="ctr" anchorCtr="1"/>
          <a:lstStyle/>
          <a:p>
            <a:pPr>
              <a:defRPr lang="zh-CN" sz="9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legendEntry>
      <c:legendEntry>
        <c:idx val="2"/>
        <c:txPr>
          <a:bodyPr rot="0" spcFirstLastPara="0" vertOverflow="ellipsis" vert="horz" wrap="square" anchor="ctr" anchorCtr="1"/>
          <a:lstStyle/>
          <a:p>
            <a:pPr>
              <a:defRPr lang="zh-CN" sz="9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legendEntry>
      <c:legendEntry>
        <c:idx val="3"/>
        <c:txPr>
          <a:bodyPr rot="0" spcFirstLastPara="0" vertOverflow="ellipsis" vert="horz" wrap="square" anchor="ctr" anchorCtr="1"/>
          <a:lstStyle/>
          <a:p>
            <a:pPr>
              <a:defRPr lang="zh-CN" sz="9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legendEntry>
      <c:legendEntry>
        <c:idx val="4"/>
        <c:txPr>
          <a:bodyPr rot="0" spcFirstLastPara="0" vertOverflow="ellipsis" vert="horz" wrap="square" anchor="ctr" anchorCtr="1"/>
          <a:lstStyle/>
          <a:p>
            <a:pPr>
              <a:defRPr lang="zh-CN" sz="9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legendEntry>
      <c:layout>
        <c:manualLayout>
          <c:xMode val="edge"/>
          <c:yMode val="edge"/>
          <c:x val="0.180215231788079"/>
          <c:y val="0.0069284064665127"/>
          <c:w val="0.609023178807947"/>
          <c:h val="0.046189376443418"/>
        </c:manualLayout>
      </c:layout>
      <c:overlay val="0"/>
      <c:spPr>
        <a:noFill/>
        <a:ln>
          <a:noFill/>
        </a:ln>
        <a:effectLst/>
      </c:spPr>
      <c:txPr>
        <a:bodyPr rot="0" spcFirstLastPara="0" vertOverflow="ellipsis" vert="horz" wrap="square" anchor="ctr" anchorCtr="1"/>
        <a:lstStyle/>
        <a:p>
          <a:pPr>
            <a:defRPr lang="zh-CN" sz="9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legend>
    <c:plotVisOnly val="1"/>
    <c:dispBlanksAs val="gap"/>
    <c:showDLblsOverMax val="0"/>
  </c:chart>
  <c:spPr>
    <a:noFill/>
    <a:ln w="9525" cap="flat" cmpd="sng" algn="ctr">
      <a:noFill/>
      <a:round/>
    </a:ln>
    <a:effectLst/>
  </c:spPr>
  <c:txPr>
    <a:bodyPr/>
    <a:lstStyle/>
    <a:p>
      <a:pPr>
        <a:defRPr lang="zh-CN" sz="900">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404876066639577"/>
          <c:y val="0.128003696857671"/>
          <c:w val="0.957074360016253"/>
          <c:h val="0.685120147874307"/>
        </c:manualLayout>
      </c:layout>
      <c:barChart>
        <c:barDir val="col"/>
        <c:grouping val="clustered"/>
        <c:varyColors val="0"/>
        <c:ser>
          <c:idx val="0"/>
          <c:order val="0"/>
          <c:tx>
            <c:strRef>
              <c:f>Sheet1!$B$1</c:f>
              <c:strCache>
                <c:ptCount val="1"/>
                <c:pt idx="0">
                  <c:v>系列 1</c:v>
                </c:pt>
              </c:strCache>
            </c:strRef>
          </c:tx>
          <c:spPr>
            <a:solidFill>
              <a:srgbClr val="159EBE"/>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zh-CN" sz="8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ysClr val="windowText" lastClr="000000">
                          <a:lumMod val="35000"/>
                          <a:lumOff val="65000"/>
                        </a:sysClr>
                      </a:solidFill>
                      <a:round/>
                    </a:ln>
                    <a:effectLst/>
                  </c:spPr>
                </c15:leaderLines>
              </c:ext>
            </c:extLst>
          </c:dLbls>
          <c:cat>
            <c:strRef>
              <c:f>Sheet1!$A$2:$A$11</c:f>
              <c:strCache>
                <c:ptCount val="10"/>
                <c:pt idx="0">
                  <c:v>一汽大众</c:v>
                </c:pt>
                <c:pt idx="1">
                  <c:v>长安汽车</c:v>
                </c:pt>
                <c:pt idx="2">
                  <c:v>上汽大众</c:v>
                </c:pt>
                <c:pt idx="3">
                  <c:v>吉利汽车</c:v>
                </c:pt>
                <c:pt idx="4">
                  <c:v>上汽通用</c:v>
                </c:pt>
                <c:pt idx="5">
                  <c:v>东风日产</c:v>
                </c:pt>
                <c:pt idx="6">
                  <c:v>比亚迪汽车</c:v>
                </c:pt>
                <c:pt idx="7">
                  <c:v>长城汽车</c:v>
                </c:pt>
                <c:pt idx="8">
                  <c:v>华晨宝马</c:v>
                </c:pt>
                <c:pt idx="9">
                  <c:v>广汽丰田</c:v>
                </c:pt>
              </c:strCache>
            </c:strRef>
          </c:cat>
          <c:val>
            <c:numRef>
              <c:f>Sheet1!$B$2:$B$11</c:f>
              <c:numCache>
                <c:formatCode>0\.0,</c:formatCode>
                <c:ptCount val="10"/>
                <c:pt idx="0">
                  <c:v>190771</c:v>
                </c:pt>
                <c:pt idx="1">
                  <c:v>143556</c:v>
                </c:pt>
                <c:pt idx="2">
                  <c:v>137617</c:v>
                </c:pt>
                <c:pt idx="3">
                  <c:v>132490</c:v>
                </c:pt>
                <c:pt idx="4">
                  <c:v>120021</c:v>
                </c:pt>
                <c:pt idx="5">
                  <c:v>110026</c:v>
                </c:pt>
                <c:pt idx="6">
                  <c:v>95032</c:v>
                </c:pt>
                <c:pt idx="7">
                  <c:v>89741</c:v>
                </c:pt>
                <c:pt idx="8">
                  <c:v>89083</c:v>
                </c:pt>
                <c:pt idx="9">
                  <c:v>87637</c:v>
                </c:pt>
              </c:numCache>
            </c:numRef>
          </c:val>
        </c:ser>
        <c:dLbls>
          <c:showLegendKey val="0"/>
          <c:showVal val="1"/>
          <c:showCatName val="0"/>
          <c:showSerName val="0"/>
          <c:showPercent val="0"/>
          <c:showBubbleSize val="0"/>
        </c:dLbls>
        <c:gapWidth val="120"/>
        <c:overlap val="-27"/>
        <c:axId val="191955947"/>
        <c:axId val="505265266"/>
      </c:barChart>
      <c:catAx>
        <c:axId val="191955947"/>
        <c:scaling>
          <c:orientation val="minMax"/>
        </c:scaling>
        <c:delete val="0"/>
        <c:axPos val="b"/>
        <c:numFmt formatCode="General" sourceLinked="0"/>
        <c:majorTickMark val="out"/>
        <c:minorTickMark val="none"/>
        <c:tickLblPos val="nextTo"/>
        <c:spPr>
          <a:noFill/>
          <a:ln w="9525" cap="flat" cmpd="sng" algn="ctr">
            <a:solidFill>
              <a:srgbClr val="159EBE"/>
            </a:solidFill>
            <a:round/>
          </a:ln>
          <a:effectLst/>
        </c:spPr>
        <c:txPr>
          <a:bodyPr rot="-60000000" spcFirstLastPara="0" vertOverflow="ellipsis" vert="horz" wrap="square" anchor="ctr" anchorCtr="1"/>
          <a:lstStyle/>
          <a:p>
            <a:pPr>
              <a:defRPr lang="zh-CN" sz="850" b="0" i="0" u="none" strike="noStrike" kern="1200" baseline="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p>
        </c:txPr>
        <c:crossAx val="505265266"/>
        <c:crosses val="autoZero"/>
        <c:auto val="1"/>
        <c:lblAlgn val="ctr"/>
        <c:lblOffset val="100"/>
        <c:noMultiLvlLbl val="0"/>
      </c:catAx>
      <c:valAx>
        <c:axId val="505265266"/>
        <c:scaling>
          <c:orientation val="minMax"/>
          <c:max val="200000"/>
          <c:min val="0"/>
        </c:scaling>
        <c:delete val="0"/>
        <c:axPos val="l"/>
        <c:numFmt formatCode="0\.0," sourceLinked="1"/>
        <c:majorTickMark val="out"/>
        <c:minorTickMark val="none"/>
        <c:tickLblPos val="nextTo"/>
        <c:spPr>
          <a:noFill/>
          <a:ln>
            <a:solidFill>
              <a:srgbClr val="159EBE"/>
            </a:solidFill>
          </a:ln>
          <a:effectLst/>
        </c:spPr>
        <c:txPr>
          <a:bodyPr rot="-60000000" spcFirstLastPara="0" vertOverflow="ellipsis" vert="horz" wrap="square" anchor="ctr" anchorCtr="1"/>
          <a:lstStyle/>
          <a:p>
            <a:pPr>
              <a:defRPr lang="zh-CN" sz="800" b="0" i="0" u="none" strike="noStrike" kern="1200" baseline="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p>
        </c:txPr>
        <c:crossAx val="191955947"/>
        <c:crosses val="autoZero"/>
        <c:crossBetween val="between"/>
        <c:majorUnit val="50000"/>
      </c:valAx>
      <c:spPr>
        <a:noFill/>
        <a:ln>
          <a:noFill/>
        </a:ln>
        <a:effectLst/>
      </c:spPr>
    </c:plotArea>
    <c:plotVisOnly val="1"/>
    <c:dispBlanksAs val="gap"/>
    <c:showDLblsOverMax val="0"/>
  </c:chart>
  <c:spPr>
    <a:noFill/>
    <a:ln w="9525" cap="flat" cmpd="sng" algn="ctr">
      <a:noFill/>
      <a:round/>
    </a:ln>
    <a:effectLst/>
  </c:spPr>
  <c:txPr>
    <a:bodyPr/>
    <a:lstStyle/>
    <a:p>
      <a:pPr>
        <a:defRPr lang="zh-CN"/>
      </a:pP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404876066639577"/>
          <c:y val="0.128003696857671"/>
          <c:w val="0.957074360016253"/>
          <c:h val="0.685120147874307"/>
        </c:manualLayout>
      </c:layout>
      <c:barChart>
        <c:barDir val="col"/>
        <c:grouping val="clustered"/>
        <c:varyColors val="0"/>
        <c:ser>
          <c:idx val="0"/>
          <c:order val="0"/>
          <c:tx>
            <c:strRef>
              <c:f>Sheet1!$B$1</c:f>
              <c:strCache>
                <c:ptCount val="1"/>
                <c:pt idx="0">
                  <c:v>系列 1</c:v>
                </c:pt>
              </c:strCache>
            </c:strRef>
          </c:tx>
          <c:spPr>
            <a:solidFill>
              <a:srgbClr val="159EBE"/>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zh-CN" sz="8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ysClr val="windowText" lastClr="000000">
                          <a:lumMod val="35000"/>
                          <a:lumOff val="65000"/>
                        </a:sysClr>
                      </a:solidFill>
                      <a:round/>
                    </a:ln>
                    <a:effectLst/>
                  </c:spPr>
                </c15:leaderLines>
              </c:ext>
            </c:extLst>
          </c:dLbls>
          <c:cat>
            <c:strRef>
              <c:f>Sheet1!$A$2:$A$11</c:f>
              <c:strCache>
                <c:ptCount val="10"/>
                <c:pt idx="0">
                  <c:v>一汽大众</c:v>
                </c:pt>
                <c:pt idx="1">
                  <c:v>长安汽车</c:v>
                </c:pt>
                <c:pt idx="2">
                  <c:v>吉利汽车</c:v>
                </c:pt>
                <c:pt idx="3">
                  <c:v>上汽大众</c:v>
                </c:pt>
                <c:pt idx="4">
                  <c:v>东风日产</c:v>
                </c:pt>
                <c:pt idx="5">
                  <c:v>上汽通用</c:v>
                </c:pt>
                <c:pt idx="6">
                  <c:v>广汽丰田</c:v>
                </c:pt>
                <c:pt idx="7">
                  <c:v>长城汽车</c:v>
                </c:pt>
                <c:pt idx="8">
                  <c:v>比亚迪汽车</c:v>
                </c:pt>
                <c:pt idx="9">
                  <c:v>奇瑞汽车</c:v>
                </c:pt>
              </c:strCache>
            </c:strRef>
          </c:cat>
          <c:val>
            <c:numRef>
              <c:f>Sheet1!$B$2:$B$11</c:f>
              <c:numCache>
                <c:formatCode>0\.0,</c:formatCode>
                <c:ptCount val="10"/>
                <c:pt idx="0">
                  <c:v>182977</c:v>
                </c:pt>
                <c:pt idx="1">
                  <c:v>159233</c:v>
                </c:pt>
                <c:pt idx="2">
                  <c:v>146380</c:v>
                </c:pt>
                <c:pt idx="3">
                  <c:v>130607</c:v>
                </c:pt>
                <c:pt idx="4">
                  <c:v>126069</c:v>
                </c:pt>
                <c:pt idx="5">
                  <c:v>110007</c:v>
                </c:pt>
                <c:pt idx="6">
                  <c:v>99900</c:v>
                </c:pt>
                <c:pt idx="7">
                  <c:v>98918</c:v>
                </c:pt>
                <c:pt idx="8">
                  <c:v>95355</c:v>
                </c:pt>
                <c:pt idx="9">
                  <c:v>81238</c:v>
                </c:pt>
              </c:numCache>
            </c:numRef>
          </c:val>
        </c:ser>
        <c:dLbls>
          <c:showLegendKey val="0"/>
          <c:showVal val="1"/>
          <c:showCatName val="0"/>
          <c:showSerName val="0"/>
          <c:showPercent val="0"/>
          <c:showBubbleSize val="0"/>
        </c:dLbls>
        <c:gapWidth val="120"/>
        <c:overlap val="-27"/>
        <c:axId val="191955947"/>
        <c:axId val="505265266"/>
      </c:barChart>
      <c:catAx>
        <c:axId val="191955947"/>
        <c:scaling>
          <c:orientation val="minMax"/>
        </c:scaling>
        <c:delete val="0"/>
        <c:axPos val="b"/>
        <c:numFmt formatCode="General" sourceLinked="0"/>
        <c:majorTickMark val="out"/>
        <c:minorTickMark val="none"/>
        <c:tickLblPos val="nextTo"/>
        <c:spPr>
          <a:noFill/>
          <a:ln w="9525" cap="flat" cmpd="sng" algn="ctr">
            <a:solidFill>
              <a:srgbClr val="159EBE"/>
            </a:solidFill>
            <a:round/>
          </a:ln>
          <a:effectLst/>
        </c:spPr>
        <c:txPr>
          <a:bodyPr rot="-60000000" spcFirstLastPara="0" vertOverflow="ellipsis" vert="horz" wrap="square" anchor="ctr" anchorCtr="1"/>
          <a:lstStyle/>
          <a:p>
            <a:pPr>
              <a:defRPr lang="zh-CN" sz="850" b="0" i="0" u="none" strike="noStrike" kern="1200" baseline="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p>
        </c:txPr>
        <c:crossAx val="505265266"/>
        <c:crosses val="autoZero"/>
        <c:auto val="1"/>
        <c:lblAlgn val="ctr"/>
        <c:lblOffset val="100"/>
        <c:noMultiLvlLbl val="0"/>
      </c:catAx>
      <c:valAx>
        <c:axId val="505265266"/>
        <c:scaling>
          <c:orientation val="minMax"/>
          <c:max val="200000"/>
          <c:min val="0"/>
        </c:scaling>
        <c:delete val="0"/>
        <c:axPos val="l"/>
        <c:numFmt formatCode="0\.0," sourceLinked="1"/>
        <c:majorTickMark val="out"/>
        <c:minorTickMark val="none"/>
        <c:tickLblPos val="nextTo"/>
        <c:spPr>
          <a:noFill/>
          <a:ln>
            <a:solidFill>
              <a:srgbClr val="159EBE"/>
            </a:solidFill>
          </a:ln>
          <a:effectLst/>
        </c:spPr>
        <c:txPr>
          <a:bodyPr rot="-60000000" spcFirstLastPara="0" vertOverflow="ellipsis" vert="horz" wrap="square" anchor="ctr" anchorCtr="1"/>
          <a:lstStyle/>
          <a:p>
            <a:pPr>
              <a:defRPr lang="zh-CN" sz="800" b="0" i="0" u="none" strike="noStrike" kern="1200" baseline="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p>
        </c:txPr>
        <c:crossAx val="191955947"/>
        <c:crosses val="autoZero"/>
        <c:crossBetween val="between"/>
        <c:majorUnit val="50000"/>
      </c:valAx>
      <c:spPr>
        <a:noFill/>
        <a:ln>
          <a:noFill/>
        </a:ln>
        <a:effectLst/>
      </c:spPr>
    </c:plotArea>
    <c:plotVisOnly val="1"/>
    <c:dispBlanksAs val="gap"/>
    <c:showDLblsOverMax val="0"/>
  </c:chart>
  <c:spPr>
    <a:noFill/>
    <a:ln w="9525" cap="flat" cmpd="sng" algn="ctr">
      <a:noFill/>
      <a:round/>
    </a:ln>
    <a:effectLst/>
  </c:spPr>
  <c:txPr>
    <a:bodyPr/>
    <a:lstStyle/>
    <a:p>
      <a:pPr>
        <a:defRPr lang="zh-CN"/>
      </a:pP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404876066639577"/>
          <c:y val="0.128003696857671"/>
          <c:w val="0.957074360016253"/>
          <c:h val="0.685120147874307"/>
        </c:manualLayout>
      </c:layout>
      <c:barChart>
        <c:barDir val="col"/>
        <c:grouping val="clustered"/>
        <c:varyColors val="0"/>
        <c:ser>
          <c:idx val="0"/>
          <c:order val="0"/>
          <c:tx>
            <c:strRef>
              <c:f>Sheet1!$B$1</c:f>
              <c:strCache>
                <c:ptCount val="1"/>
                <c:pt idx="0">
                  <c:v>系列 1</c:v>
                </c:pt>
              </c:strCache>
            </c:strRef>
          </c:tx>
          <c:spPr>
            <a:solidFill>
              <a:srgbClr val="159EBE"/>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zh-CN" sz="8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ysClr val="windowText" lastClr="000000">
                          <a:lumMod val="35000"/>
                          <a:lumOff val="65000"/>
                        </a:sysClr>
                      </a:solidFill>
                      <a:round/>
                    </a:ln>
                    <a:effectLst/>
                  </c:spPr>
                </c15:leaderLines>
              </c:ext>
            </c:extLst>
          </c:dLbls>
          <c:cat>
            <c:strRef>
              <c:f>Sheet1!$A$2:$A$11</c:f>
              <c:strCache>
                <c:ptCount val="10"/>
                <c:pt idx="0">
                  <c:v>一汽大众</c:v>
                </c:pt>
                <c:pt idx="1">
                  <c:v>长安汽车</c:v>
                </c:pt>
                <c:pt idx="2">
                  <c:v>上汽大众</c:v>
                </c:pt>
                <c:pt idx="3">
                  <c:v>吉利汽车</c:v>
                </c:pt>
                <c:pt idx="4">
                  <c:v>上汽通用</c:v>
                </c:pt>
                <c:pt idx="5">
                  <c:v>东风日产</c:v>
                </c:pt>
                <c:pt idx="6">
                  <c:v>上汽通用五菱</c:v>
                </c:pt>
                <c:pt idx="7">
                  <c:v>比亚迪汽车</c:v>
                </c:pt>
                <c:pt idx="8">
                  <c:v>长城汽车</c:v>
                </c:pt>
                <c:pt idx="9">
                  <c:v>华晨宝马</c:v>
                </c:pt>
              </c:strCache>
            </c:strRef>
          </c:cat>
          <c:val>
            <c:numRef>
              <c:f>Sheet1!$B$2:$B$11</c:f>
              <c:numCache>
                <c:formatCode>0\.0,</c:formatCode>
                <c:ptCount val="10"/>
                <c:pt idx="0">
                  <c:v>190771</c:v>
                </c:pt>
                <c:pt idx="1">
                  <c:v>145239</c:v>
                </c:pt>
                <c:pt idx="2">
                  <c:v>137617</c:v>
                </c:pt>
                <c:pt idx="3">
                  <c:v>132490</c:v>
                </c:pt>
                <c:pt idx="4">
                  <c:v>120021</c:v>
                </c:pt>
                <c:pt idx="5">
                  <c:v>110026</c:v>
                </c:pt>
                <c:pt idx="6">
                  <c:v>97485</c:v>
                </c:pt>
                <c:pt idx="7">
                  <c:v>95032</c:v>
                </c:pt>
                <c:pt idx="8">
                  <c:v>89741</c:v>
                </c:pt>
                <c:pt idx="9">
                  <c:v>89083</c:v>
                </c:pt>
              </c:numCache>
            </c:numRef>
          </c:val>
        </c:ser>
        <c:dLbls>
          <c:showLegendKey val="0"/>
          <c:showVal val="1"/>
          <c:showCatName val="0"/>
          <c:showSerName val="0"/>
          <c:showPercent val="0"/>
          <c:showBubbleSize val="0"/>
        </c:dLbls>
        <c:gapWidth val="120"/>
        <c:overlap val="-27"/>
        <c:axId val="191955947"/>
        <c:axId val="505265266"/>
      </c:barChart>
      <c:catAx>
        <c:axId val="191955947"/>
        <c:scaling>
          <c:orientation val="minMax"/>
        </c:scaling>
        <c:delete val="0"/>
        <c:axPos val="b"/>
        <c:numFmt formatCode="General" sourceLinked="0"/>
        <c:majorTickMark val="out"/>
        <c:minorTickMark val="none"/>
        <c:tickLblPos val="nextTo"/>
        <c:spPr>
          <a:noFill/>
          <a:ln w="9525" cap="flat" cmpd="sng" algn="ctr">
            <a:solidFill>
              <a:srgbClr val="159EBE"/>
            </a:solidFill>
            <a:round/>
          </a:ln>
          <a:effectLst/>
        </c:spPr>
        <c:txPr>
          <a:bodyPr rot="-60000000" spcFirstLastPara="0" vertOverflow="ellipsis" vert="horz" wrap="square" anchor="ctr" anchorCtr="1"/>
          <a:lstStyle/>
          <a:p>
            <a:pPr>
              <a:defRPr lang="zh-CN" sz="850" b="0" i="0" u="none" strike="noStrike" kern="1200" baseline="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p>
        </c:txPr>
        <c:crossAx val="505265266"/>
        <c:crosses val="autoZero"/>
        <c:auto val="1"/>
        <c:lblAlgn val="ctr"/>
        <c:lblOffset val="100"/>
        <c:noMultiLvlLbl val="0"/>
      </c:catAx>
      <c:valAx>
        <c:axId val="505265266"/>
        <c:scaling>
          <c:orientation val="minMax"/>
          <c:max val="200000"/>
          <c:min val="0"/>
        </c:scaling>
        <c:delete val="0"/>
        <c:axPos val="l"/>
        <c:numFmt formatCode="0\.0," sourceLinked="1"/>
        <c:majorTickMark val="out"/>
        <c:minorTickMark val="none"/>
        <c:tickLblPos val="nextTo"/>
        <c:spPr>
          <a:noFill/>
          <a:ln>
            <a:solidFill>
              <a:srgbClr val="159EBE"/>
            </a:solidFill>
          </a:ln>
          <a:effectLst/>
        </c:spPr>
        <c:txPr>
          <a:bodyPr rot="-60000000" spcFirstLastPara="0" vertOverflow="ellipsis" vert="horz" wrap="square" anchor="ctr" anchorCtr="1"/>
          <a:lstStyle/>
          <a:p>
            <a:pPr>
              <a:defRPr lang="zh-CN" sz="800" b="0" i="0" u="none" strike="noStrike" kern="1200" baseline="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p>
        </c:txPr>
        <c:crossAx val="191955947"/>
        <c:crosses val="autoZero"/>
        <c:crossBetween val="between"/>
        <c:majorUnit val="50000"/>
      </c:valAx>
      <c:spPr>
        <a:noFill/>
        <a:ln>
          <a:noFill/>
        </a:ln>
        <a:effectLst/>
      </c:spPr>
    </c:plotArea>
    <c:plotVisOnly val="1"/>
    <c:dispBlanksAs val="gap"/>
    <c:showDLblsOverMax val="0"/>
  </c:chart>
  <c:spPr>
    <a:noFill/>
    <a:ln w="9525" cap="flat" cmpd="sng" algn="ctr">
      <a:noFill/>
      <a:round/>
    </a:ln>
    <a:effectLst/>
  </c:spPr>
  <c:txPr>
    <a:bodyPr/>
    <a:lstStyle/>
    <a:p>
      <a:pPr>
        <a:defRPr lang="zh-CN"/>
      </a:pP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404876066639577"/>
          <c:y val="0.128003696857671"/>
          <c:w val="0.957074360016253"/>
          <c:h val="0.685120147874307"/>
        </c:manualLayout>
      </c:layout>
      <c:barChart>
        <c:barDir val="col"/>
        <c:grouping val="clustered"/>
        <c:varyColors val="0"/>
        <c:ser>
          <c:idx val="0"/>
          <c:order val="0"/>
          <c:tx>
            <c:strRef>
              <c:f>Sheet1!$B$1</c:f>
              <c:strCache>
                <c:ptCount val="1"/>
                <c:pt idx="0">
                  <c:v>系列 1</c:v>
                </c:pt>
              </c:strCache>
            </c:strRef>
          </c:tx>
          <c:spPr>
            <a:solidFill>
              <a:srgbClr val="159EBE"/>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zh-CN" sz="800" b="0" i="0" u="none" strike="noStrike" kern="1200" baseline="0">
                    <a:solidFill>
                      <a:srgbClr val="159EBE"/>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ysClr val="windowText" lastClr="000000">
                          <a:lumMod val="35000"/>
                          <a:lumOff val="65000"/>
                        </a:sysClr>
                      </a:solidFill>
                      <a:round/>
                    </a:ln>
                    <a:effectLst/>
                  </c:spPr>
                </c15:leaderLines>
              </c:ext>
            </c:extLst>
          </c:dLbls>
          <c:cat>
            <c:strRef>
              <c:f>Sheet1!$A$2:$A$11</c:f>
              <c:strCache>
                <c:ptCount val="10"/>
                <c:pt idx="0">
                  <c:v>一汽大众</c:v>
                </c:pt>
                <c:pt idx="1">
                  <c:v>长安汽车</c:v>
                </c:pt>
                <c:pt idx="2">
                  <c:v>吉利汽车</c:v>
                </c:pt>
                <c:pt idx="3">
                  <c:v>上汽大众</c:v>
                </c:pt>
                <c:pt idx="4">
                  <c:v>东风日产</c:v>
                </c:pt>
                <c:pt idx="5">
                  <c:v>上汽通用</c:v>
                </c:pt>
                <c:pt idx="6">
                  <c:v>广汽丰田</c:v>
                </c:pt>
                <c:pt idx="7">
                  <c:v>长城汽车</c:v>
                </c:pt>
                <c:pt idx="8">
                  <c:v>比亚迪汽车</c:v>
                </c:pt>
                <c:pt idx="9">
                  <c:v>上汽通用五菱</c:v>
                </c:pt>
              </c:strCache>
            </c:strRef>
          </c:cat>
          <c:val>
            <c:numRef>
              <c:f>Sheet1!$B$2:$B$11</c:f>
              <c:numCache>
                <c:formatCode>0\.0,</c:formatCode>
                <c:ptCount val="10"/>
                <c:pt idx="0">
                  <c:v>182977</c:v>
                </c:pt>
                <c:pt idx="1">
                  <c:v>163749</c:v>
                </c:pt>
                <c:pt idx="2">
                  <c:v>146380</c:v>
                </c:pt>
                <c:pt idx="3">
                  <c:v>130607</c:v>
                </c:pt>
                <c:pt idx="4">
                  <c:v>126069</c:v>
                </c:pt>
                <c:pt idx="5">
                  <c:v>110007</c:v>
                </c:pt>
                <c:pt idx="6">
                  <c:v>99900</c:v>
                </c:pt>
                <c:pt idx="7">
                  <c:v>98918</c:v>
                </c:pt>
                <c:pt idx="8">
                  <c:v>95355</c:v>
                </c:pt>
                <c:pt idx="9">
                  <c:v>85523</c:v>
                </c:pt>
              </c:numCache>
            </c:numRef>
          </c:val>
        </c:ser>
        <c:dLbls>
          <c:showLegendKey val="0"/>
          <c:showVal val="1"/>
          <c:showCatName val="0"/>
          <c:showSerName val="0"/>
          <c:showPercent val="0"/>
          <c:showBubbleSize val="0"/>
        </c:dLbls>
        <c:gapWidth val="120"/>
        <c:overlap val="-27"/>
        <c:axId val="191955947"/>
        <c:axId val="505265266"/>
      </c:barChart>
      <c:catAx>
        <c:axId val="191955947"/>
        <c:scaling>
          <c:orientation val="minMax"/>
        </c:scaling>
        <c:delete val="0"/>
        <c:axPos val="b"/>
        <c:numFmt formatCode="General" sourceLinked="0"/>
        <c:majorTickMark val="out"/>
        <c:minorTickMark val="none"/>
        <c:tickLblPos val="nextTo"/>
        <c:spPr>
          <a:noFill/>
          <a:ln w="9525" cap="flat" cmpd="sng" algn="ctr">
            <a:solidFill>
              <a:srgbClr val="159EBE"/>
            </a:solidFill>
            <a:round/>
          </a:ln>
          <a:effectLst/>
        </c:spPr>
        <c:txPr>
          <a:bodyPr rot="-60000000" spcFirstLastPara="0" vertOverflow="ellipsis" vert="horz" wrap="square" anchor="ctr" anchorCtr="1"/>
          <a:lstStyle/>
          <a:p>
            <a:pPr>
              <a:defRPr lang="zh-CN" sz="850" b="0" i="0" u="none" strike="noStrike" kern="1200" baseline="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p>
        </c:txPr>
        <c:crossAx val="505265266"/>
        <c:crosses val="autoZero"/>
        <c:auto val="1"/>
        <c:lblAlgn val="ctr"/>
        <c:lblOffset val="100"/>
        <c:noMultiLvlLbl val="0"/>
      </c:catAx>
      <c:valAx>
        <c:axId val="505265266"/>
        <c:scaling>
          <c:orientation val="minMax"/>
          <c:max val="200000"/>
          <c:min val="0"/>
        </c:scaling>
        <c:delete val="0"/>
        <c:axPos val="l"/>
        <c:numFmt formatCode="0\.0," sourceLinked="1"/>
        <c:majorTickMark val="out"/>
        <c:minorTickMark val="none"/>
        <c:tickLblPos val="nextTo"/>
        <c:spPr>
          <a:noFill/>
          <a:ln>
            <a:solidFill>
              <a:srgbClr val="159EBE"/>
            </a:solidFill>
          </a:ln>
          <a:effectLst/>
        </c:spPr>
        <c:txPr>
          <a:bodyPr rot="-60000000" spcFirstLastPara="0" vertOverflow="ellipsis" vert="horz" wrap="square" anchor="ctr" anchorCtr="1"/>
          <a:lstStyle/>
          <a:p>
            <a:pPr>
              <a:defRPr lang="zh-CN" sz="800" b="0" i="0" u="none" strike="noStrike" kern="1200" baseline="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p>
        </c:txPr>
        <c:crossAx val="191955947"/>
        <c:crosses val="autoZero"/>
        <c:crossBetween val="between"/>
        <c:majorUnit val="50000"/>
      </c:valAx>
      <c:spPr>
        <a:noFill/>
        <a:ln>
          <a:noFill/>
        </a:ln>
        <a:effectLst/>
      </c:spPr>
    </c:plotArea>
    <c:plotVisOnly val="1"/>
    <c:dispBlanksAs val="gap"/>
    <c:showDLblsOverMax val="0"/>
  </c:chart>
  <c:spPr>
    <a:noFill/>
    <a:ln w="9525" cap="flat" cmpd="sng" algn="ctr">
      <a:noFill/>
      <a:round/>
    </a:ln>
    <a:effectLst/>
  </c:spPr>
  <c:txPr>
    <a:bodyPr/>
    <a:lstStyle/>
    <a:p>
      <a:pPr>
        <a:defRPr lang="zh-CN"/>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ysClr val="windowText" lastClr="000000">
        <a:lumMod val="65000"/>
        <a:lumOff val="35000"/>
      </a:sysClr>
    </cs:fontRef>
    <cs:defRPr sz="1000" kern="1200"/>
  </cs:axisTitle>
  <cs:categoryAxis>
    <cs:lnRef idx="0"/>
    <cs:fillRef idx="0"/>
    <cs:effectRef idx="0"/>
    <cs:fontRef idx="minor">
      <a:sysClr val="windowText" lastClr="000000">
        <a:lumMod val="65000"/>
        <a:lumOff val="35000"/>
      </a:sysClr>
    </cs:fontRef>
    <cs:spPr>
      <a:ln w="9525" cap="flat" cmpd="sng" algn="ctr">
        <a:solidFill>
          <a:sysClr val="windowText" lastClr="000000">
            <a:lumMod val="15000"/>
            <a:lumOff val="85000"/>
          </a:sysClr>
        </a:solidFill>
        <a:round/>
      </a:ln>
    </cs:spPr>
    <cs:defRPr sz="900" kern="1200"/>
  </cs:categoryAxis>
  <cs:chartArea mods="allowNoFillOverride allowNoLineOverride">
    <cs:lnRef idx="0"/>
    <cs:fillRef idx="0"/>
    <cs:effectRef idx="0"/>
    <cs:fontRef idx="minor">
      <a:sysClr val="windowText" lastClr="000000"/>
    </cs:fontRef>
    <cs:spPr>
      <a:solidFill>
        <a:sysClr val="window" lastClr="FFFFFF"/>
      </a:solidFill>
      <a:ln w="9525" cap="flat" cmpd="sng" algn="ctr">
        <a:solidFill>
          <a:sysClr val="windowText" lastClr="000000">
            <a:lumMod val="15000"/>
            <a:lumOff val="85000"/>
          </a:sysClr>
        </a:solidFill>
        <a:round/>
      </a:ln>
    </cs:spPr>
    <cs:defRPr sz="1000" kern="1200"/>
  </cs:chartArea>
  <cs:dataLabel>
    <cs:lnRef idx="0"/>
    <cs:fillRef idx="0"/>
    <cs:effectRef idx="0"/>
    <cs:fontRef idx="minor">
      <a:sysClr val="windowText" lastClr="000000">
        <a:lumMod val="75000"/>
        <a:lumOff val="25000"/>
      </a:sysClr>
    </cs:fontRef>
    <cs:defRPr sz="900" kern="1200"/>
  </cs:dataLabel>
  <cs:dataLabelCallout>
    <cs:lnRef idx="0"/>
    <cs:fillRef idx="0"/>
    <cs:effectRef idx="0"/>
    <cs:fontRef idx="minor">
      <a:sysClr val="windowText" lastClr="000000">
        <a:lumMod val="65000"/>
        <a:lumOff val="35000"/>
      </a:sysClr>
    </cs:fontRef>
    <cs:spPr>
      <a:solidFill>
        <a:sysClr val="window" lastClr="FFFFFF"/>
      </a:solidFill>
      <a:ln>
        <a:solidFill>
          <a:sysClr val="windowText" lastClr="000000">
            <a:lumMod val="25000"/>
            <a:lumOff val="75000"/>
          </a:sys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ysClr val="windowText" lastClr="000000"/>
    </cs:fontRef>
  </cs:dataPoint>
  <cs:dataPoint3D>
    <cs:lnRef idx="0"/>
    <cs:fillRef idx="1">
      <cs:styleClr val="auto"/>
    </cs:fillRef>
    <cs:effectRef idx="0"/>
    <cs:fontRef idx="minor">
      <a:sysClr val="windowText" lastClr="000000"/>
    </cs:fontRef>
  </cs:dataPoint3D>
  <cs:dataPointLine>
    <cs:lnRef idx="0">
      <cs:styleClr val="auto"/>
    </cs:lnRef>
    <cs:fillRef idx="1"/>
    <cs:effectRef idx="0"/>
    <cs:fontRef idx="minor">
      <a:sysClr val="windowText" lastClr="000000"/>
    </cs:fontRef>
    <cs:spPr>
      <a:ln w="28575" cap="rnd">
        <a:solidFill>
          <a:srgbClr val="FFFFFF"/>
        </a:solidFill>
        <a:round/>
      </a:ln>
    </cs:spPr>
  </cs:dataPointLine>
  <cs:dataPointMarker>
    <cs:lnRef idx="0">
      <cs:styleClr val="auto"/>
    </cs:lnRef>
    <cs:fillRef idx="1">
      <cs:styleClr val="auto"/>
    </cs:fillRef>
    <cs:effectRef idx="0"/>
    <cs:fontRef idx="minor">
      <a:sysClr val="windowText" lastClr="000000"/>
    </cs:fontRef>
    <cs:spPr>
      <a:ln w="9525">
        <a:solidFill>
          <a:srgbClr val="FFFFFF"/>
        </a:solidFill>
      </a:ln>
    </cs:spPr>
  </cs:dataPointMarker>
  <cs:dataPointMarkerLayout symbol="circle" size="5"/>
  <cs:dataPointWireframe>
    <cs:lnRef idx="0">
      <cs:styleClr val="auto"/>
    </cs:lnRef>
    <cs:fillRef idx="1"/>
    <cs:effectRef idx="0"/>
    <cs:fontRef idx="minor">
      <a:sysClr val="windowText" lastClr="000000"/>
    </cs:fontRef>
    <cs:spPr>
      <a:ln w="9525" cap="rnd">
        <a:solidFill>
          <a:srgbClr val="FFFFFF"/>
        </a:solidFill>
        <a:round/>
      </a:ln>
    </cs:spPr>
  </cs:dataPointWireframe>
  <cs:dataTable>
    <cs:lnRef idx="0"/>
    <cs:fillRef idx="0"/>
    <cs:effectRef idx="0"/>
    <cs:fontRef idx="minor">
      <a:sysClr val="windowText" lastClr="000000">
        <a:lumMod val="65000"/>
        <a:lumOff val="35000"/>
      </a:sysClr>
    </cs:fontRef>
    <cs:spPr>
      <a:noFill/>
      <a:ln w="9525" cap="flat" cmpd="sng" algn="ctr">
        <a:solidFill>
          <a:sysClr val="windowText" lastClr="000000">
            <a:lumMod val="15000"/>
            <a:lumOff val="85000"/>
          </a:sysClr>
        </a:solidFill>
        <a:round/>
      </a:ln>
    </cs:spPr>
    <cs:defRPr sz="900" kern="1200"/>
  </cs:dataTable>
  <cs:downBar>
    <cs:lnRef idx="0"/>
    <cs:fillRef idx="0"/>
    <cs:effectRef idx="0"/>
    <cs:fontRef idx="minor">
      <a:sysClr val="windowText" lastClr="000000"/>
    </cs:fontRef>
    <cs:spPr>
      <a:solidFill>
        <a:sysClr val="windowText" lastClr="000000">
          <a:lumMod val="65000"/>
          <a:lumOff val="35000"/>
        </a:sysClr>
      </a:solidFill>
      <a:ln w="9525">
        <a:solidFill>
          <a:sysClr val="windowText" lastClr="000000">
            <a:lumMod val="65000"/>
            <a:lumOff val="35000"/>
          </a:sysClr>
        </a:solidFill>
      </a:ln>
    </cs:spPr>
  </cs:downBar>
  <cs:dropLine>
    <cs:lnRef idx="0"/>
    <cs:fillRef idx="0"/>
    <cs:effectRef idx="0"/>
    <cs:fontRef idx="minor">
      <a:sysClr val="windowText" lastClr="000000"/>
    </cs:fontRef>
    <cs:spPr>
      <a:ln w="9525" cap="flat" cmpd="sng" algn="ctr">
        <a:solidFill>
          <a:sysClr val="windowText" lastClr="000000">
            <a:lumMod val="35000"/>
            <a:lumOff val="65000"/>
          </a:sysClr>
        </a:solidFill>
        <a:round/>
      </a:ln>
    </cs:spPr>
  </cs:dropLine>
  <cs:errorBar>
    <cs:lnRef idx="0"/>
    <cs:fillRef idx="0"/>
    <cs:effectRef idx="0"/>
    <cs:fontRef idx="minor">
      <a:sysClr val="windowText" lastClr="000000"/>
    </cs:fontRef>
    <cs:spPr>
      <a:ln w="9525" cap="flat" cmpd="sng" algn="ctr">
        <a:solidFill>
          <a:sysClr val="windowText" lastClr="000000">
            <a:lumMod val="65000"/>
            <a:lumOff val="35000"/>
          </a:sysClr>
        </a:solidFill>
        <a:round/>
      </a:ln>
    </cs:spPr>
  </cs:errorBar>
  <cs:floor>
    <cs:lnRef idx="0"/>
    <cs:fillRef idx="0"/>
    <cs:effectRef idx="0"/>
    <cs:fontRef idx="minor">
      <a:sysClr val="windowText" lastClr="000000"/>
    </cs:fontRef>
    <cs:spPr>
      <a:noFill/>
      <a:ln>
        <a:noFill/>
      </a:ln>
    </cs:spPr>
  </cs:floor>
  <cs:gridlineMajor>
    <cs:lnRef idx="0"/>
    <cs:fillRef idx="0"/>
    <cs:effectRef idx="0"/>
    <cs:fontRef idx="minor">
      <a:sysClr val="windowText" lastClr="000000"/>
    </cs:fontRef>
    <cs:spPr>
      <a:ln w="9525" cap="flat" cmpd="sng" algn="ctr">
        <a:solidFill>
          <a:sysClr val="windowText" lastClr="000000">
            <a:lumMod val="15000"/>
            <a:lumOff val="85000"/>
          </a:sysClr>
        </a:solidFill>
        <a:round/>
      </a:ln>
    </cs:spPr>
  </cs:gridlineMajor>
  <cs:gridlineMinor>
    <cs:lnRef idx="0"/>
    <cs:fillRef idx="0"/>
    <cs:effectRef idx="0"/>
    <cs:fontRef idx="minor">
      <a:sysClr val="windowText" lastClr="000000"/>
    </cs:fontRef>
    <cs:spPr>
      <a:ln w="9525" cap="flat" cmpd="sng" algn="ctr">
        <a:solidFill>
          <a:sysClr val="windowText" lastClr="000000">
            <a:lumMod val="5000"/>
            <a:lumOff val="95000"/>
          </a:sysClr>
        </a:solidFill>
        <a:round/>
      </a:ln>
    </cs:spPr>
  </cs:gridlineMinor>
  <cs:hiLoLine>
    <cs:lnRef idx="0"/>
    <cs:fillRef idx="0"/>
    <cs:effectRef idx="0"/>
    <cs:fontRef idx="minor">
      <a:sysClr val="windowText" lastClr="000000"/>
    </cs:fontRef>
    <cs:spPr>
      <a:ln w="9525" cap="flat" cmpd="sng" algn="ctr">
        <a:solidFill>
          <a:sysClr val="windowText" lastClr="000000">
            <a:lumMod val="75000"/>
            <a:lumOff val="25000"/>
          </a:sysClr>
        </a:solidFill>
        <a:round/>
      </a:ln>
    </cs:spPr>
  </cs:hiLoLine>
  <cs:leaderLine>
    <cs:lnRef idx="0"/>
    <cs:fillRef idx="0"/>
    <cs:effectRef idx="0"/>
    <cs:fontRef idx="minor">
      <a:sysClr val="windowText" lastClr="000000"/>
    </cs:fontRef>
    <cs:spPr>
      <a:ln w="9525" cap="flat" cmpd="sng" algn="ctr">
        <a:solidFill>
          <a:sysClr val="windowText" lastClr="000000">
            <a:lumMod val="35000"/>
            <a:lumOff val="65000"/>
          </a:sysClr>
        </a:solidFill>
        <a:round/>
      </a:ln>
    </cs:spPr>
  </cs:leaderLine>
  <cs:legend>
    <cs:lnRef idx="0"/>
    <cs:fillRef idx="0"/>
    <cs:effectRef idx="0"/>
    <cs:fontRef idx="minor">
      <a:sysClr val="windowText" lastClr="000000">
        <a:lumMod val="65000"/>
        <a:lumOff val="35000"/>
      </a:sysClr>
    </cs:fontRef>
    <cs:defRPr sz="900" kern="1200"/>
  </cs:legend>
  <cs:plotArea mods="allowNoFillOverride allowNoLineOverride">
    <cs:lnRef idx="0"/>
    <cs:fillRef idx="0"/>
    <cs:effectRef idx="0"/>
    <cs:fontRef idx="minor">
      <a:sysClr val="windowText" lastClr="000000"/>
    </cs:fontRef>
  </cs:plotArea>
  <cs:plotArea3D mods="allowNoFillOverride allowNoLineOverride">
    <cs:lnRef idx="0"/>
    <cs:fillRef idx="0"/>
    <cs:effectRef idx="0"/>
    <cs:fontRef idx="minor">
      <a:sysClr val="windowText" lastClr="000000"/>
    </cs:fontRef>
  </cs:plotArea3D>
  <cs:seriesAxis>
    <cs:lnRef idx="0"/>
    <cs:fillRef idx="0"/>
    <cs:effectRef idx="0"/>
    <cs:fontRef idx="minor">
      <a:sysClr val="windowText" lastClr="000000">
        <a:lumMod val="65000"/>
        <a:lumOff val="35000"/>
      </a:sysClr>
    </cs:fontRef>
    <cs:defRPr sz="900" kern="1200"/>
  </cs:seriesAxis>
  <cs:seriesLine>
    <cs:lnRef idx="0"/>
    <cs:fillRef idx="0"/>
    <cs:effectRef idx="0"/>
    <cs:fontRef idx="minor">
      <a:sysClr val="windowText" lastClr="000000"/>
    </cs:fontRef>
    <cs:spPr>
      <a:ln w="9525" cap="flat" cmpd="sng" algn="ctr">
        <a:solidFill>
          <a:sysClr val="windowText" lastClr="000000">
            <a:lumMod val="35000"/>
            <a:lumOff val="65000"/>
          </a:sysClr>
        </a:solidFill>
        <a:round/>
      </a:ln>
    </cs:spPr>
  </cs:seriesLine>
  <cs:title>
    <cs:lnRef idx="0"/>
    <cs:fillRef idx="0"/>
    <cs:effectRef idx="0"/>
    <cs:fontRef idx="minor">
      <a:sysClr val="windowText" lastClr="000000">
        <a:lumMod val="65000"/>
        <a:lumOff val="35000"/>
      </a:sysClr>
    </cs:fontRef>
    <cs:defRPr sz="1400" b="0" kern="1200" spc="0" baseline="0"/>
  </cs:title>
  <cs:trendline>
    <cs:lnRef idx="0">
      <cs:styleClr val="auto"/>
    </cs:lnRef>
    <cs:fillRef idx="0"/>
    <cs:effectRef idx="0"/>
    <cs:fontRef idx="minor">
      <a:sysClr val="windowText" lastClr="000000"/>
    </cs:fontRef>
    <cs:spPr>
      <a:ln w="19050" cap="rnd">
        <a:solidFill>
          <a:srgbClr val="FFFFFF"/>
        </a:solidFill>
        <a:prstDash val="sysDot"/>
      </a:ln>
    </cs:spPr>
  </cs:trendline>
  <cs:trendlineLabel>
    <cs:lnRef idx="0"/>
    <cs:fillRef idx="0"/>
    <cs:effectRef idx="0"/>
    <cs:fontRef idx="minor">
      <a:sysClr val="windowText" lastClr="000000">
        <a:lumMod val="65000"/>
        <a:lumOff val="35000"/>
      </a:sysClr>
    </cs:fontRef>
    <cs:defRPr sz="900" kern="1200"/>
  </cs:trendlineLabel>
  <cs:upBar>
    <cs:lnRef idx="0"/>
    <cs:fillRef idx="0"/>
    <cs:effectRef idx="0"/>
    <cs:fontRef idx="minor">
      <a:sysClr val="windowText" lastClr="000000"/>
    </cs:fontRef>
    <cs:spPr>
      <a:solidFill>
        <a:sysClr val="window" lastClr="FFFFFF"/>
      </a:solidFill>
      <a:ln w="9525">
        <a:solidFill>
          <a:sysClr val="windowText" lastClr="000000">
            <a:lumMod val="15000"/>
            <a:lumOff val="85000"/>
          </a:sysClr>
        </a:solidFill>
      </a:ln>
    </cs:spPr>
  </cs:upBar>
  <cs:valueAxis>
    <cs:lnRef idx="0"/>
    <cs:fillRef idx="0"/>
    <cs:effectRef idx="0"/>
    <cs:fontRef idx="minor">
      <a:sysClr val="windowText" lastClr="000000">
        <a:lumMod val="65000"/>
        <a:lumOff val="35000"/>
      </a:sysClr>
    </cs:fontRef>
    <cs:defRPr sz="900" kern="1200"/>
  </cs:valueAxis>
  <cs:wall>
    <cs:lnRef idx="0"/>
    <cs:fillRef idx="0"/>
    <cs:effectRef idx="0"/>
    <cs:fontRef idx="minor">
      <a:sysClr val="windowText" lastClr="000000"/>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ysClr val="windowText" lastClr="000000">
        <a:lumMod val="65000"/>
        <a:lumOff val="35000"/>
      </a:sysClr>
    </cs:fontRef>
    <cs:defRPr sz="1000" kern="1200"/>
  </cs:axisTitle>
  <cs:categoryAxis>
    <cs:lnRef idx="0"/>
    <cs:fillRef idx="0"/>
    <cs:effectRef idx="0"/>
    <cs:fontRef idx="minor">
      <a:sysClr val="windowText" lastClr="000000">
        <a:lumMod val="65000"/>
        <a:lumOff val="35000"/>
      </a:sysClr>
    </cs:fontRef>
    <cs:spPr>
      <a:ln w="9525" cap="flat" cmpd="sng" algn="ctr">
        <a:solidFill>
          <a:sysClr val="windowText" lastClr="000000">
            <a:lumMod val="15000"/>
            <a:lumOff val="85000"/>
          </a:sysClr>
        </a:solidFill>
        <a:round/>
      </a:ln>
    </cs:spPr>
    <cs:defRPr sz="900" kern="1200"/>
  </cs:categoryAxis>
  <cs:chartArea mods="allowNoFillOverride allowNoLineOverride">
    <cs:lnRef idx="0"/>
    <cs:fillRef idx="0"/>
    <cs:effectRef idx="0"/>
    <cs:fontRef idx="minor">
      <a:sysClr val="windowText" lastClr="000000"/>
    </cs:fontRef>
    <cs:spPr>
      <a:solidFill>
        <a:sysClr val="window" lastClr="FFFFFF"/>
      </a:solidFill>
      <a:ln w="9525" cap="flat" cmpd="sng" algn="ctr">
        <a:solidFill>
          <a:sysClr val="windowText" lastClr="000000">
            <a:lumMod val="15000"/>
            <a:lumOff val="85000"/>
          </a:sysClr>
        </a:solidFill>
        <a:round/>
      </a:ln>
    </cs:spPr>
    <cs:defRPr sz="1000" kern="1200"/>
  </cs:chartArea>
  <cs:dataLabel>
    <cs:lnRef idx="0"/>
    <cs:fillRef idx="0"/>
    <cs:effectRef idx="0"/>
    <cs:fontRef idx="minor">
      <a:sysClr val="windowText" lastClr="000000">
        <a:lumMod val="75000"/>
        <a:lumOff val="25000"/>
      </a:sysClr>
    </cs:fontRef>
    <cs:defRPr sz="900" kern="1200"/>
  </cs:dataLabel>
  <cs:dataLabelCallout>
    <cs:lnRef idx="0"/>
    <cs:fillRef idx="0"/>
    <cs:effectRef idx="0"/>
    <cs:fontRef idx="minor">
      <a:sysClr val="windowText" lastClr="000000">
        <a:lumMod val="65000"/>
        <a:lumOff val="35000"/>
      </a:sysClr>
    </cs:fontRef>
    <cs:spPr>
      <a:solidFill>
        <a:sysClr val="window" lastClr="FFFFFF"/>
      </a:solidFill>
      <a:ln>
        <a:solidFill>
          <a:sysClr val="windowText" lastClr="000000">
            <a:lumMod val="25000"/>
            <a:lumOff val="75000"/>
          </a:sys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ysClr val="windowText" lastClr="000000"/>
    </cs:fontRef>
  </cs:dataPoint>
  <cs:dataPoint3D>
    <cs:lnRef idx="0"/>
    <cs:fillRef idx="1">
      <cs:styleClr val="auto"/>
    </cs:fillRef>
    <cs:effectRef idx="0"/>
    <cs:fontRef idx="minor">
      <a:sysClr val="windowText" lastClr="000000"/>
    </cs:fontRef>
  </cs:dataPoint3D>
  <cs:dataPointLine>
    <cs:lnRef idx="0">
      <cs:styleClr val="auto"/>
    </cs:lnRef>
    <cs:fillRef idx="1"/>
    <cs:effectRef idx="0"/>
    <cs:fontRef idx="minor">
      <a:sysClr val="windowText" lastClr="000000"/>
    </cs:fontRef>
    <cs:spPr>
      <a:ln w="28575" cap="rnd">
        <a:solidFill>
          <a:srgbClr val="FFFFFF"/>
        </a:solidFill>
        <a:round/>
      </a:ln>
    </cs:spPr>
  </cs:dataPointLine>
  <cs:dataPointMarker>
    <cs:lnRef idx="0">
      <cs:styleClr val="auto"/>
    </cs:lnRef>
    <cs:fillRef idx="1">
      <cs:styleClr val="auto"/>
    </cs:fillRef>
    <cs:effectRef idx="0"/>
    <cs:fontRef idx="minor">
      <a:sysClr val="windowText" lastClr="000000"/>
    </cs:fontRef>
    <cs:spPr>
      <a:ln w="9525">
        <a:solidFill>
          <a:srgbClr val="FFFFFF"/>
        </a:solidFill>
      </a:ln>
    </cs:spPr>
  </cs:dataPointMarker>
  <cs:dataPointMarkerLayout symbol="circle" size="5"/>
  <cs:dataPointWireframe>
    <cs:lnRef idx="0">
      <cs:styleClr val="auto"/>
    </cs:lnRef>
    <cs:fillRef idx="1"/>
    <cs:effectRef idx="0"/>
    <cs:fontRef idx="minor">
      <a:sysClr val="windowText" lastClr="000000"/>
    </cs:fontRef>
    <cs:spPr>
      <a:ln w="9525" cap="rnd">
        <a:solidFill>
          <a:srgbClr val="FFFFFF"/>
        </a:solidFill>
        <a:round/>
      </a:ln>
    </cs:spPr>
  </cs:dataPointWireframe>
  <cs:dataTable>
    <cs:lnRef idx="0"/>
    <cs:fillRef idx="0"/>
    <cs:effectRef idx="0"/>
    <cs:fontRef idx="minor">
      <a:sysClr val="windowText" lastClr="000000">
        <a:lumMod val="65000"/>
        <a:lumOff val="35000"/>
      </a:sysClr>
    </cs:fontRef>
    <cs:spPr>
      <a:noFill/>
      <a:ln w="9525" cap="flat" cmpd="sng" algn="ctr">
        <a:solidFill>
          <a:sysClr val="windowText" lastClr="000000">
            <a:lumMod val="15000"/>
            <a:lumOff val="85000"/>
          </a:sysClr>
        </a:solidFill>
        <a:round/>
      </a:ln>
    </cs:spPr>
    <cs:defRPr sz="900" kern="1200"/>
  </cs:dataTable>
  <cs:downBar>
    <cs:lnRef idx="0"/>
    <cs:fillRef idx="0"/>
    <cs:effectRef idx="0"/>
    <cs:fontRef idx="minor">
      <a:sysClr val="windowText" lastClr="000000"/>
    </cs:fontRef>
    <cs:spPr>
      <a:solidFill>
        <a:sysClr val="windowText" lastClr="000000">
          <a:lumMod val="65000"/>
          <a:lumOff val="35000"/>
        </a:sysClr>
      </a:solidFill>
      <a:ln w="9525">
        <a:solidFill>
          <a:sysClr val="windowText" lastClr="000000">
            <a:lumMod val="65000"/>
            <a:lumOff val="35000"/>
          </a:sysClr>
        </a:solidFill>
      </a:ln>
    </cs:spPr>
  </cs:downBar>
  <cs:dropLine>
    <cs:lnRef idx="0"/>
    <cs:fillRef idx="0"/>
    <cs:effectRef idx="0"/>
    <cs:fontRef idx="minor">
      <a:sysClr val="windowText" lastClr="000000"/>
    </cs:fontRef>
    <cs:spPr>
      <a:ln w="9525" cap="flat" cmpd="sng" algn="ctr">
        <a:solidFill>
          <a:sysClr val="windowText" lastClr="000000">
            <a:lumMod val="35000"/>
            <a:lumOff val="65000"/>
          </a:sysClr>
        </a:solidFill>
        <a:round/>
      </a:ln>
    </cs:spPr>
  </cs:dropLine>
  <cs:errorBar>
    <cs:lnRef idx="0"/>
    <cs:fillRef idx="0"/>
    <cs:effectRef idx="0"/>
    <cs:fontRef idx="minor">
      <a:sysClr val="windowText" lastClr="000000"/>
    </cs:fontRef>
    <cs:spPr>
      <a:ln w="9525" cap="flat" cmpd="sng" algn="ctr">
        <a:solidFill>
          <a:sysClr val="windowText" lastClr="000000">
            <a:lumMod val="65000"/>
            <a:lumOff val="35000"/>
          </a:sysClr>
        </a:solidFill>
        <a:round/>
      </a:ln>
    </cs:spPr>
  </cs:errorBar>
  <cs:floor>
    <cs:lnRef idx="0"/>
    <cs:fillRef idx="0"/>
    <cs:effectRef idx="0"/>
    <cs:fontRef idx="minor">
      <a:sysClr val="windowText" lastClr="000000"/>
    </cs:fontRef>
    <cs:spPr>
      <a:noFill/>
      <a:ln>
        <a:noFill/>
      </a:ln>
    </cs:spPr>
  </cs:floor>
  <cs:gridlineMajor>
    <cs:lnRef idx="0"/>
    <cs:fillRef idx="0"/>
    <cs:effectRef idx="0"/>
    <cs:fontRef idx="minor">
      <a:sysClr val="windowText" lastClr="000000"/>
    </cs:fontRef>
    <cs:spPr>
      <a:ln w="9525" cap="flat" cmpd="sng" algn="ctr">
        <a:solidFill>
          <a:sysClr val="windowText" lastClr="000000">
            <a:lumMod val="15000"/>
            <a:lumOff val="85000"/>
          </a:sysClr>
        </a:solidFill>
        <a:round/>
      </a:ln>
    </cs:spPr>
  </cs:gridlineMajor>
  <cs:gridlineMinor>
    <cs:lnRef idx="0"/>
    <cs:fillRef idx="0"/>
    <cs:effectRef idx="0"/>
    <cs:fontRef idx="minor">
      <a:sysClr val="windowText" lastClr="000000"/>
    </cs:fontRef>
    <cs:spPr>
      <a:ln w="9525" cap="flat" cmpd="sng" algn="ctr">
        <a:solidFill>
          <a:sysClr val="windowText" lastClr="000000">
            <a:lumMod val="5000"/>
            <a:lumOff val="95000"/>
          </a:sysClr>
        </a:solidFill>
        <a:round/>
      </a:ln>
    </cs:spPr>
  </cs:gridlineMinor>
  <cs:hiLoLine>
    <cs:lnRef idx="0"/>
    <cs:fillRef idx="0"/>
    <cs:effectRef idx="0"/>
    <cs:fontRef idx="minor">
      <a:sysClr val="windowText" lastClr="000000"/>
    </cs:fontRef>
    <cs:spPr>
      <a:ln w="9525" cap="flat" cmpd="sng" algn="ctr">
        <a:solidFill>
          <a:sysClr val="windowText" lastClr="000000">
            <a:lumMod val="75000"/>
            <a:lumOff val="25000"/>
          </a:sysClr>
        </a:solidFill>
        <a:round/>
      </a:ln>
    </cs:spPr>
  </cs:hiLoLine>
  <cs:leaderLine>
    <cs:lnRef idx="0"/>
    <cs:fillRef idx="0"/>
    <cs:effectRef idx="0"/>
    <cs:fontRef idx="minor">
      <a:sysClr val="windowText" lastClr="000000"/>
    </cs:fontRef>
    <cs:spPr>
      <a:ln w="9525" cap="flat" cmpd="sng" algn="ctr">
        <a:solidFill>
          <a:sysClr val="windowText" lastClr="000000">
            <a:lumMod val="35000"/>
            <a:lumOff val="65000"/>
          </a:sysClr>
        </a:solidFill>
        <a:round/>
      </a:ln>
    </cs:spPr>
  </cs:leaderLine>
  <cs:legend>
    <cs:lnRef idx="0"/>
    <cs:fillRef idx="0"/>
    <cs:effectRef idx="0"/>
    <cs:fontRef idx="minor">
      <a:sysClr val="windowText" lastClr="000000">
        <a:lumMod val="65000"/>
        <a:lumOff val="35000"/>
      </a:sysClr>
    </cs:fontRef>
    <cs:defRPr sz="900" kern="1200"/>
  </cs:legend>
  <cs:plotArea mods="allowNoFillOverride allowNoLineOverride">
    <cs:lnRef idx="0"/>
    <cs:fillRef idx="0"/>
    <cs:effectRef idx="0"/>
    <cs:fontRef idx="minor">
      <a:sysClr val="windowText" lastClr="000000"/>
    </cs:fontRef>
  </cs:plotArea>
  <cs:plotArea3D mods="allowNoFillOverride allowNoLineOverride">
    <cs:lnRef idx="0"/>
    <cs:fillRef idx="0"/>
    <cs:effectRef idx="0"/>
    <cs:fontRef idx="minor">
      <a:sysClr val="windowText" lastClr="000000"/>
    </cs:fontRef>
  </cs:plotArea3D>
  <cs:seriesAxis>
    <cs:lnRef idx="0"/>
    <cs:fillRef idx="0"/>
    <cs:effectRef idx="0"/>
    <cs:fontRef idx="minor">
      <a:sysClr val="windowText" lastClr="000000">
        <a:lumMod val="65000"/>
        <a:lumOff val="35000"/>
      </a:sysClr>
    </cs:fontRef>
    <cs:defRPr sz="900" kern="1200"/>
  </cs:seriesAxis>
  <cs:seriesLine>
    <cs:lnRef idx="0"/>
    <cs:fillRef idx="0"/>
    <cs:effectRef idx="0"/>
    <cs:fontRef idx="minor">
      <a:sysClr val="windowText" lastClr="000000"/>
    </cs:fontRef>
    <cs:spPr>
      <a:ln w="9525" cap="flat" cmpd="sng" algn="ctr">
        <a:solidFill>
          <a:sysClr val="windowText" lastClr="000000">
            <a:lumMod val="35000"/>
            <a:lumOff val="65000"/>
          </a:sysClr>
        </a:solidFill>
        <a:round/>
      </a:ln>
    </cs:spPr>
  </cs:seriesLine>
  <cs:title>
    <cs:lnRef idx="0"/>
    <cs:fillRef idx="0"/>
    <cs:effectRef idx="0"/>
    <cs:fontRef idx="minor">
      <a:sysClr val="windowText" lastClr="000000">
        <a:lumMod val="65000"/>
        <a:lumOff val="35000"/>
      </a:sysClr>
    </cs:fontRef>
    <cs:defRPr sz="1400" b="0" kern="1200" spc="0" baseline="0"/>
  </cs:title>
  <cs:trendline>
    <cs:lnRef idx="0">
      <cs:styleClr val="auto"/>
    </cs:lnRef>
    <cs:fillRef idx="0"/>
    <cs:effectRef idx="0"/>
    <cs:fontRef idx="minor">
      <a:sysClr val="windowText" lastClr="000000"/>
    </cs:fontRef>
    <cs:spPr>
      <a:ln w="19050" cap="rnd">
        <a:solidFill>
          <a:srgbClr val="FFFFFF"/>
        </a:solidFill>
        <a:prstDash val="sysDot"/>
      </a:ln>
    </cs:spPr>
  </cs:trendline>
  <cs:trendlineLabel>
    <cs:lnRef idx="0"/>
    <cs:fillRef idx="0"/>
    <cs:effectRef idx="0"/>
    <cs:fontRef idx="minor">
      <a:sysClr val="windowText" lastClr="000000">
        <a:lumMod val="65000"/>
        <a:lumOff val="35000"/>
      </a:sysClr>
    </cs:fontRef>
    <cs:defRPr sz="900" kern="1200"/>
  </cs:trendlineLabel>
  <cs:upBar>
    <cs:lnRef idx="0"/>
    <cs:fillRef idx="0"/>
    <cs:effectRef idx="0"/>
    <cs:fontRef idx="minor">
      <a:sysClr val="windowText" lastClr="000000"/>
    </cs:fontRef>
    <cs:spPr>
      <a:solidFill>
        <a:sysClr val="window" lastClr="FFFFFF"/>
      </a:solidFill>
      <a:ln w="9525">
        <a:solidFill>
          <a:sysClr val="windowText" lastClr="000000">
            <a:lumMod val="15000"/>
            <a:lumOff val="85000"/>
          </a:sysClr>
        </a:solidFill>
      </a:ln>
    </cs:spPr>
  </cs:upBar>
  <cs:valueAxis>
    <cs:lnRef idx="0"/>
    <cs:fillRef idx="0"/>
    <cs:effectRef idx="0"/>
    <cs:fontRef idx="minor">
      <a:sysClr val="windowText" lastClr="000000">
        <a:lumMod val="65000"/>
        <a:lumOff val="35000"/>
      </a:sysClr>
    </cs:fontRef>
    <cs:defRPr sz="900" kern="1200"/>
  </cs:valueAxis>
  <cs:wall>
    <cs:lnRef idx="0"/>
    <cs:fillRef idx="0"/>
    <cs:effectRef idx="0"/>
    <cs:fontRef idx="minor">
      <a:sysClr val="windowText" lastClr="000000"/>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ysClr val="windowText" lastClr="000000">
        <a:lumMod val="65000"/>
        <a:lumOff val="35000"/>
      </a:sysClr>
    </cs:fontRef>
    <cs:defRPr sz="1000" kern="1200"/>
  </cs:axisTitle>
  <cs:categoryAxis>
    <cs:lnRef idx="0"/>
    <cs:fillRef idx="0"/>
    <cs:effectRef idx="0"/>
    <cs:fontRef idx="minor">
      <a:sysClr val="windowText" lastClr="000000">
        <a:lumMod val="65000"/>
        <a:lumOff val="35000"/>
      </a:sysClr>
    </cs:fontRef>
    <cs:spPr>
      <a:ln w="9525" cap="flat" cmpd="sng" algn="ctr">
        <a:solidFill>
          <a:sysClr val="windowText" lastClr="000000">
            <a:lumMod val="15000"/>
            <a:lumOff val="85000"/>
          </a:sysClr>
        </a:solidFill>
        <a:round/>
      </a:ln>
    </cs:spPr>
    <cs:defRPr sz="900" kern="1200"/>
  </cs:categoryAxis>
  <cs:chartArea mods="allowNoFillOverride allowNoLineOverride">
    <cs:lnRef idx="0"/>
    <cs:fillRef idx="0"/>
    <cs:effectRef idx="0"/>
    <cs:fontRef idx="minor">
      <a:sysClr val="windowText" lastClr="000000"/>
    </cs:fontRef>
    <cs:spPr>
      <a:solidFill>
        <a:sysClr val="window" lastClr="FFFFFF"/>
      </a:solidFill>
      <a:ln w="9525" cap="flat" cmpd="sng" algn="ctr">
        <a:solidFill>
          <a:sysClr val="windowText" lastClr="000000">
            <a:lumMod val="15000"/>
            <a:lumOff val="85000"/>
          </a:sysClr>
        </a:solidFill>
        <a:round/>
      </a:ln>
    </cs:spPr>
    <cs:defRPr sz="1000" kern="1200"/>
  </cs:chartArea>
  <cs:dataLabel>
    <cs:lnRef idx="0"/>
    <cs:fillRef idx="0"/>
    <cs:effectRef idx="0"/>
    <cs:fontRef idx="minor">
      <a:sysClr val="windowText" lastClr="000000">
        <a:lumMod val="75000"/>
        <a:lumOff val="25000"/>
      </a:sysClr>
    </cs:fontRef>
    <cs:defRPr sz="900" kern="1200"/>
  </cs:dataLabel>
  <cs:dataLabelCallout>
    <cs:lnRef idx="0"/>
    <cs:fillRef idx="0"/>
    <cs:effectRef idx="0"/>
    <cs:fontRef idx="minor">
      <a:sysClr val="windowText" lastClr="000000">
        <a:lumMod val="65000"/>
        <a:lumOff val="35000"/>
      </a:sysClr>
    </cs:fontRef>
    <cs:spPr>
      <a:solidFill>
        <a:sysClr val="window" lastClr="FFFFFF"/>
      </a:solidFill>
      <a:ln>
        <a:solidFill>
          <a:sysClr val="windowText" lastClr="000000">
            <a:lumMod val="25000"/>
            <a:lumOff val="75000"/>
          </a:sys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ysClr val="windowText" lastClr="000000"/>
    </cs:fontRef>
  </cs:dataPoint>
  <cs:dataPoint3D>
    <cs:lnRef idx="0"/>
    <cs:fillRef idx="1">
      <cs:styleClr val="auto"/>
    </cs:fillRef>
    <cs:effectRef idx="0"/>
    <cs:fontRef idx="minor">
      <a:sysClr val="windowText" lastClr="000000"/>
    </cs:fontRef>
  </cs:dataPoint3D>
  <cs:dataPointLine>
    <cs:lnRef idx="0">
      <cs:styleClr val="auto"/>
    </cs:lnRef>
    <cs:fillRef idx="1"/>
    <cs:effectRef idx="0"/>
    <cs:fontRef idx="minor">
      <a:sysClr val="windowText" lastClr="000000"/>
    </cs:fontRef>
    <cs:spPr>
      <a:ln w="28575" cap="rnd">
        <a:solidFill>
          <a:srgbClr val="FFFFFF"/>
        </a:solidFill>
        <a:round/>
      </a:ln>
    </cs:spPr>
  </cs:dataPointLine>
  <cs:dataPointMarker>
    <cs:lnRef idx="0">
      <cs:styleClr val="auto"/>
    </cs:lnRef>
    <cs:fillRef idx="1">
      <cs:styleClr val="auto"/>
    </cs:fillRef>
    <cs:effectRef idx="0"/>
    <cs:fontRef idx="minor">
      <a:sysClr val="windowText" lastClr="000000"/>
    </cs:fontRef>
    <cs:spPr>
      <a:ln w="9525">
        <a:solidFill>
          <a:srgbClr val="FFFFFF"/>
        </a:solidFill>
      </a:ln>
    </cs:spPr>
  </cs:dataPointMarker>
  <cs:dataPointMarkerLayout symbol="circle" size="5"/>
  <cs:dataPointWireframe>
    <cs:lnRef idx="0">
      <cs:styleClr val="auto"/>
    </cs:lnRef>
    <cs:fillRef idx="1"/>
    <cs:effectRef idx="0"/>
    <cs:fontRef idx="minor">
      <a:sysClr val="windowText" lastClr="000000"/>
    </cs:fontRef>
    <cs:spPr>
      <a:ln w="9525" cap="rnd">
        <a:solidFill>
          <a:srgbClr val="FFFFFF"/>
        </a:solidFill>
        <a:round/>
      </a:ln>
    </cs:spPr>
  </cs:dataPointWireframe>
  <cs:dataTable>
    <cs:lnRef idx="0"/>
    <cs:fillRef idx="0"/>
    <cs:effectRef idx="0"/>
    <cs:fontRef idx="minor">
      <a:sysClr val="windowText" lastClr="000000">
        <a:lumMod val="65000"/>
        <a:lumOff val="35000"/>
      </a:sysClr>
    </cs:fontRef>
    <cs:spPr>
      <a:noFill/>
      <a:ln w="9525" cap="flat" cmpd="sng" algn="ctr">
        <a:solidFill>
          <a:sysClr val="windowText" lastClr="000000">
            <a:lumMod val="15000"/>
            <a:lumOff val="85000"/>
          </a:sysClr>
        </a:solidFill>
        <a:round/>
      </a:ln>
    </cs:spPr>
    <cs:defRPr sz="900" kern="1200"/>
  </cs:dataTable>
  <cs:downBar>
    <cs:lnRef idx="0"/>
    <cs:fillRef idx="0"/>
    <cs:effectRef idx="0"/>
    <cs:fontRef idx="minor">
      <a:sysClr val="windowText" lastClr="000000"/>
    </cs:fontRef>
    <cs:spPr>
      <a:solidFill>
        <a:sysClr val="windowText" lastClr="000000">
          <a:lumMod val="65000"/>
          <a:lumOff val="35000"/>
        </a:sysClr>
      </a:solidFill>
      <a:ln w="9525">
        <a:solidFill>
          <a:sysClr val="windowText" lastClr="000000">
            <a:lumMod val="65000"/>
            <a:lumOff val="35000"/>
          </a:sysClr>
        </a:solidFill>
      </a:ln>
    </cs:spPr>
  </cs:downBar>
  <cs:dropLine>
    <cs:lnRef idx="0"/>
    <cs:fillRef idx="0"/>
    <cs:effectRef idx="0"/>
    <cs:fontRef idx="minor">
      <a:sysClr val="windowText" lastClr="000000"/>
    </cs:fontRef>
    <cs:spPr>
      <a:ln w="9525" cap="flat" cmpd="sng" algn="ctr">
        <a:solidFill>
          <a:sysClr val="windowText" lastClr="000000">
            <a:lumMod val="35000"/>
            <a:lumOff val="65000"/>
          </a:sysClr>
        </a:solidFill>
        <a:round/>
      </a:ln>
    </cs:spPr>
  </cs:dropLine>
  <cs:errorBar>
    <cs:lnRef idx="0"/>
    <cs:fillRef idx="0"/>
    <cs:effectRef idx="0"/>
    <cs:fontRef idx="minor">
      <a:sysClr val="windowText" lastClr="000000"/>
    </cs:fontRef>
    <cs:spPr>
      <a:ln w="9525" cap="flat" cmpd="sng" algn="ctr">
        <a:solidFill>
          <a:sysClr val="windowText" lastClr="000000">
            <a:lumMod val="65000"/>
            <a:lumOff val="35000"/>
          </a:sysClr>
        </a:solidFill>
        <a:round/>
      </a:ln>
    </cs:spPr>
  </cs:errorBar>
  <cs:floor>
    <cs:lnRef idx="0"/>
    <cs:fillRef idx="0"/>
    <cs:effectRef idx="0"/>
    <cs:fontRef idx="minor">
      <a:sysClr val="windowText" lastClr="000000"/>
    </cs:fontRef>
    <cs:spPr>
      <a:noFill/>
      <a:ln>
        <a:noFill/>
      </a:ln>
    </cs:spPr>
  </cs:floor>
  <cs:gridlineMajor>
    <cs:lnRef idx="0"/>
    <cs:fillRef idx="0"/>
    <cs:effectRef idx="0"/>
    <cs:fontRef idx="minor">
      <a:sysClr val="windowText" lastClr="000000"/>
    </cs:fontRef>
    <cs:spPr>
      <a:ln w="9525" cap="flat" cmpd="sng" algn="ctr">
        <a:solidFill>
          <a:sysClr val="windowText" lastClr="000000">
            <a:lumMod val="15000"/>
            <a:lumOff val="85000"/>
          </a:sysClr>
        </a:solidFill>
        <a:round/>
      </a:ln>
    </cs:spPr>
  </cs:gridlineMajor>
  <cs:gridlineMinor>
    <cs:lnRef idx="0"/>
    <cs:fillRef idx="0"/>
    <cs:effectRef idx="0"/>
    <cs:fontRef idx="minor">
      <a:sysClr val="windowText" lastClr="000000"/>
    </cs:fontRef>
    <cs:spPr>
      <a:ln w="9525" cap="flat" cmpd="sng" algn="ctr">
        <a:solidFill>
          <a:sysClr val="windowText" lastClr="000000">
            <a:lumMod val="5000"/>
            <a:lumOff val="95000"/>
          </a:sysClr>
        </a:solidFill>
        <a:round/>
      </a:ln>
    </cs:spPr>
  </cs:gridlineMinor>
  <cs:hiLoLine>
    <cs:lnRef idx="0"/>
    <cs:fillRef idx="0"/>
    <cs:effectRef idx="0"/>
    <cs:fontRef idx="minor">
      <a:sysClr val="windowText" lastClr="000000"/>
    </cs:fontRef>
    <cs:spPr>
      <a:ln w="9525" cap="flat" cmpd="sng" algn="ctr">
        <a:solidFill>
          <a:sysClr val="windowText" lastClr="000000">
            <a:lumMod val="75000"/>
            <a:lumOff val="25000"/>
          </a:sysClr>
        </a:solidFill>
        <a:round/>
      </a:ln>
    </cs:spPr>
  </cs:hiLoLine>
  <cs:leaderLine>
    <cs:lnRef idx="0"/>
    <cs:fillRef idx="0"/>
    <cs:effectRef idx="0"/>
    <cs:fontRef idx="minor">
      <a:sysClr val="windowText" lastClr="000000"/>
    </cs:fontRef>
    <cs:spPr>
      <a:ln w="9525" cap="flat" cmpd="sng" algn="ctr">
        <a:solidFill>
          <a:sysClr val="windowText" lastClr="000000">
            <a:lumMod val="35000"/>
            <a:lumOff val="65000"/>
          </a:sysClr>
        </a:solidFill>
        <a:round/>
      </a:ln>
    </cs:spPr>
  </cs:leaderLine>
  <cs:legend>
    <cs:lnRef idx="0"/>
    <cs:fillRef idx="0"/>
    <cs:effectRef idx="0"/>
    <cs:fontRef idx="minor">
      <a:sysClr val="windowText" lastClr="000000">
        <a:lumMod val="65000"/>
        <a:lumOff val="35000"/>
      </a:sysClr>
    </cs:fontRef>
    <cs:defRPr sz="900" kern="1200"/>
  </cs:legend>
  <cs:plotArea mods="allowNoFillOverride allowNoLineOverride">
    <cs:lnRef idx="0"/>
    <cs:fillRef idx="0"/>
    <cs:effectRef idx="0"/>
    <cs:fontRef idx="minor">
      <a:sysClr val="windowText" lastClr="000000"/>
    </cs:fontRef>
  </cs:plotArea>
  <cs:plotArea3D mods="allowNoFillOverride allowNoLineOverride">
    <cs:lnRef idx="0"/>
    <cs:fillRef idx="0"/>
    <cs:effectRef idx="0"/>
    <cs:fontRef idx="minor">
      <a:sysClr val="windowText" lastClr="000000"/>
    </cs:fontRef>
  </cs:plotArea3D>
  <cs:seriesAxis>
    <cs:lnRef idx="0"/>
    <cs:fillRef idx="0"/>
    <cs:effectRef idx="0"/>
    <cs:fontRef idx="minor">
      <a:sysClr val="windowText" lastClr="000000">
        <a:lumMod val="65000"/>
        <a:lumOff val="35000"/>
      </a:sysClr>
    </cs:fontRef>
    <cs:defRPr sz="900" kern="1200"/>
  </cs:seriesAxis>
  <cs:seriesLine>
    <cs:lnRef idx="0"/>
    <cs:fillRef idx="0"/>
    <cs:effectRef idx="0"/>
    <cs:fontRef idx="minor">
      <a:sysClr val="windowText" lastClr="000000"/>
    </cs:fontRef>
    <cs:spPr>
      <a:ln w="9525" cap="flat" cmpd="sng" algn="ctr">
        <a:solidFill>
          <a:sysClr val="windowText" lastClr="000000">
            <a:lumMod val="35000"/>
            <a:lumOff val="65000"/>
          </a:sysClr>
        </a:solidFill>
        <a:round/>
      </a:ln>
    </cs:spPr>
  </cs:seriesLine>
  <cs:title>
    <cs:lnRef idx="0"/>
    <cs:fillRef idx="0"/>
    <cs:effectRef idx="0"/>
    <cs:fontRef idx="minor">
      <a:sysClr val="windowText" lastClr="000000">
        <a:lumMod val="65000"/>
        <a:lumOff val="35000"/>
      </a:sysClr>
    </cs:fontRef>
    <cs:defRPr sz="1400" b="0" kern="1200" spc="0" baseline="0"/>
  </cs:title>
  <cs:trendline>
    <cs:lnRef idx="0">
      <cs:styleClr val="auto"/>
    </cs:lnRef>
    <cs:fillRef idx="0"/>
    <cs:effectRef idx="0"/>
    <cs:fontRef idx="minor">
      <a:sysClr val="windowText" lastClr="000000"/>
    </cs:fontRef>
    <cs:spPr>
      <a:ln w="19050" cap="rnd">
        <a:solidFill>
          <a:srgbClr val="FFFFFF"/>
        </a:solidFill>
        <a:prstDash val="sysDot"/>
      </a:ln>
    </cs:spPr>
  </cs:trendline>
  <cs:trendlineLabel>
    <cs:lnRef idx="0"/>
    <cs:fillRef idx="0"/>
    <cs:effectRef idx="0"/>
    <cs:fontRef idx="minor">
      <a:sysClr val="windowText" lastClr="000000">
        <a:lumMod val="65000"/>
        <a:lumOff val="35000"/>
      </a:sysClr>
    </cs:fontRef>
    <cs:defRPr sz="900" kern="1200"/>
  </cs:trendlineLabel>
  <cs:upBar>
    <cs:lnRef idx="0"/>
    <cs:fillRef idx="0"/>
    <cs:effectRef idx="0"/>
    <cs:fontRef idx="minor">
      <a:sysClr val="windowText" lastClr="000000"/>
    </cs:fontRef>
    <cs:spPr>
      <a:solidFill>
        <a:sysClr val="window" lastClr="FFFFFF"/>
      </a:solidFill>
      <a:ln w="9525">
        <a:solidFill>
          <a:sysClr val="windowText" lastClr="000000">
            <a:lumMod val="15000"/>
            <a:lumOff val="85000"/>
          </a:sysClr>
        </a:solidFill>
      </a:ln>
    </cs:spPr>
  </cs:upBar>
  <cs:valueAxis>
    <cs:lnRef idx="0"/>
    <cs:fillRef idx="0"/>
    <cs:effectRef idx="0"/>
    <cs:fontRef idx="minor">
      <a:sysClr val="windowText" lastClr="000000">
        <a:lumMod val="65000"/>
        <a:lumOff val="35000"/>
      </a:sysClr>
    </cs:fontRef>
    <cs:defRPr sz="900" kern="1200"/>
  </cs:valueAxis>
  <cs:wall>
    <cs:lnRef idx="0"/>
    <cs:fillRef idx="0"/>
    <cs:effectRef idx="0"/>
    <cs:fontRef idx="minor">
      <a:sysClr val="windowText" lastClr="000000"/>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ysClr val="windowText" lastClr="000000">
        <a:lumMod val="65000"/>
        <a:lumOff val="35000"/>
      </a:sysClr>
    </cs:fontRef>
    <cs:defRPr sz="1000" kern="1200"/>
  </cs:axisTitle>
  <cs:categoryAxis>
    <cs:lnRef idx="0"/>
    <cs:fillRef idx="0"/>
    <cs:effectRef idx="0"/>
    <cs:fontRef idx="minor">
      <a:sysClr val="windowText" lastClr="000000">
        <a:lumMod val="65000"/>
        <a:lumOff val="35000"/>
      </a:sysClr>
    </cs:fontRef>
    <cs:spPr>
      <a:ln w="9525" cap="flat" cmpd="sng" algn="ctr">
        <a:solidFill>
          <a:sysClr val="windowText" lastClr="000000">
            <a:lumMod val="15000"/>
            <a:lumOff val="85000"/>
          </a:sysClr>
        </a:solidFill>
        <a:round/>
      </a:ln>
    </cs:spPr>
    <cs:defRPr sz="900" kern="1200"/>
  </cs:categoryAxis>
  <cs:chartArea mods="allowNoFillOverride allowNoLineOverride">
    <cs:lnRef idx="0"/>
    <cs:fillRef idx="0"/>
    <cs:effectRef idx="0"/>
    <cs:fontRef idx="minor">
      <a:sysClr val="windowText" lastClr="000000"/>
    </cs:fontRef>
    <cs:spPr>
      <a:solidFill>
        <a:sysClr val="window" lastClr="FFFFFF"/>
      </a:solidFill>
      <a:ln w="9525" cap="flat" cmpd="sng" algn="ctr">
        <a:solidFill>
          <a:sysClr val="windowText" lastClr="000000">
            <a:lumMod val="15000"/>
            <a:lumOff val="85000"/>
          </a:sysClr>
        </a:solidFill>
        <a:round/>
      </a:ln>
    </cs:spPr>
    <cs:defRPr sz="1000" kern="1200"/>
  </cs:chartArea>
  <cs:dataLabel>
    <cs:lnRef idx="0"/>
    <cs:fillRef idx="0"/>
    <cs:effectRef idx="0"/>
    <cs:fontRef idx="minor">
      <a:sysClr val="windowText" lastClr="000000">
        <a:lumMod val="75000"/>
        <a:lumOff val="25000"/>
      </a:sysClr>
    </cs:fontRef>
    <cs:defRPr sz="900" kern="1200"/>
  </cs:dataLabel>
  <cs:dataLabelCallout>
    <cs:lnRef idx="0"/>
    <cs:fillRef idx="0"/>
    <cs:effectRef idx="0"/>
    <cs:fontRef idx="minor">
      <a:sysClr val="windowText" lastClr="000000">
        <a:lumMod val="65000"/>
        <a:lumOff val="35000"/>
      </a:sysClr>
    </cs:fontRef>
    <cs:spPr>
      <a:solidFill>
        <a:sysClr val="window" lastClr="FFFFFF"/>
      </a:solidFill>
      <a:ln>
        <a:solidFill>
          <a:sysClr val="windowText" lastClr="000000">
            <a:lumMod val="25000"/>
            <a:lumOff val="75000"/>
          </a:sys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ysClr val="windowText" lastClr="000000"/>
    </cs:fontRef>
  </cs:dataPoint>
  <cs:dataPoint3D>
    <cs:lnRef idx="0"/>
    <cs:fillRef idx="1">
      <cs:styleClr val="auto"/>
    </cs:fillRef>
    <cs:effectRef idx="0"/>
    <cs:fontRef idx="minor">
      <a:sysClr val="windowText" lastClr="000000"/>
    </cs:fontRef>
  </cs:dataPoint3D>
  <cs:dataPointLine>
    <cs:lnRef idx="0">
      <cs:styleClr val="auto"/>
    </cs:lnRef>
    <cs:fillRef idx="1"/>
    <cs:effectRef idx="0"/>
    <cs:fontRef idx="minor">
      <a:sysClr val="windowText" lastClr="000000"/>
    </cs:fontRef>
    <cs:spPr>
      <a:ln w="28575" cap="rnd">
        <a:solidFill>
          <a:srgbClr val="FFFFFF"/>
        </a:solidFill>
        <a:round/>
      </a:ln>
    </cs:spPr>
  </cs:dataPointLine>
  <cs:dataPointMarker>
    <cs:lnRef idx="0">
      <cs:styleClr val="auto"/>
    </cs:lnRef>
    <cs:fillRef idx="1">
      <cs:styleClr val="auto"/>
    </cs:fillRef>
    <cs:effectRef idx="0"/>
    <cs:fontRef idx="minor">
      <a:sysClr val="windowText" lastClr="000000"/>
    </cs:fontRef>
    <cs:spPr>
      <a:ln w="9525">
        <a:solidFill>
          <a:srgbClr val="FFFFFF"/>
        </a:solidFill>
      </a:ln>
    </cs:spPr>
  </cs:dataPointMarker>
  <cs:dataPointMarkerLayout symbol="circle" size="5"/>
  <cs:dataPointWireframe>
    <cs:lnRef idx="0">
      <cs:styleClr val="auto"/>
    </cs:lnRef>
    <cs:fillRef idx="1"/>
    <cs:effectRef idx="0"/>
    <cs:fontRef idx="minor">
      <a:sysClr val="windowText" lastClr="000000"/>
    </cs:fontRef>
    <cs:spPr>
      <a:ln w="9525" cap="rnd">
        <a:solidFill>
          <a:srgbClr val="FFFFFF"/>
        </a:solidFill>
        <a:round/>
      </a:ln>
    </cs:spPr>
  </cs:dataPointWireframe>
  <cs:dataTable>
    <cs:lnRef idx="0"/>
    <cs:fillRef idx="0"/>
    <cs:effectRef idx="0"/>
    <cs:fontRef idx="minor">
      <a:sysClr val="windowText" lastClr="000000">
        <a:lumMod val="65000"/>
        <a:lumOff val="35000"/>
      </a:sysClr>
    </cs:fontRef>
    <cs:spPr>
      <a:noFill/>
      <a:ln w="9525" cap="flat" cmpd="sng" algn="ctr">
        <a:solidFill>
          <a:sysClr val="windowText" lastClr="000000">
            <a:lumMod val="15000"/>
            <a:lumOff val="85000"/>
          </a:sysClr>
        </a:solidFill>
        <a:round/>
      </a:ln>
    </cs:spPr>
    <cs:defRPr sz="900" kern="1200"/>
  </cs:dataTable>
  <cs:downBar>
    <cs:lnRef idx="0"/>
    <cs:fillRef idx="0"/>
    <cs:effectRef idx="0"/>
    <cs:fontRef idx="minor">
      <a:sysClr val="windowText" lastClr="000000"/>
    </cs:fontRef>
    <cs:spPr>
      <a:solidFill>
        <a:sysClr val="windowText" lastClr="000000">
          <a:lumMod val="65000"/>
          <a:lumOff val="35000"/>
        </a:sysClr>
      </a:solidFill>
      <a:ln w="9525">
        <a:solidFill>
          <a:sysClr val="windowText" lastClr="000000">
            <a:lumMod val="65000"/>
            <a:lumOff val="35000"/>
          </a:sysClr>
        </a:solidFill>
      </a:ln>
    </cs:spPr>
  </cs:downBar>
  <cs:dropLine>
    <cs:lnRef idx="0"/>
    <cs:fillRef idx="0"/>
    <cs:effectRef idx="0"/>
    <cs:fontRef idx="minor">
      <a:sysClr val="windowText" lastClr="000000"/>
    </cs:fontRef>
    <cs:spPr>
      <a:ln w="9525" cap="flat" cmpd="sng" algn="ctr">
        <a:solidFill>
          <a:sysClr val="windowText" lastClr="000000">
            <a:lumMod val="35000"/>
            <a:lumOff val="65000"/>
          </a:sysClr>
        </a:solidFill>
        <a:round/>
      </a:ln>
    </cs:spPr>
  </cs:dropLine>
  <cs:errorBar>
    <cs:lnRef idx="0"/>
    <cs:fillRef idx="0"/>
    <cs:effectRef idx="0"/>
    <cs:fontRef idx="minor">
      <a:sysClr val="windowText" lastClr="000000"/>
    </cs:fontRef>
    <cs:spPr>
      <a:ln w="9525" cap="flat" cmpd="sng" algn="ctr">
        <a:solidFill>
          <a:sysClr val="windowText" lastClr="000000">
            <a:lumMod val="65000"/>
            <a:lumOff val="35000"/>
          </a:sysClr>
        </a:solidFill>
        <a:round/>
      </a:ln>
    </cs:spPr>
  </cs:errorBar>
  <cs:floor>
    <cs:lnRef idx="0"/>
    <cs:fillRef idx="0"/>
    <cs:effectRef idx="0"/>
    <cs:fontRef idx="minor">
      <a:sysClr val="windowText" lastClr="000000"/>
    </cs:fontRef>
    <cs:spPr>
      <a:noFill/>
      <a:ln>
        <a:noFill/>
      </a:ln>
    </cs:spPr>
  </cs:floor>
  <cs:gridlineMajor>
    <cs:lnRef idx="0"/>
    <cs:fillRef idx="0"/>
    <cs:effectRef idx="0"/>
    <cs:fontRef idx="minor">
      <a:sysClr val="windowText" lastClr="000000"/>
    </cs:fontRef>
    <cs:spPr>
      <a:ln w="9525" cap="flat" cmpd="sng" algn="ctr">
        <a:solidFill>
          <a:sysClr val="windowText" lastClr="000000">
            <a:lumMod val="15000"/>
            <a:lumOff val="85000"/>
          </a:sysClr>
        </a:solidFill>
        <a:round/>
      </a:ln>
    </cs:spPr>
  </cs:gridlineMajor>
  <cs:gridlineMinor>
    <cs:lnRef idx="0"/>
    <cs:fillRef idx="0"/>
    <cs:effectRef idx="0"/>
    <cs:fontRef idx="minor">
      <a:sysClr val="windowText" lastClr="000000"/>
    </cs:fontRef>
    <cs:spPr>
      <a:ln w="9525" cap="flat" cmpd="sng" algn="ctr">
        <a:solidFill>
          <a:sysClr val="windowText" lastClr="000000">
            <a:lumMod val="5000"/>
            <a:lumOff val="95000"/>
          </a:sysClr>
        </a:solidFill>
        <a:round/>
      </a:ln>
    </cs:spPr>
  </cs:gridlineMinor>
  <cs:hiLoLine>
    <cs:lnRef idx="0"/>
    <cs:fillRef idx="0"/>
    <cs:effectRef idx="0"/>
    <cs:fontRef idx="minor">
      <a:sysClr val="windowText" lastClr="000000"/>
    </cs:fontRef>
    <cs:spPr>
      <a:ln w="9525" cap="flat" cmpd="sng" algn="ctr">
        <a:solidFill>
          <a:sysClr val="windowText" lastClr="000000">
            <a:lumMod val="75000"/>
            <a:lumOff val="25000"/>
          </a:sysClr>
        </a:solidFill>
        <a:round/>
      </a:ln>
    </cs:spPr>
  </cs:hiLoLine>
  <cs:leaderLine>
    <cs:lnRef idx="0"/>
    <cs:fillRef idx="0"/>
    <cs:effectRef idx="0"/>
    <cs:fontRef idx="minor">
      <a:sysClr val="windowText" lastClr="000000"/>
    </cs:fontRef>
    <cs:spPr>
      <a:ln w="9525" cap="flat" cmpd="sng" algn="ctr">
        <a:solidFill>
          <a:sysClr val="windowText" lastClr="000000">
            <a:lumMod val="35000"/>
            <a:lumOff val="65000"/>
          </a:sysClr>
        </a:solidFill>
        <a:round/>
      </a:ln>
    </cs:spPr>
  </cs:leaderLine>
  <cs:legend>
    <cs:lnRef idx="0"/>
    <cs:fillRef idx="0"/>
    <cs:effectRef idx="0"/>
    <cs:fontRef idx="minor">
      <a:sysClr val="windowText" lastClr="000000">
        <a:lumMod val="65000"/>
        <a:lumOff val="35000"/>
      </a:sysClr>
    </cs:fontRef>
    <cs:defRPr sz="900" kern="1200"/>
  </cs:legend>
  <cs:plotArea mods="allowNoFillOverride allowNoLineOverride">
    <cs:lnRef idx="0"/>
    <cs:fillRef idx="0"/>
    <cs:effectRef idx="0"/>
    <cs:fontRef idx="minor">
      <a:sysClr val="windowText" lastClr="000000"/>
    </cs:fontRef>
  </cs:plotArea>
  <cs:plotArea3D mods="allowNoFillOverride allowNoLineOverride">
    <cs:lnRef idx="0"/>
    <cs:fillRef idx="0"/>
    <cs:effectRef idx="0"/>
    <cs:fontRef idx="minor">
      <a:sysClr val="windowText" lastClr="000000"/>
    </cs:fontRef>
  </cs:plotArea3D>
  <cs:seriesAxis>
    <cs:lnRef idx="0"/>
    <cs:fillRef idx="0"/>
    <cs:effectRef idx="0"/>
    <cs:fontRef idx="minor">
      <a:sysClr val="windowText" lastClr="000000">
        <a:lumMod val="65000"/>
        <a:lumOff val="35000"/>
      </a:sysClr>
    </cs:fontRef>
    <cs:defRPr sz="900" kern="1200"/>
  </cs:seriesAxis>
  <cs:seriesLine>
    <cs:lnRef idx="0"/>
    <cs:fillRef idx="0"/>
    <cs:effectRef idx="0"/>
    <cs:fontRef idx="minor">
      <a:sysClr val="windowText" lastClr="000000"/>
    </cs:fontRef>
    <cs:spPr>
      <a:ln w="9525" cap="flat" cmpd="sng" algn="ctr">
        <a:solidFill>
          <a:sysClr val="windowText" lastClr="000000">
            <a:lumMod val="35000"/>
            <a:lumOff val="65000"/>
          </a:sysClr>
        </a:solidFill>
        <a:round/>
      </a:ln>
    </cs:spPr>
  </cs:seriesLine>
  <cs:title>
    <cs:lnRef idx="0"/>
    <cs:fillRef idx="0"/>
    <cs:effectRef idx="0"/>
    <cs:fontRef idx="minor">
      <a:sysClr val="windowText" lastClr="000000">
        <a:lumMod val="65000"/>
        <a:lumOff val="35000"/>
      </a:sysClr>
    </cs:fontRef>
    <cs:defRPr sz="1400" b="0" kern="1200" spc="0" baseline="0"/>
  </cs:title>
  <cs:trendline>
    <cs:lnRef idx="0">
      <cs:styleClr val="auto"/>
    </cs:lnRef>
    <cs:fillRef idx="0"/>
    <cs:effectRef idx="0"/>
    <cs:fontRef idx="minor">
      <a:sysClr val="windowText" lastClr="000000"/>
    </cs:fontRef>
    <cs:spPr>
      <a:ln w="19050" cap="rnd">
        <a:solidFill>
          <a:srgbClr val="FFFFFF"/>
        </a:solidFill>
        <a:prstDash val="sysDot"/>
      </a:ln>
    </cs:spPr>
  </cs:trendline>
  <cs:trendlineLabel>
    <cs:lnRef idx="0"/>
    <cs:fillRef idx="0"/>
    <cs:effectRef idx="0"/>
    <cs:fontRef idx="minor">
      <a:sysClr val="windowText" lastClr="000000">
        <a:lumMod val="65000"/>
        <a:lumOff val="35000"/>
      </a:sysClr>
    </cs:fontRef>
    <cs:defRPr sz="900" kern="1200"/>
  </cs:trendlineLabel>
  <cs:upBar>
    <cs:lnRef idx="0"/>
    <cs:fillRef idx="0"/>
    <cs:effectRef idx="0"/>
    <cs:fontRef idx="minor">
      <a:sysClr val="windowText" lastClr="000000"/>
    </cs:fontRef>
    <cs:spPr>
      <a:solidFill>
        <a:sysClr val="window" lastClr="FFFFFF"/>
      </a:solidFill>
      <a:ln w="9525">
        <a:solidFill>
          <a:sysClr val="windowText" lastClr="000000">
            <a:lumMod val="15000"/>
            <a:lumOff val="85000"/>
          </a:sysClr>
        </a:solidFill>
      </a:ln>
    </cs:spPr>
  </cs:upBar>
  <cs:valueAxis>
    <cs:lnRef idx="0"/>
    <cs:fillRef idx="0"/>
    <cs:effectRef idx="0"/>
    <cs:fontRef idx="minor">
      <a:sysClr val="windowText" lastClr="000000">
        <a:lumMod val="65000"/>
        <a:lumOff val="35000"/>
      </a:sysClr>
    </cs:fontRef>
    <cs:defRPr sz="900" kern="1200"/>
  </cs:valueAxis>
  <cs:wall>
    <cs:lnRef idx="0"/>
    <cs:fillRef idx="0"/>
    <cs:effectRef idx="0"/>
    <cs:fontRef idx="minor">
      <a:sysClr val="windowText" lastClr="000000"/>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ysClr val="windowText" lastClr="000000">
        <a:lumMod val="65000"/>
        <a:lumOff val="35000"/>
      </a:sysClr>
    </cs:fontRef>
    <cs:defRPr sz="1000" kern="1200"/>
  </cs:axisTitle>
  <cs:categoryAxis>
    <cs:lnRef idx="0"/>
    <cs:fillRef idx="0"/>
    <cs:effectRef idx="0"/>
    <cs:fontRef idx="minor">
      <a:sysClr val="windowText" lastClr="000000">
        <a:lumMod val="65000"/>
        <a:lumOff val="35000"/>
      </a:sysClr>
    </cs:fontRef>
    <cs:spPr>
      <a:ln w="9525" cap="flat" cmpd="sng" algn="ctr">
        <a:solidFill>
          <a:sysClr val="windowText" lastClr="000000">
            <a:lumMod val="15000"/>
            <a:lumOff val="85000"/>
          </a:sysClr>
        </a:solidFill>
        <a:round/>
      </a:ln>
    </cs:spPr>
    <cs:defRPr sz="900" kern="1200"/>
  </cs:categoryAxis>
  <cs:chartArea mods="allowNoFillOverride allowNoLineOverride">
    <cs:lnRef idx="0"/>
    <cs:fillRef idx="0"/>
    <cs:effectRef idx="0"/>
    <cs:fontRef idx="minor">
      <a:sysClr val="windowText" lastClr="000000"/>
    </cs:fontRef>
    <cs:spPr>
      <a:solidFill>
        <a:sysClr val="window" lastClr="FFFFFF"/>
      </a:solidFill>
      <a:ln w="9525" cap="flat" cmpd="sng" algn="ctr">
        <a:solidFill>
          <a:sysClr val="windowText" lastClr="000000">
            <a:lumMod val="15000"/>
            <a:lumOff val="85000"/>
          </a:sysClr>
        </a:solidFill>
        <a:round/>
      </a:ln>
    </cs:spPr>
    <cs:defRPr sz="1000" kern="1200"/>
  </cs:chartArea>
  <cs:dataLabel>
    <cs:lnRef idx="0"/>
    <cs:fillRef idx="0"/>
    <cs:effectRef idx="0"/>
    <cs:fontRef idx="minor">
      <a:sysClr val="windowText" lastClr="000000">
        <a:lumMod val="75000"/>
        <a:lumOff val="25000"/>
      </a:sysClr>
    </cs:fontRef>
    <cs:defRPr sz="900" kern="1200"/>
  </cs:dataLabel>
  <cs:dataLabelCallout>
    <cs:lnRef idx="0"/>
    <cs:fillRef idx="0"/>
    <cs:effectRef idx="0"/>
    <cs:fontRef idx="minor">
      <a:sysClr val="windowText" lastClr="000000">
        <a:lumMod val="65000"/>
        <a:lumOff val="35000"/>
      </a:sysClr>
    </cs:fontRef>
    <cs:spPr>
      <a:solidFill>
        <a:sysClr val="window" lastClr="FFFFFF"/>
      </a:solidFill>
      <a:ln>
        <a:solidFill>
          <a:sysClr val="windowText" lastClr="000000">
            <a:lumMod val="25000"/>
            <a:lumOff val="75000"/>
          </a:sys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ysClr val="windowText" lastClr="000000"/>
    </cs:fontRef>
  </cs:dataPoint>
  <cs:dataPoint3D>
    <cs:lnRef idx="0"/>
    <cs:fillRef idx="1">
      <cs:styleClr val="auto"/>
    </cs:fillRef>
    <cs:effectRef idx="0"/>
    <cs:fontRef idx="minor">
      <a:sysClr val="windowText" lastClr="000000"/>
    </cs:fontRef>
  </cs:dataPoint3D>
  <cs:dataPointLine>
    <cs:lnRef idx="0">
      <cs:styleClr val="auto"/>
    </cs:lnRef>
    <cs:fillRef idx="1"/>
    <cs:effectRef idx="0"/>
    <cs:fontRef idx="minor">
      <a:sysClr val="windowText" lastClr="000000"/>
    </cs:fontRef>
    <cs:spPr>
      <a:ln w="28575" cap="rnd">
        <a:solidFill>
          <a:srgbClr val="FFFFFF"/>
        </a:solidFill>
        <a:round/>
      </a:ln>
    </cs:spPr>
  </cs:dataPointLine>
  <cs:dataPointMarker>
    <cs:lnRef idx="0">
      <cs:styleClr val="auto"/>
    </cs:lnRef>
    <cs:fillRef idx="1">
      <cs:styleClr val="auto"/>
    </cs:fillRef>
    <cs:effectRef idx="0"/>
    <cs:fontRef idx="minor">
      <a:sysClr val="windowText" lastClr="000000"/>
    </cs:fontRef>
    <cs:spPr>
      <a:ln w="9525">
        <a:solidFill>
          <a:srgbClr val="FFFFFF"/>
        </a:solidFill>
      </a:ln>
    </cs:spPr>
  </cs:dataPointMarker>
  <cs:dataPointMarkerLayout symbol="circle" size="5"/>
  <cs:dataPointWireframe>
    <cs:lnRef idx="0">
      <cs:styleClr val="auto"/>
    </cs:lnRef>
    <cs:fillRef idx="1"/>
    <cs:effectRef idx="0"/>
    <cs:fontRef idx="minor">
      <a:sysClr val="windowText" lastClr="000000"/>
    </cs:fontRef>
    <cs:spPr>
      <a:ln w="9525" cap="rnd">
        <a:solidFill>
          <a:srgbClr val="FFFFFF"/>
        </a:solidFill>
        <a:round/>
      </a:ln>
    </cs:spPr>
  </cs:dataPointWireframe>
  <cs:dataTable>
    <cs:lnRef idx="0"/>
    <cs:fillRef idx="0"/>
    <cs:effectRef idx="0"/>
    <cs:fontRef idx="minor">
      <a:sysClr val="windowText" lastClr="000000">
        <a:lumMod val="65000"/>
        <a:lumOff val="35000"/>
      </a:sysClr>
    </cs:fontRef>
    <cs:spPr>
      <a:noFill/>
      <a:ln w="9525" cap="flat" cmpd="sng" algn="ctr">
        <a:solidFill>
          <a:sysClr val="windowText" lastClr="000000">
            <a:lumMod val="15000"/>
            <a:lumOff val="85000"/>
          </a:sysClr>
        </a:solidFill>
        <a:round/>
      </a:ln>
    </cs:spPr>
    <cs:defRPr sz="900" kern="1200"/>
  </cs:dataTable>
  <cs:downBar>
    <cs:lnRef idx="0"/>
    <cs:fillRef idx="0"/>
    <cs:effectRef idx="0"/>
    <cs:fontRef idx="minor">
      <a:sysClr val="windowText" lastClr="000000"/>
    </cs:fontRef>
    <cs:spPr>
      <a:solidFill>
        <a:sysClr val="windowText" lastClr="000000">
          <a:lumMod val="65000"/>
          <a:lumOff val="35000"/>
        </a:sysClr>
      </a:solidFill>
      <a:ln w="9525">
        <a:solidFill>
          <a:sysClr val="windowText" lastClr="000000">
            <a:lumMod val="65000"/>
            <a:lumOff val="35000"/>
          </a:sysClr>
        </a:solidFill>
      </a:ln>
    </cs:spPr>
  </cs:downBar>
  <cs:dropLine>
    <cs:lnRef idx="0"/>
    <cs:fillRef idx="0"/>
    <cs:effectRef idx="0"/>
    <cs:fontRef idx="minor">
      <a:sysClr val="windowText" lastClr="000000"/>
    </cs:fontRef>
    <cs:spPr>
      <a:ln w="9525" cap="flat" cmpd="sng" algn="ctr">
        <a:solidFill>
          <a:sysClr val="windowText" lastClr="000000">
            <a:lumMod val="35000"/>
            <a:lumOff val="65000"/>
          </a:sysClr>
        </a:solidFill>
        <a:round/>
      </a:ln>
    </cs:spPr>
  </cs:dropLine>
  <cs:errorBar>
    <cs:lnRef idx="0"/>
    <cs:fillRef idx="0"/>
    <cs:effectRef idx="0"/>
    <cs:fontRef idx="minor">
      <a:sysClr val="windowText" lastClr="000000"/>
    </cs:fontRef>
    <cs:spPr>
      <a:ln w="9525" cap="flat" cmpd="sng" algn="ctr">
        <a:solidFill>
          <a:sysClr val="windowText" lastClr="000000">
            <a:lumMod val="65000"/>
            <a:lumOff val="35000"/>
          </a:sysClr>
        </a:solidFill>
        <a:round/>
      </a:ln>
    </cs:spPr>
  </cs:errorBar>
  <cs:floor>
    <cs:lnRef idx="0"/>
    <cs:fillRef idx="0"/>
    <cs:effectRef idx="0"/>
    <cs:fontRef idx="minor">
      <a:sysClr val="windowText" lastClr="000000"/>
    </cs:fontRef>
    <cs:spPr>
      <a:noFill/>
      <a:ln>
        <a:noFill/>
      </a:ln>
    </cs:spPr>
  </cs:floor>
  <cs:gridlineMajor>
    <cs:lnRef idx="0"/>
    <cs:fillRef idx="0"/>
    <cs:effectRef idx="0"/>
    <cs:fontRef idx="minor">
      <a:sysClr val="windowText" lastClr="000000"/>
    </cs:fontRef>
    <cs:spPr>
      <a:ln w="9525" cap="flat" cmpd="sng" algn="ctr">
        <a:solidFill>
          <a:sysClr val="windowText" lastClr="000000">
            <a:lumMod val="15000"/>
            <a:lumOff val="85000"/>
          </a:sysClr>
        </a:solidFill>
        <a:round/>
      </a:ln>
    </cs:spPr>
  </cs:gridlineMajor>
  <cs:gridlineMinor>
    <cs:lnRef idx="0"/>
    <cs:fillRef idx="0"/>
    <cs:effectRef idx="0"/>
    <cs:fontRef idx="minor">
      <a:sysClr val="windowText" lastClr="000000"/>
    </cs:fontRef>
    <cs:spPr>
      <a:ln w="9525" cap="flat" cmpd="sng" algn="ctr">
        <a:solidFill>
          <a:sysClr val="windowText" lastClr="000000">
            <a:lumMod val="5000"/>
            <a:lumOff val="95000"/>
          </a:sysClr>
        </a:solidFill>
        <a:round/>
      </a:ln>
    </cs:spPr>
  </cs:gridlineMinor>
  <cs:hiLoLine>
    <cs:lnRef idx="0"/>
    <cs:fillRef idx="0"/>
    <cs:effectRef idx="0"/>
    <cs:fontRef idx="minor">
      <a:sysClr val="windowText" lastClr="000000"/>
    </cs:fontRef>
    <cs:spPr>
      <a:ln w="9525" cap="flat" cmpd="sng" algn="ctr">
        <a:solidFill>
          <a:sysClr val="windowText" lastClr="000000">
            <a:lumMod val="75000"/>
            <a:lumOff val="25000"/>
          </a:sysClr>
        </a:solidFill>
        <a:round/>
      </a:ln>
    </cs:spPr>
  </cs:hiLoLine>
  <cs:leaderLine>
    <cs:lnRef idx="0"/>
    <cs:fillRef idx="0"/>
    <cs:effectRef idx="0"/>
    <cs:fontRef idx="minor">
      <a:sysClr val="windowText" lastClr="000000"/>
    </cs:fontRef>
    <cs:spPr>
      <a:ln w="9525" cap="flat" cmpd="sng" algn="ctr">
        <a:solidFill>
          <a:sysClr val="windowText" lastClr="000000">
            <a:lumMod val="35000"/>
            <a:lumOff val="65000"/>
          </a:sysClr>
        </a:solidFill>
        <a:round/>
      </a:ln>
    </cs:spPr>
  </cs:leaderLine>
  <cs:legend>
    <cs:lnRef idx="0"/>
    <cs:fillRef idx="0"/>
    <cs:effectRef idx="0"/>
    <cs:fontRef idx="minor">
      <a:sysClr val="windowText" lastClr="000000">
        <a:lumMod val="65000"/>
        <a:lumOff val="35000"/>
      </a:sysClr>
    </cs:fontRef>
    <cs:defRPr sz="900" kern="1200"/>
  </cs:legend>
  <cs:plotArea mods="allowNoFillOverride allowNoLineOverride">
    <cs:lnRef idx="0"/>
    <cs:fillRef idx="0"/>
    <cs:effectRef idx="0"/>
    <cs:fontRef idx="minor">
      <a:sysClr val="windowText" lastClr="000000"/>
    </cs:fontRef>
  </cs:plotArea>
  <cs:plotArea3D mods="allowNoFillOverride allowNoLineOverride">
    <cs:lnRef idx="0"/>
    <cs:fillRef idx="0"/>
    <cs:effectRef idx="0"/>
    <cs:fontRef idx="minor">
      <a:sysClr val="windowText" lastClr="000000"/>
    </cs:fontRef>
  </cs:plotArea3D>
  <cs:seriesAxis>
    <cs:lnRef idx="0"/>
    <cs:fillRef idx="0"/>
    <cs:effectRef idx="0"/>
    <cs:fontRef idx="minor">
      <a:sysClr val="windowText" lastClr="000000">
        <a:lumMod val="65000"/>
        <a:lumOff val="35000"/>
      </a:sysClr>
    </cs:fontRef>
    <cs:defRPr sz="900" kern="1200"/>
  </cs:seriesAxis>
  <cs:seriesLine>
    <cs:lnRef idx="0"/>
    <cs:fillRef idx="0"/>
    <cs:effectRef idx="0"/>
    <cs:fontRef idx="minor">
      <a:sysClr val="windowText" lastClr="000000"/>
    </cs:fontRef>
    <cs:spPr>
      <a:ln w="9525" cap="flat" cmpd="sng" algn="ctr">
        <a:solidFill>
          <a:sysClr val="windowText" lastClr="000000">
            <a:lumMod val="35000"/>
            <a:lumOff val="65000"/>
          </a:sysClr>
        </a:solidFill>
        <a:round/>
      </a:ln>
    </cs:spPr>
  </cs:seriesLine>
  <cs:title>
    <cs:lnRef idx="0"/>
    <cs:fillRef idx="0"/>
    <cs:effectRef idx="0"/>
    <cs:fontRef idx="minor">
      <a:sysClr val="windowText" lastClr="000000">
        <a:lumMod val="65000"/>
        <a:lumOff val="35000"/>
      </a:sysClr>
    </cs:fontRef>
    <cs:defRPr sz="1400" b="0" kern="1200" spc="0" baseline="0"/>
  </cs:title>
  <cs:trendline>
    <cs:lnRef idx="0">
      <cs:styleClr val="auto"/>
    </cs:lnRef>
    <cs:fillRef idx="0"/>
    <cs:effectRef idx="0"/>
    <cs:fontRef idx="minor">
      <a:sysClr val="windowText" lastClr="000000"/>
    </cs:fontRef>
    <cs:spPr>
      <a:ln w="19050" cap="rnd">
        <a:solidFill>
          <a:srgbClr val="FFFFFF"/>
        </a:solidFill>
        <a:prstDash val="sysDot"/>
      </a:ln>
    </cs:spPr>
  </cs:trendline>
  <cs:trendlineLabel>
    <cs:lnRef idx="0"/>
    <cs:fillRef idx="0"/>
    <cs:effectRef idx="0"/>
    <cs:fontRef idx="minor">
      <a:sysClr val="windowText" lastClr="000000">
        <a:lumMod val="65000"/>
        <a:lumOff val="35000"/>
      </a:sysClr>
    </cs:fontRef>
    <cs:defRPr sz="900" kern="1200"/>
  </cs:trendlineLabel>
  <cs:upBar>
    <cs:lnRef idx="0"/>
    <cs:fillRef idx="0"/>
    <cs:effectRef idx="0"/>
    <cs:fontRef idx="minor">
      <a:sysClr val="windowText" lastClr="000000"/>
    </cs:fontRef>
    <cs:spPr>
      <a:solidFill>
        <a:sysClr val="window" lastClr="FFFFFF"/>
      </a:solidFill>
      <a:ln w="9525">
        <a:solidFill>
          <a:sysClr val="windowText" lastClr="000000">
            <a:lumMod val="15000"/>
            <a:lumOff val="85000"/>
          </a:sysClr>
        </a:solidFill>
      </a:ln>
    </cs:spPr>
  </cs:upBar>
  <cs:valueAxis>
    <cs:lnRef idx="0"/>
    <cs:fillRef idx="0"/>
    <cs:effectRef idx="0"/>
    <cs:fontRef idx="minor">
      <a:sysClr val="windowText" lastClr="000000">
        <a:lumMod val="65000"/>
        <a:lumOff val="35000"/>
      </a:sysClr>
    </cs:fontRef>
    <cs:defRPr sz="900" kern="1200"/>
  </cs:valueAxis>
  <cs:wall>
    <cs:lnRef idx="0"/>
    <cs:fillRef idx="0"/>
    <cs:effectRef idx="0"/>
    <cs:fontRef idx="minor">
      <a:sysClr val="windowText" lastClr="000000"/>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ysClr val="windowText" lastClr="000000">
        <a:lumMod val="65000"/>
        <a:lumOff val="35000"/>
      </a:sysClr>
    </cs:fontRef>
    <cs:defRPr sz="1000" kern="1200"/>
  </cs:axisTitle>
  <cs:categoryAxis>
    <cs:lnRef idx="0"/>
    <cs:fillRef idx="0"/>
    <cs:effectRef idx="0"/>
    <cs:fontRef idx="minor">
      <a:sysClr val="windowText" lastClr="000000">
        <a:lumMod val="65000"/>
        <a:lumOff val="35000"/>
      </a:sysClr>
    </cs:fontRef>
    <cs:spPr>
      <a:ln w="9525" cap="flat" cmpd="sng" algn="ctr">
        <a:solidFill>
          <a:sysClr val="windowText" lastClr="000000">
            <a:lumMod val="15000"/>
            <a:lumOff val="85000"/>
          </a:sysClr>
        </a:solidFill>
        <a:round/>
      </a:ln>
    </cs:spPr>
    <cs:defRPr sz="900" kern="1200"/>
  </cs:categoryAxis>
  <cs:chartArea mods="allowNoFillOverride allowNoLineOverride">
    <cs:lnRef idx="0"/>
    <cs:fillRef idx="0"/>
    <cs:effectRef idx="0"/>
    <cs:fontRef idx="minor">
      <a:sysClr val="windowText" lastClr="000000"/>
    </cs:fontRef>
    <cs:spPr>
      <a:solidFill>
        <a:sysClr val="window" lastClr="FFFFFF"/>
      </a:solidFill>
      <a:ln w="9525" cap="flat" cmpd="sng" algn="ctr">
        <a:solidFill>
          <a:sysClr val="windowText" lastClr="000000">
            <a:lumMod val="15000"/>
            <a:lumOff val="85000"/>
          </a:sysClr>
        </a:solidFill>
        <a:round/>
      </a:ln>
    </cs:spPr>
    <cs:defRPr sz="1000" kern="1200"/>
  </cs:chartArea>
  <cs:dataLabel>
    <cs:lnRef idx="0"/>
    <cs:fillRef idx="0"/>
    <cs:effectRef idx="0"/>
    <cs:fontRef idx="minor">
      <a:sysClr val="windowText" lastClr="000000">
        <a:lumMod val="75000"/>
        <a:lumOff val="25000"/>
      </a:sysClr>
    </cs:fontRef>
    <cs:defRPr sz="900" kern="1200"/>
  </cs:dataLabel>
  <cs:dataLabelCallout>
    <cs:lnRef idx="0"/>
    <cs:fillRef idx="0"/>
    <cs:effectRef idx="0"/>
    <cs:fontRef idx="minor">
      <a:sysClr val="windowText" lastClr="000000">
        <a:lumMod val="65000"/>
        <a:lumOff val="35000"/>
      </a:sysClr>
    </cs:fontRef>
    <cs:spPr>
      <a:solidFill>
        <a:sysClr val="window" lastClr="FFFFFF"/>
      </a:solidFill>
      <a:ln>
        <a:solidFill>
          <a:sysClr val="windowText" lastClr="000000">
            <a:lumMod val="25000"/>
            <a:lumOff val="75000"/>
          </a:sys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ysClr val="windowText" lastClr="000000"/>
    </cs:fontRef>
  </cs:dataPoint>
  <cs:dataPoint3D>
    <cs:lnRef idx="0"/>
    <cs:fillRef idx="1">
      <cs:styleClr val="auto"/>
    </cs:fillRef>
    <cs:effectRef idx="0"/>
    <cs:fontRef idx="minor">
      <a:sysClr val="windowText" lastClr="000000"/>
    </cs:fontRef>
  </cs:dataPoint3D>
  <cs:dataPointLine>
    <cs:lnRef idx="0">
      <cs:styleClr val="auto"/>
    </cs:lnRef>
    <cs:fillRef idx="1"/>
    <cs:effectRef idx="0"/>
    <cs:fontRef idx="minor">
      <a:sysClr val="windowText" lastClr="000000"/>
    </cs:fontRef>
    <cs:spPr>
      <a:ln w="28575" cap="rnd">
        <a:solidFill>
          <a:srgbClr val="FFFFFF"/>
        </a:solidFill>
        <a:round/>
      </a:ln>
    </cs:spPr>
  </cs:dataPointLine>
  <cs:dataPointMarker>
    <cs:lnRef idx="0">
      <cs:styleClr val="auto"/>
    </cs:lnRef>
    <cs:fillRef idx="1">
      <cs:styleClr val="auto"/>
    </cs:fillRef>
    <cs:effectRef idx="0"/>
    <cs:fontRef idx="minor">
      <a:sysClr val="windowText" lastClr="000000"/>
    </cs:fontRef>
    <cs:spPr>
      <a:ln w="9525">
        <a:solidFill>
          <a:srgbClr val="FFFFFF"/>
        </a:solidFill>
      </a:ln>
    </cs:spPr>
  </cs:dataPointMarker>
  <cs:dataPointMarkerLayout symbol="circle" size="5"/>
  <cs:dataPointWireframe>
    <cs:lnRef idx="0">
      <cs:styleClr val="auto"/>
    </cs:lnRef>
    <cs:fillRef idx="1"/>
    <cs:effectRef idx="0"/>
    <cs:fontRef idx="minor">
      <a:sysClr val="windowText" lastClr="000000"/>
    </cs:fontRef>
    <cs:spPr>
      <a:ln w="9525" cap="rnd">
        <a:solidFill>
          <a:srgbClr val="FFFFFF"/>
        </a:solidFill>
        <a:round/>
      </a:ln>
    </cs:spPr>
  </cs:dataPointWireframe>
  <cs:dataTable>
    <cs:lnRef idx="0"/>
    <cs:fillRef idx="0"/>
    <cs:effectRef idx="0"/>
    <cs:fontRef idx="minor">
      <a:sysClr val="windowText" lastClr="000000">
        <a:lumMod val="65000"/>
        <a:lumOff val="35000"/>
      </a:sysClr>
    </cs:fontRef>
    <cs:spPr>
      <a:noFill/>
      <a:ln w="9525" cap="flat" cmpd="sng" algn="ctr">
        <a:solidFill>
          <a:sysClr val="windowText" lastClr="000000">
            <a:lumMod val="15000"/>
            <a:lumOff val="85000"/>
          </a:sysClr>
        </a:solidFill>
        <a:round/>
      </a:ln>
    </cs:spPr>
    <cs:defRPr sz="900" kern="1200"/>
  </cs:dataTable>
  <cs:downBar>
    <cs:lnRef idx="0"/>
    <cs:fillRef idx="0"/>
    <cs:effectRef idx="0"/>
    <cs:fontRef idx="minor">
      <a:sysClr val="windowText" lastClr="000000"/>
    </cs:fontRef>
    <cs:spPr>
      <a:solidFill>
        <a:sysClr val="windowText" lastClr="000000">
          <a:lumMod val="65000"/>
          <a:lumOff val="35000"/>
        </a:sysClr>
      </a:solidFill>
      <a:ln w="9525">
        <a:solidFill>
          <a:sysClr val="windowText" lastClr="000000">
            <a:lumMod val="65000"/>
            <a:lumOff val="35000"/>
          </a:sysClr>
        </a:solidFill>
      </a:ln>
    </cs:spPr>
  </cs:downBar>
  <cs:dropLine>
    <cs:lnRef idx="0"/>
    <cs:fillRef idx="0"/>
    <cs:effectRef idx="0"/>
    <cs:fontRef idx="minor">
      <a:sysClr val="windowText" lastClr="000000"/>
    </cs:fontRef>
    <cs:spPr>
      <a:ln w="9525" cap="flat" cmpd="sng" algn="ctr">
        <a:solidFill>
          <a:sysClr val="windowText" lastClr="000000">
            <a:lumMod val="35000"/>
            <a:lumOff val="65000"/>
          </a:sysClr>
        </a:solidFill>
        <a:round/>
      </a:ln>
    </cs:spPr>
  </cs:dropLine>
  <cs:errorBar>
    <cs:lnRef idx="0"/>
    <cs:fillRef idx="0"/>
    <cs:effectRef idx="0"/>
    <cs:fontRef idx="minor">
      <a:sysClr val="windowText" lastClr="000000"/>
    </cs:fontRef>
    <cs:spPr>
      <a:ln w="9525" cap="flat" cmpd="sng" algn="ctr">
        <a:solidFill>
          <a:sysClr val="windowText" lastClr="000000">
            <a:lumMod val="65000"/>
            <a:lumOff val="35000"/>
          </a:sysClr>
        </a:solidFill>
        <a:round/>
      </a:ln>
    </cs:spPr>
  </cs:errorBar>
  <cs:floor>
    <cs:lnRef idx="0"/>
    <cs:fillRef idx="0"/>
    <cs:effectRef idx="0"/>
    <cs:fontRef idx="minor">
      <a:sysClr val="windowText" lastClr="000000"/>
    </cs:fontRef>
    <cs:spPr>
      <a:noFill/>
      <a:ln>
        <a:noFill/>
      </a:ln>
    </cs:spPr>
  </cs:floor>
  <cs:gridlineMajor>
    <cs:lnRef idx="0"/>
    <cs:fillRef idx="0"/>
    <cs:effectRef idx="0"/>
    <cs:fontRef idx="minor">
      <a:sysClr val="windowText" lastClr="000000"/>
    </cs:fontRef>
    <cs:spPr>
      <a:ln w="9525" cap="flat" cmpd="sng" algn="ctr">
        <a:solidFill>
          <a:sysClr val="windowText" lastClr="000000">
            <a:lumMod val="15000"/>
            <a:lumOff val="85000"/>
          </a:sysClr>
        </a:solidFill>
        <a:round/>
      </a:ln>
    </cs:spPr>
  </cs:gridlineMajor>
  <cs:gridlineMinor>
    <cs:lnRef idx="0"/>
    <cs:fillRef idx="0"/>
    <cs:effectRef idx="0"/>
    <cs:fontRef idx="minor">
      <a:sysClr val="windowText" lastClr="000000"/>
    </cs:fontRef>
    <cs:spPr>
      <a:ln w="9525" cap="flat" cmpd="sng" algn="ctr">
        <a:solidFill>
          <a:sysClr val="windowText" lastClr="000000">
            <a:lumMod val="5000"/>
            <a:lumOff val="95000"/>
          </a:sysClr>
        </a:solidFill>
        <a:round/>
      </a:ln>
    </cs:spPr>
  </cs:gridlineMinor>
  <cs:hiLoLine>
    <cs:lnRef idx="0"/>
    <cs:fillRef idx="0"/>
    <cs:effectRef idx="0"/>
    <cs:fontRef idx="minor">
      <a:sysClr val="windowText" lastClr="000000"/>
    </cs:fontRef>
    <cs:spPr>
      <a:ln w="9525" cap="flat" cmpd="sng" algn="ctr">
        <a:solidFill>
          <a:sysClr val="windowText" lastClr="000000">
            <a:lumMod val="75000"/>
            <a:lumOff val="25000"/>
          </a:sysClr>
        </a:solidFill>
        <a:round/>
      </a:ln>
    </cs:spPr>
  </cs:hiLoLine>
  <cs:leaderLine>
    <cs:lnRef idx="0"/>
    <cs:fillRef idx="0"/>
    <cs:effectRef idx="0"/>
    <cs:fontRef idx="minor">
      <a:sysClr val="windowText" lastClr="000000"/>
    </cs:fontRef>
    <cs:spPr>
      <a:ln w="9525" cap="flat" cmpd="sng" algn="ctr">
        <a:solidFill>
          <a:sysClr val="windowText" lastClr="000000">
            <a:lumMod val="35000"/>
            <a:lumOff val="65000"/>
          </a:sysClr>
        </a:solidFill>
        <a:round/>
      </a:ln>
    </cs:spPr>
  </cs:leaderLine>
  <cs:legend>
    <cs:lnRef idx="0"/>
    <cs:fillRef idx="0"/>
    <cs:effectRef idx="0"/>
    <cs:fontRef idx="minor">
      <a:sysClr val="windowText" lastClr="000000">
        <a:lumMod val="65000"/>
        <a:lumOff val="35000"/>
      </a:sysClr>
    </cs:fontRef>
    <cs:defRPr sz="900" kern="1200"/>
  </cs:legend>
  <cs:plotArea mods="allowNoFillOverride allowNoLineOverride">
    <cs:lnRef idx="0"/>
    <cs:fillRef idx="0"/>
    <cs:effectRef idx="0"/>
    <cs:fontRef idx="minor">
      <a:sysClr val="windowText" lastClr="000000"/>
    </cs:fontRef>
  </cs:plotArea>
  <cs:plotArea3D mods="allowNoFillOverride allowNoLineOverride">
    <cs:lnRef idx="0"/>
    <cs:fillRef idx="0"/>
    <cs:effectRef idx="0"/>
    <cs:fontRef idx="minor">
      <a:sysClr val="windowText" lastClr="000000"/>
    </cs:fontRef>
  </cs:plotArea3D>
  <cs:seriesAxis>
    <cs:lnRef idx="0"/>
    <cs:fillRef idx="0"/>
    <cs:effectRef idx="0"/>
    <cs:fontRef idx="minor">
      <a:sysClr val="windowText" lastClr="000000">
        <a:lumMod val="65000"/>
        <a:lumOff val="35000"/>
      </a:sysClr>
    </cs:fontRef>
    <cs:defRPr sz="900" kern="1200"/>
  </cs:seriesAxis>
  <cs:seriesLine>
    <cs:lnRef idx="0"/>
    <cs:fillRef idx="0"/>
    <cs:effectRef idx="0"/>
    <cs:fontRef idx="minor">
      <a:sysClr val="windowText" lastClr="000000"/>
    </cs:fontRef>
    <cs:spPr>
      <a:ln w="9525" cap="flat" cmpd="sng" algn="ctr">
        <a:solidFill>
          <a:sysClr val="windowText" lastClr="000000">
            <a:lumMod val="35000"/>
            <a:lumOff val="65000"/>
          </a:sysClr>
        </a:solidFill>
        <a:round/>
      </a:ln>
    </cs:spPr>
  </cs:seriesLine>
  <cs:title>
    <cs:lnRef idx="0"/>
    <cs:fillRef idx="0"/>
    <cs:effectRef idx="0"/>
    <cs:fontRef idx="minor">
      <a:sysClr val="windowText" lastClr="000000">
        <a:lumMod val="65000"/>
        <a:lumOff val="35000"/>
      </a:sysClr>
    </cs:fontRef>
    <cs:defRPr sz="1400" b="0" kern="1200" spc="0" baseline="0"/>
  </cs:title>
  <cs:trendline>
    <cs:lnRef idx="0">
      <cs:styleClr val="auto"/>
    </cs:lnRef>
    <cs:fillRef idx="0"/>
    <cs:effectRef idx="0"/>
    <cs:fontRef idx="minor">
      <a:sysClr val="windowText" lastClr="000000"/>
    </cs:fontRef>
    <cs:spPr>
      <a:ln w="19050" cap="rnd">
        <a:solidFill>
          <a:srgbClr val="FFFFFF"/>
        </a:solidFill>
        <a:prstDash val="sysDot"/>
      </a:ln>
    </cs:spPr>
  </cs:trendline>
  <cs:trendlineLabel>
    <cs:lnRef idx="0"/>
    <cs:fillRef idx="0"/>
    <cs:effectRef idx="0"/>
    <cs:fontRef idx="minor">
      <a:sysClr val="windowText" lastClr="000000">
        <a:lumMod val="65000"/>
        <a:lumOff val="35000"/>
      </a:sysClr>
    </cs:fontRef>
    <cs:defRPr sz="900" kern="1200"/>
  </cs:trendlineLabel>
  <cs:upBar>
    <cs:lnRef idx="0"/>
    <cs:fillRef idx="0"/>
    <cs:effectRef idx="0"/>
    <cs:fontRef idx="minor">
      <a:sysClr val="windowText" lastClr="000000"/>
    </cs:fontRef>
    <cs:spPr>
      <a:solidFill>
        <a:sysClr val="window" lastClr="FFFFFF"/>
      </a:solidFill>
      <a:ln w="9525">
        <a:solidFill>
          <a:sysClr val="windowText" lastClr="000000">
            <a:lumMod val="15000"/>
            <a:lumOff val="85000"/>
          </a:sysClr>
        </a:solidFill>
      </a:ln>
    </cs:spPr>
  </cs:upBar>
  <cs:valueAxis>
    <cs:lnRef idx="0"/>
    <cs:fillRef idx="0"/>
    <cs:effectRef idx="0"/>
    <cs:fontRef idx="minor">
      <a:sysClr val="windowText" lastClr="000000">
        <a:lumMod val="65000"/>
        <a:lumOff val="35000"/>
      </a:sysClr>
    </cs:fontRef>
    <cs:defRPr sz="900" kern="1200"/>
  </cs:valueAxis>
  <cs:wall>
    <cs:lnRef idx="0"/>
    <cs:fillRef idx="0"/>
    <cs:effectRef idx="0"/>
    <cs:fontRef idx="minor">
      <a:sysClr val="windowText" lastClr="000000"/>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ysClr val="windowText" lastClr="000000">
        <a:lumMod val="65000"/>
        <a:lumOff val="35000"/>
      </a:sysClr>
    </cs:fontRef>
    <cs:defRPr sz="1000" kern="1200"/>
  </cs:axisTitle>
  <cs:categoryAxis>
    <cs:lnRef idx="0"/>
    <cs:fillRef idx="0"/>
    <cs:effectRef idx="0"/>
    <cs:fontRef idx="minor">
      <a:sysClr val="windowText" lastClr="000000">
        <a:lumMod val="65000"/>
        <a:lumOff val="35000"/>
      </a:sysClr>
    </cs:fontRef>
    <cs:spPr>
      <a:ln w="9525" cap="flat" cmpd="sng" algn="ctr">
        <a:solidFill>
          <a:sysClr val="windowText" lastClr="000000">
            <a:lumMod val="15000"/>
            <a:lumOff val="85000"/>
          </a:sysClr>
        </a:solidFill>
        <a:round/>
      </a:ln>
    </cs:spPr>
    <cs:defRPr sz="900" kern="1200"/>
  </cs:categoryAxis>
  <cs:chartArea mods="allowNoFillOverride allowNoLineOverride">
    <cs:lnRef idx="0"/>
    <cs:fillRef idx="0"/>
    <cs:effectRef idx="0"/>
    <cs:fontRef idx="minor">
      <a:sysClr val="windowText" lastClr="000000"/>
    </cs:fontRef>
    <cs:spPr>
      <a:solidFill>
        <a:sysClr val="window" lastClr="FFFFFF"/>
      </a:solidFill>
      <a:ln w="9525" cap="flat" cmpd="sng" algn="ctr">
        <a:solidFill>
          <a:sysClr val="windowText" lastClr="000000">
            <a:lumMod val="15000"/>
            <a:lumOff val="85000"/>
          </a:sysClr>
        </a:solidFill>
        <a:round/>
      </a:ln>
    </cs:spPr>
    <cs:defRPr sz="1000" kern="1200"/>
  </cs:chartArea>
  <cs:dataLabel>
    <cs:lnRef idx="0"/>
    <cs:fillRef idx="0"/>
    <cs:effectRef idx="0"/>
    <cs:fontRef idx="minor">
      <a:sysClr val="windowText" lastClr="000000">
        <a:lumMod val="75000"/>
        <a:lumOff val="25000"/>
      </a:sysClr>
    </cs:fontRef>
    <cs:defRPr sz="900" kern="1200"/>
  </cs:dataLabel>
  <cs:dataLabelCallout>
    <cs:lnRef idx="0"/>
    <cs:fillRef idx="0"/>
    <cs:effectRef idx="0"/>
    <cs:fontRef idx="minor">
      <a:sysClr val="windowText" lastClr="000000">
        <a:lumMod val="65000"/>
        <a:lumOff val="35000"/>
      </a:sysClr>
    </cs:fontRef>
    <cs:spPr>
      <a:solidFill>
        <a:sysClr val="window" lastClr="FFFFFF"/>
      </a:solidFill>
      <a:ln>
        <a:solidFill>
          <a:sysClr val="windowText" lastClr="000000">
            <a:lumMod val="25000"/>
            <a:lumOff val="75000"/>
          </a:sys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ysClr val="windowText" lastClr="000000"/>
    </cs:fontRef>
  </cs:dataPoint>
  <cs:dataPoint3D>
    <cs:lnRef idx="0"/>
    <cs:fillRef idx="1">
      <cs:styleClr val="auto"/>
    </cs:fillRef>
    <cs:effectRef idx="0"/>
    <cs:fontRef idx="minor">
      <a:sysClr val="windowText" lastClr="000000"/>
    </cs:fontRef>
  </cs:dataPoint3D>
  <cs:dataPointLine>
    <cs:lnRef idx="0">
      <cs:styleClr val="auto"/>
    </cs:lnRef>
    <cs:fillRef idx="1"/>
    <cs:effectRef idx="0"/>
    <cs:fontRef idx="minor">
      <a:sysClr val="windowText" lastClr="000000"/>
    </cs:fontRef>
    <cs:spPr>
      <a:ln w="28575" cap="rnd">
        <a:solidFill>
          <a:srgbClr val="FFFFFF"/>
        </a:solidFill>
        <a:round/>
      </a:ln>
    </cs:spPr>
  </cs:dataPointLine>
  <cs:dataPointMarker>
    <cs:lnRef idx="0">
      <cs:styleClr val="auto"/>
    </cs:lnRef>
    <cs:fillRef idx="1">
      <cs:styleClr val="auto"/>
    </cs:fillRef>
    <cs:effectRef idx="0"/>
    <cs:fontRef idx="minor">
      <a:sysClr val="windowText" lastClr="000000"/>
    </cs:fontRef>
    <cs:spPr>
      <a:ln w="9525">
        <a:solidFill>
          <a:srgbClr val="FFFFFF"/>
        </a:solidFill>
      </a:ln>
    </cs:spPr>
  </cs:dataPointMarker>
  <cs:dataPointMarkerLayout symbol="circle" size="5"/>
  <cs:dataPointWireframe>
    <cs:lnRef idx="0">
      <cs:styleClr val="auto"/>
    </cs:lnRef>
    <cs:fillRef idx="1"/>
    <cs:effectRef idx="0"/>
    <cs:fontRef idx="minor">
      <a:sysClr val="windowText" lastClr="000000"/>
    </cs:fontRef>
    <cs:spPr>
      <a:ln w="9525" cap="rnd">
        <a:solidFill>
          <a:srgbClr val="FFFFFF"/>
        </a:solidFill>
        <a:round/>
      </a:ln>
    </cs:spPr>
  </cs:dataPointWireframe>
  <cs:dataTable>
    <cs:lnRef idx="0"/>
    <cs:fillRef idx="0"/>
    <cs:effectRef idx="0"/>
    <cs:fontRef idx="minor">
      <a:sysClr val="windowText" lastClr="000000">
        <a:lumMod val="65000"/>
        <a:lumOff val="35000"/>
      </a:sysClr>
    </cs:fontRef>
    <cs:spPr>
      <a:noFill/>
      <a:ln w="9525" cap="flat" cmpd="sng" algn="ctr">
        <a:solidFill>
          <a:sysClr val="windowText" lastClr="000000">
            <a:lumMod val="15000"/>
            <a:lumOff val="85000"/>
          </a:sysClr>
        </a:solidFill>
        <a:round/>
      </a:ln>
    </cs:spPr>
    <cs:defRPr sz="900" kern="1200"/>
  </cs:dataTable>
  <cs:downBar>
    <cs:lnRef idx="0"/>
    <cs:fillRef idx="0"/>
    <cs:effectRef idx="0"/>
    <cs:fontRef idx="minor">
      <a:sysClr val="windowText" lastClr="000000"/>
    </cs:fontRef>
    <cs:spPr>
      <a:solidFill>
        <a:sysClr val="windowText" lastClr="000000">
          <a:lumMod val="65000"/>
          <a:lumOff val="35000"/>
        </a:sysClr>
      </a:solidFill>
      <a:ln w="9525">
        <a:solidFill>
          <a:sysClr val="windowText" lastClr="000000">
            <a:lumMod val="65000"/>
            <a:lumOff val="35000"/>
          </a:sysClr>
        </a:solidFill>
      </a:ln>
    </cs:spPr>
  </cs:downBar>
  <cs:dropLine>
    <cs:lnRef idx="0"/>
    <cs:fillRef idx="0"/>
    <cs:effectRef idx="0"/>
    <cs:fontRef idx="minor">
      <a:sysClr val="windowText" lastClr="000000"/>
    </cs:fontRef>
    <cs:spPr>
      <a:ln w="9525" cap="flat" cmpd="sng" algn="ctr">
        <a:solidFill>
          <a:sysClr val="windowText" lastClr="000000">
            <a:lumMod val="35000"/>
            <a:lumOff val="65000"/>
          </a:sysClr>
        </a:solidFill>
        <a:round/>
      </a:ln>
    </cs:spPr>
  </cs:dropLine>
  <cs:errorBar>
    <cs:lnRef idx="0"/>
    <cs:fillRef idx="0"/>
    <cs:effectRef idx="0"/>
    <cs:fontRef idx="minor">
      <a:sysClr val="windowText" lastClr="000000"/>
    </cs:fontRef>
    <cs:spPr>
      <a:ln w="9525" cap="flat" cmpd="sng" algn="ctr">
        <a:solidFill>
          <a:sysClr val="windowText" lastClr="000000">
            <a:lumMod val="65000"/>
            <a:lumOff val="35000"/>
          </a:sysClr>
        </a:solidFill>
        <a:round/>
      </a:ln>
    </cs:spPr>
  </cs:errorBar>
  <cs:floor>
    <cs:lnRef idx="0"/>
    <cs:fillRef idx="0"/>
    <cs:effectRef idx="0"/>
    <cs:fontRef idx="minor">
      <a:sysClr val="windowText" lastClr="000000"/>
    </cs:fontRef>
    <cs:spPr>
      <a:noFill/>
      <a:ln>
        <a:noFill/>
      </a:ln>
    </cs:spPr>
  </cs:floor>
  <cs:gridlineMajor>
    <cs:lnRef idx="0"/>
    <cs:fillRef idx="0"/>
    <cs:effectRef idx="0"/>
    <cs:fontRef idx="minor">
      <a:sysClr val="windowText" lastClr="000000"/>
    </cs:fontRef>
    <cs:spPr>
      <a:ln w="9525" cap="flat" cmpd="sng" algn="ctr">
        <a:solidFill>
          <a:sysClr val="windowText" lastClr="000000">
            <a:lumMod val="15000"/>
            <a:lumOff val="85000"/>
          </a:sysClr>
        </a:solidFill>
        <a:round/>
      </a:ln>
    </cs:spPr>
  </cs:gridlineMajor>
  <cs:gridlineMinor>
    <cs:lnRef idx="0"/>
    <cs:fillRef idx="0"/>
    <cs:effectRef idx="0"/>
    <cs:fontRef idx="minor">
      <a:sysClr val="windowText" lastClr="000000"/>
    </cs:fontRef>
    <cs:spPr>
      <a:ln w="9525" cap="flat" cmpd="sng" algn="ctr">
        <a:solidFill>
          <a:sysClr val="windowText" lastClr="000000">
            <a:lumMod val="5000"/>
            <a:lumOff val="95000"/>
          </a:sysClr>
        </a:solidFill>
        <a:round/>
      </a:ln>
    </cs:spPr>
  </cs:gridlineMinor>
  <cs:hiLoLine>
    <cs:lnRef idx="0"/>
    <cs:fillRef idx="0"/>
    <cs:effectRef idx="0"/>
    <cs:fontRef idx="minor">
      <a:sysClr val="windowText" lastClr="000000"/>
    </cs:fontRef>
    <cs:spPr>
      <a:ln w="9525" cap="flat" cmpd="sng" algn="ctr">
        <a:solidFill>
          <a:sysClr val="windowText" lastClr="000000">
            <a:lumMod val="75000"/>
            <a:lumOff val="25000"/>
          </a:sysClr>
        </a:solidFill>
        <a:round/>
      </a:ln>
    </cs:spPr>
  </cs:hiLoLine>
  <cs:leaderLine>
    <cs:lnRef idx="0"/>
    <cs:fillRef idx="0"/>
    <cs:effectRef idx="0"/>
    <cs:fontRef idx="minor">
      <a:sysClr val="windowText" lastClr="000000"/>
    </cs:fontRef>
    <cs:spPr>
      <a:ln w="9525" cap="flat" cmpd="sng" algn="ctr">
        <a:solidFill>
          <a:sysClr val="windowText" lastClr="000000">
            <a:lumMod val="35000"/>
            <a:lumOff val="65000"/>
          </a:sysClr>
        </a:solidFill>
        <a:round/>
      </a:ln>
    </cs:spPr>
  </cs:leaderLine>
  <cs:legend>
    <cs:lnRef idx="0"/>
    <cs:fillRef idx="0"/>
    <cs:effectRef idx="0"/>
    <cs:fontRef idx="minor">
      <a:sysClr val="windowText" lastClr="000000">
        <a:lumMod val="65000"/>
        <a:lumOff val="35000"/>
      </a:sysClr>
    </cs:fontRef>
    <cs:defRPr sz="900" kern="1200"/>
  </cs:legend>
  <cs:plotArea mods="allowNoFillOverride allowNoLineOverride">
    <cs:lnRef idx="0"/>
    <cs:fillRef idx="0"/>
    <cs:effectRef idx="0"/>
    <cs:fontRef idx="minor">
      <a:sysClr val="windowText" lastClr="000000"/>
    </cs:fontRef>
  </cs:plotArea>
  <cs:plotArea3D mods="allowNoFillOverride allowNoLineOverride">
    <cs:lnRef idx="0"/>
    <cs:fillRef idx="0"/>
    <cs:effectRef idx="0"/>
    <cs:fontRef idx="minor">
      <a:sysClr val="windowText" lastClr="000000"/>
    </cs:fontRef>
  </cs:plotArea3D>
  <cs:seriesAxis>
    <cs:lnRef idx="0"/>
    <cs:fillRef idx="0"/>
    <cs:effectRef idx="0"/>
    <cs:fontRef idx="minor">
      <a:sysClr val="windowText" lastClr="000000">
        <a:lumMod val="65000"/>
        <a:lumOff val="35000"/>
      </a:sysClr>
    </cs:fontRef>
    <cs:defRPr sz="900" kern="1200"/>
  </cs:seriesAxis>
  <cs:seriesLine>
    <cs:lnRef idx="0"/>
    <cs:fillRef idx="0"/>
    <cs:effectRef idx="0"/>
    <cs:fontRef idx="minor">
      <a:sysClr val="windowText" lastClr="000000"/>
    </cs:fontRef>
    <cs:spPr>
      <a:ln w="9525" cap="flat" cmpd="sng" algn="ctr">
        <a:solidFill>
          <a:sysClr val="windowText" lastClr="000000">
            <a:lumMod val="35000"/>
            <a:lumOff val="65000"/>
          </a:sysClr>
        </a:solidFill>
        <a:round/>
      </a:ln>
    </cs:spPr>
  </cs:seriesLine>
  <cs:title>
    <cs:lnRef idx="0"/>
    <cs:fillRef idx="0"/>
    <cs:effectRef idx="0"/>
    <cs:fontRef idx="minor">
      <a:sysClr val="windowText" lastClr="000000">
        <a:lumMod val="65000"/>
        <a:lumOff val="35000"/>
      </a:sysClr>
    </cs:fontRef>
    <cs:defRPr sz="1400" b="0" kern="1200" spc="0" baseline="0"/>
  </cs:title>
  <cs:trendline>
    <cs:lnRef idx="0">
      <cs:styleClr val="auto"/>
    </cs:lnRef>
    <cs:fillRef idx="0"/>
    <cs:effectRef idx="0"/>
    <cs:fontRef idx="minor">
      <a:sysClr val="windowText" lastClr="000000"/>
    </cs:fontRef>
    <cs:spPr>
      <a:ln w="19050" cap="rnd">
        <a:solidFill>
          <a:srgbClr val="FFFFFF"/>
        </a:solidFill>
        <a:prstDash val="sysDot"/>
      </a:ln>
    </cs:spPr>
  </cs:trendline>
  <cs:trendlineLabel>
    <cs:lnRef idx="0"/>
    <cs:fillRef idx="0"/>
    <cs:effectRef idx="0"/>
    <cs:fontRef idx="minor">
      <a:sysClr val="windowText" lastClr="000000">
        <a:lumMod val="65000"/>
        <a:lumOff val="35000"/>
      </a:sysClr>
    </cs:fontRef>
    <cs:defRPr sz="900" kern="1200"/>
  </cs:trendlineLabel>
  <cs:upBar>
    <cs:lnRef idx="0"/>
    <cs:fillRef idx="0"/>
    <cs:effectRef idx="0"/>
    <cs:fontRef idx="minor">
      <a:sysClr val="windowText" lastClr="000000"/>
    </cs:fontRef>
    <cs:spPr>
      <a:solidFill>
        <a:sysClr val="window" lastClr="FFFFFF"/>
      </a:solidFill>
      <a:ln w="9525">
        <a:solidFill>
          <a:sysClr val="windowText" lastClr="000000">
            <a:lumMod val="15000"/>
            <a:lumOff val="85000"/>
          </a:sysClr>
        </a:solidFill>
      </a:ln>
    </cs:spPr>
  </cs:upBar>
  <cs:valueAxis>
    <cs:lnRef idx="0"/>
    <cs:fillRef idx="0"/>
    <cs:effectRef idx="0"/>
    <cs:fontRef idx="minor">
      <a:sysClr val="windowText" lastClr="000000">
        <a:lumMod val="65000"/>
        <a:lumOff val="35000"/>
      </a:sysClr>
    </cs:fontRef>
    <cs:defRPr sz="900" kern="1200"/>
  </cs:valueAxis>
  <cs:wall>
    <cs:lnRef idx="0"/>
    <cs:fillRef idx="0"/>
    <cs:effectRef idx="0"/>
    <cs:fontRef idx="minor">
      <a:sysClr val="windowText" lastClr="000000"/>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ysClr val="windowText" lastClr="000000">
        <a:lumMod val="65000"/>
        <a:lumOff val="35000"/>
      </a:sysClr>
    </cs:fontRef>
    <cs:defRPr sz="1000" kern="1200"/>
  </cs:axisTitle>
  <cs:categoryAxis>
    <cs:lnRef idx="0"/>
    <cs:fillRef idx="0"/>
    <cs:effectRef idx="0"/>
    <cs:fontRef idx="minor">
      <a:sysClr val="windowText" lastClr="000000">
        <a:lumMod val="65000"/>
        <a:lumOff val="35000"/>
      </a:sysClr>
    </cs:fontRef>
    <cs:spPr>
      <a:ln w="9525" cap="flat" cmpd="sng" algn="ctr">
        <a:solidFill>
          <a:sysClr val="windowText" lastClr="000000">
            <a:lumMod val="15000"/>
            <a:lumOff val="85000"/>
          </a:sysClr>
        </a:solidFill>
        <a:round/>
      </a:ln>
    </cs:spPr>
    <cs:defRPr sz="900" kern="1200"/>
  </cs:categoryAxis>
  <cs:chartArea mods="allowNoFillOverride allowNoLineOverride">
    <cs:lnRef idx="0"/>
    <cs:fillRef idx="0"/>
    <cs:effectRef idx="0"/>
    <cs:fontRef idx="minor">
      <a:sysClr val="windowText" lastClr="000000"/>
    </cs:fontRef>
    <cs:spPr>
      <a:solidFill>
        <a:sysClr val="window" lastClr="FFFFFF"/>
      </a:solidFill>
      <a:ln w="9525" cap="flat" cmpd="sng" algn="ctr">
        <a:solidFill>
          <a:sysClr val="windowText" lastClr="000000">
            <a:lumMod val="15000"/>
            <a:lumOff val="85000"/>
          </a:sysClr>
        </a:solidFill>
        <a:round/>
      </a:ln>
    </cs:spPr>
    <cs:defRPr sz="1000" kern="1200"/>
  </cs:chartArea>
  <cs:dataLabel>
    <cs:lnRef idx="0"/>
    <cs:fillRef idx="0"/>
    <cs:effectRef idx="0"/>
    <cs:fontRef idx="minor">
      <a:sysClr val="windowText" lastClr="000000">
        <a:lumMod val="75000"/>
        <a:lumOff val="25000"/>
      </a:sysClr>
    </cs:fontRef>
    <cs:defRPr sz="900" kern="1200"/>
  </cs:dataLabel>
  <cs:dataLabelCallout>
    <cs:lnRef idx="0"/>
    <cs:fillRef idx="0"/>
    <cs:effectRef idx="0"/>
    <cs:fontRef idx="minor">
      <a:sysClr val="windowText" lastClr="000000">
        <a:lumMod val="65000"/>
        <a:lumOff val="35000"/>
      </a:sysClr>
    </cs:fontRef>
    <cs:spPr>
      <a:solidFill>
        <a:sysClr val="window" lastClr="FFFFFF"/>
      </a:solidFill>
      <a:ln>
        <a:solidFill>
          <a:sysClr val="windowText" lastClr="000000">
            <a:lumMod val="25000"/>
            <a:lumOff val="75000"/>
          </a:sys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ysClr val="windowText" lastClr="000000"/>
    </cs:fontRef>
  </cs:dataPoint>
  <cs:dataPoint3D>
    <cs:lnRef idx="0"/>
    <cs:fillRef idx="1">
      <cs:styleClr val="auto"/>
    </cs:fillRef>
    <cs:effectRef idx="0"/>
    <cs:fontRef idx="minor">
      <a:sysClr val="windowText" lastClr="000000"/>
    </cs:fontRef>
  </cs:dataPoint3D>
  <cs:dataPointLine>
    <cs:lnRef idx="0">
      <cs:styleClr val="auto"/>
    </cs:lnRef>
    <cs:fillRef idx="1"/>
    <cs:effectRef idx="0"/>
    <cs:fontRef idx="minor">
      <a:sysClr val="windowText" lastClr="000000"/>
    </cs:fontRef>
    <cs:spPr>
      <a:ln w="28575" cap="rnd">
        <a:solidFill>
          <a:srgbClr val="FFFFFF"/>
        </a:solidFill>
        <a:round/>
      </a:ln>
    </cs:spPr>
  </cs:dataPointLine>
  <cs:dataPointMarker>
    <cs:lnRef idx="0">
      <cs:styleClr val="auto"/>
    </cs:lnRef>
    <cs:fillRef idx="1">
      <cs:styleClr val="auto"/>
    </cs:fillRef>
    <cs:effectRef idx="0"/>
    <cs:fontRef idx="minor">
      <a:sysClr val="windowText" lastClr="000000"/>
    </cs:fontRef>
    <cs:spPr>
      <a:ln w="9525">
        <a:solidFill>
          <a:srgbClr val="FFFFFF"/>
        </a:solidFill>
      </a:ln>
    </cs:spPr>
  </cs:dataPointMarker>
  <cs:dataPointMarkerLayout symbol="circle" size="5"/>
  <cs:dataPointWireframe>
    <cs:lnRef idx="0">
      <cs:styleClr val="auto"/>
    </cs:lnRef>
    <cs:fillRef idx="1"/>
    <cs:effectRef idx="0"/>
    <cs:fontRef idx="minor">
      <a:sysClr val="windowText" lastClr="000000"/>
    </cs:fontRef>
    <cs:spPr>
      <a:ln w="9525" cap="rnd">
        <a:solidFill>
          <a:srgbClr val="FFFFFF"/>
        </a:solidFill>
        <a:round/>
      </a:ln>
    </cs:spPr>
  </cs:dataPointWireframe>
  <cs:dataTable>
    <cs:lnRef idx="0"/>
    <cs:fillRef idx="0"/>
    <cs:effectRef idx="0"/>
    <cs:fontRef idx="minor">
      <a:sysClr val="windowText" lastClr="000000">
        <a:lumMod val="65000"/>
        <a:lumOff val="35000"/>
      </a:sysClr>
    </cs:fontRef>
    <cs:spPr>
      <a:noFill/>
      <a:ln w="9525" cap="flat" cmpd="sng" algn="ctr">
        <a:solidFill>
          <a:sysClr val="windowText" lastClr="000000">
            <a:lumMod val="15000"/>
            <a:lumOff val="85000"/>
          </a:sysClr>
        </a:solidFill>
        <a:round/>
      </a:ln>
    </cs:spPr>
    <cs:defRPr sz="900" kern="1200"/>
  </cs:dataTable>
  <cs:downBar>
    <cs:lnRef idx="0"/>
    <cs:fillRef idx="0"/>
    <cs:effectRef idx="0"/>
    <cs:fontRef idx="minor">
      <a:sysClr val="windowText" lastClr="000000"/>
    </cs:fontRef>
    <cs:spPr>
      <a:solidFill>
        <a:sysClr val="windowText" lastClr="000000">
          <a:lumMod val="65000"/>
          <a:lumOff val="35000"/>
        </a:sysClr>
      </a:solidFill>
      <a:ln w="9525">
        <a:solidFill>
          <a:sysClr val="windowText" lastClr="000000">
            <a:lumMod val="65000"/>
            <a:lumOff val="35000"/>
          </a:sysClr>
        </a:solidFill>
      </a:ln>
    </cs:spPr>
  </cs:downBar>
  <cs:dropLine>
    <cs:lnRef idx="0"/>
    <cs:fillRef idx="0"/>
    <cs:effectRef idx="0"/>
    <cs:fontRef idx="minor">
      <a:sysClr val="windowText" lastClr="000000"/>
    </cs:fontRef>
    <cs:spPr>
      <a:ln w="9525" cap="flat" cmpd="sng" algn="ctr">
        <a:solidFill>
          <a:sysClr val="windowText" lastClr="000000">
            <a:lumMod val="35000"/>
            <a:lumOff val="65000"/>
          </a:sysClr>
        </a:solidFill>
        <a:round/>
      </a:ln>
    </cs:spPr>
  </cs:dropLine>
  <cs:errorBar>
    <cs:lnRef idx="0"/>
    <cs:fillRef idx="0"/>
    <cs:effectRef idx="0"/>
    <cs:fontRef idx="minor">
      <a:sysClr val="windowText" lastClr="000000"/>
    </cs:fontRef>
    <cs:spPr>
      <a:ln w="9525" cap="flat" cmpd="sng" algn="ctr">
        <a:solidFill>
          <a:sysClr val="windowText" lastClr="000000">
            <a:lumMod val="65000"/>
            <a:lumOff val="35000"/>
          </a:sysClr>
        </a:solidFill>
        <a:round/>
      </a:ln>
    </cs:spPr>
  </cs:errorBar>
  <cs:floor>
    <cs:lnRef idx="0"/>
    <cs:fillRef idx="0"/>
    <cs:effectRef idx="0"/>
    <cs:fontRef idx="minor">
      <a:sysClr val="windowText" lastClr="000000"/>
    </cs:fontRef>
    <cs:spPr>
      <a:noFill/>
      <a:ln>
        <a:noFill/>
      </a:ln>
    </cs:spPr>
  </cs:floor>
  <cs:gridlineMajor>
    <cs:lnRef idx="0"/>
    <cs:fillRef idx="0"/>
    <cs:effectRef idx="0"/>
    <cs:fontRef idx="minor">
      <a:sysClr val="windowText" lastClr="000000"/>
    </cs:fontRef>
    <cs:spPr>
      <a:ln w="9525" cap="flat" cmpd="sng" algn="ctr">
        <a:solidFill>
          <a:sysClr val="windowText" lastClr="000000">
            <a:lumMod val="15000"/>
            <a:lumOff val="85000"/>
          </a:sysClr>
        </a:solidFill>
        <a:round/>
      </a:ln>
    </cs:spPr>
  </cs:gridlineMajor>
  <cs:gridlineMinor>
    <cs:lnRef idx="0"/>
    <cs:fillRef idx="0"/>
    <cs:effectRef idx="0"/>
    <cs:fontRef idx="minor">
      <a:sysClr val="windowText" lastClr="000000"/>
    </cs:fontRef>
    <cs:spPr>
      <a:ln w="9525" cap="flat" cmpd="sng" algn="ctr">
        <a:solidFill>
          <a:sysClr val="windowText" lastClr="000000">
            <a:lumMod val="5000"/>
            <a:lumOff val="95000"/>
          </a:sysClr>
        </a:solidFill>
        <a:round/>
      </a:ln>
    </cs:spPr>
  </cs:gridlineMinor>
  <cs:hiLoLine>
    <cs:lnRef idx="0"/>
    <cs:fillRef idx="0"/>
    <cs:effectRef idx="0"/>
    <cs:fontRef idx="minor">
      <a:sysClr val="windowText" lastClr="000000"/>
    </cs:fontRef>
    <cs:spPr>
      <a:ln w="9525" cap="flat" cmpd="sng" algn="ctr">
        <a:solidFill>
          <a:sysClr val="windowText" lastClr="000000">
            <a:lumMod val="75000"/>
            <a:lumOff val="25000"/>
          </a:sysClr>
        </a:solidFill>
        <a:round/>
      </a:ln>
    </cs:spPr>
  </cs:hiLoLine>
  <cs:leaderLine>
    <cs:lnRef idx="0"/>
    <cs:fillRef idx="0"/>
    <cs:effectRef idx="0"/>
    <cs:fontRef idx="minor">
      <a:sysClr val="windowText" lastClr="000000"/>
    </cs:fontRef>
    <cs:spPr>
      <a:ln w="9525" cap="flat" cmpd="sng" algn="ctr">
        <a:solidFill>
          <a:sysClr val="windowText" lastClr="000000">
            <a:lumMod val="35000"/>
            <a:lumOff val="65000"/>
          </a:sysClr>
        </a:solidFill>
        <a:round/>
      </a:ln>
    </cs:spPr>
  </cs:leaderLine>
  <cs:legend>
    <cs:lnRef idx="0"/>
    <cs:fillRef idx="0"/>
    <cs:effectRef idx="0"/>
    <cs:fontRef idx="minor">
      <a:sysClr val="windowText" lastClr="000000">
        <a:lumMod val="65000"/>
        <a:lumOff val="35000"/>
      </a:sysClr>
    </cs:fontRef>
    <cs:defRPr sz="900" kern="1200"/>
  </cs:legend>
  <cs:plotArea mods="allowNoFillOverride allowNoLineOverride">
    <cs:lnRef idx="0"/>
    <cs:fillRef idx="0"/>
    <cs:effectRef idx="0"/>
    <cs:fontRef idx="minor">
      <a:sysClr val="windowText" lastClr="000000"/>
    </cs:fontRef>
  </cs:plotArea>
  <cs:plotArea3D mods="allowNoFillOverride allowNoLineOverride">
    <cs:lnRef idx="0"/>
    <cs:fillRef idx="0"/>
    <cs:effectRef idx="0"/>
    <cs:fontRef idx="minor">
      <a:sysClr val="windowText" lastClr="000000"/>
    </cs:fontRef>
  </cs:plotArea3D>
  <cs:seriesAxis>
    <cs:lnRef idx="0"/>
    <cs:fillRef idx="0"/>
    <cs:effectRef idx="0"/>
    <cs:fontRef idx="minor">
      <a:sysClr val="windowText" lastClr="000000">
        <a:lumMod val="65000"/>
        <a:lumOff val="35000"/>
      </a:sysClr>
    </cs:fontRef>
    <cs:defRPr sz="900" kern="1200"/>
  </cs:seriesAxis>
  <cs:seriesLine>
    <cs:lnRef idx="0"/>
    <cs:fillRef idx="0"/>
    <cs:effectRef idx="0"/>
    <cs:fontRef idx="minor">
      <a:sysClr val="windowText" lastClr="000000"/>
    </cs:fontRef>
    <cs:spPr>
      <a:ln w="9525" cap="flat" cmpd="sng" algn="ctr">
        <a:solidFill>
          <a:sysClr val="windowText" lastClr="000000">
            <a:lumMod val="35000"/>
            <a:lumOff val="65000"/>
          </a:sysClr>
        </a:solidFill>
        <a:round/>
      </a:ln>
    </cs:spPr>
  </cs:seriesLine>
  <cs:title>
    <cs:lnRef idx="0"/>
    <cs:fillRef idx="0"/>
    <cs:effectRef idx="0"/>
    <cs:fontRef idx="minor">
      <a:sysClr val="windowText" lastClr="000000">
        <a:lumMod val="65000"/>
        <a:lumOff val="35000"/>
      </a:sysClr>
    </cs:fontRef>
    <cs:defRPr sz="1400" b="0" kern="1200" spc="0" baseline="0"/>
  </cs:title>
  <cs:trendline>
    <cs:lnRef idx="0">
      <cs:styleClr val="auto"/>
    </cs:lnRef>
    <cs:fillRef idx="0"/>
    <cs:effectRef idx="0"/>
    <cs:fontRef idx="minor">
      <a:sysClr val="windowText" lastClr="000000"/>
    </cs:fontRef>
    <cs:spPr>
      <a:ln w="19050" cap="rnd">
        <a:solidFill>
          <a:srgbClr val="FFFFFF"/>
        </a:solidFill>
        <a:prstDash val="sysDot"/>
      </a:ln>
    </cs:spPr>
  </cs:trendline>
  <cs:trendlineLabel>
    <cs:lnRef idx="0"/>
    <cs:fillRef idx="0"/>
    <cs:effectRef idx="0"/>
    <cs:fontRef idx="minor">
      <a:sysClr val="windowText" lastClr="000000">
        <a:lumMod val="65000"/>
        <a:lumOff val="35000"/>
      </a:sysClr>
    </cs:fontRef>
    <cs:defRPr sz="900" kern="1200"/>
  </cs:trendlineLabel>
  <cs:upBar>
    <cs:lnRef idx="0"/>
    <cs:fillRef idx="0"/>
    <cs:effectRef idx="0"/>
    <cs:fontRef idx="minor">
      <a:sysClr val="windowText" lastClr="000000"/>
    </cs:fontRef>
    <cs:spPr>
      <a:solidFill>
        <a:sysClr val="window" lastClr="FFFFFF"/>
      </a:solidFill>
      <a:ln w="9525">
        <a:solidFill>
          <a:sysClr val="windowText" lastClr="000000">
            <a:lumMod val="15000"/>
            <a:lumOff val="85000"/>
          </a:sysClr>
        </a:solidFill>
      </a:ln>
    </cs:spPr>
  </cs:upBar>
  <cs:valueAxis>
    <cs:lnRef idx="0"/>
    <cs:fillRef idx="0"/>
    <cs:effectRef idx="0"/>
    <cs:fontRef idx="minor">
      <a:sysClr val="windowText" lastClr="000000">
        <a:lumMod val="65000"/>
        <a:lumOff val="35000"/>
      </a:sysClr>
    </cs:fontRef>
    <cs:defRPr sz="900" kern="1200"/>
  </cs:valueAxis>
  <cs:wall>
    <cs:lnRef idx="0"/>
    <cs:fillRef idx="0"/>
    <cs:effectRef idx="0"/>
    <cs:fontRef idx="minor">
      <a:sysClr val="windowText" lastClr="000000"/>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21E4B3-EC4C-453A-9EA7-43FCD1B5DA28}"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12A2F4-AB12-47ED-9A6B-E61F9EF43DC8}"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A6B9D0F-9225-4952-8434-38C29095FB54}"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fld>
            <a:endParaRPr lang="zh-CN" altLang="en-US">
              <a:solidFill>
                <a:prstClr val="black"/>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A6B9D0F-9225-4952-8434-38C29095FB54}"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5" Type="http://schemas.openxmlformats.org/officeDocument/2006/relationships/image" Target="../media/image2.jpeg"/><Relationship Id="rId4" Type="http://schemas.openxmlformats.org/officeDocument/2006/relationships/tags" Target="../tags/tag2.xml"/><Relationship Id="rId3" Type="http://schemas.openxmlformats.org/officeDocument/2006/relationships/tags" Target="../tags/tag1.xm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7" Type="http://schemas.openxmlformats.org/officeDocument/2006/relationships/tags" Target="../tags/tag18.xml"/><Relationship Id="rId6" Type="http://schemas.openxmlformats.org/officeDocument/2006/relationships/tags" Target="../tags/tag17.xml"/><Relationship Id="rId5" Type="http://schemas.openxmlformats.org/officeDocument/2006/relationships/tags" Target="../tags/tag16.xml"/><Relationship Id="rId4" Type="http://schemas.openxmlformats.org/officeDocument/2006/relationships/tags" Target="../tags/tag15.xml"/><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26.xml"/><Relationship Id="rId8" Type="http://schemas.openxmlformats.org/officeDocument/2006/relationships/tags" Target="../tags/tag25.xml"/><Relationship Id="rId7" Type="http://schemas.openxmlformats.org/officeDocument/2006/relationships/tags" Target="../tags/tag24.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5" Type="http://schemas.openxmlformats.org/officeDocument/2006/relationships/tags" Target="../tags/tag30.xml"/><Relationship Id="rId4" Type="http://schemas.openxmlformats.org/officeDocument/2006/relationships/tags" Target="../tags/tag29.xml"/><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4" Type="http://schemas.openxmlformats.org/officeDocument/2006/relationships/tags" Target="../tags/tag33.xml"/><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7" Type="http://schemas.openxmlformats.org/officeDocument/2006/relationships/tags" Target="../tags/tag39.xml"/><Relationship Id="rId6" Type="http://schemas.openxmlformats.org/officeDocument/2006/relationships/tags" Target="../tags/tag38.xml"/><Relationship Id="rId5" Type="http://schemas.openxmlformats.org/officeDocument/2006/relationships/tags" Target="../tags/tag37.xml"/><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6" Type="http://schemas.openxmlformats.org/officeDocument/2006/relationships/tags" Target="../tags/tag44.xml"/><Relationship Id="rId5" Type="http://schemas.openxmlformats.org/officeDocument/2006/relationships/tags" Target="../tags/tag43.xml"/><Relationship Id="rId4" Type="http://schemas.openxmlformats.org/officeDocument/2006/relationships/tags" Target="../tags/tag42.xml"/><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5" Type="http://schemas.openxmlformats.org/officeDocument/2006/relationships/tags" Target="../tags/tag48.xml"/><Relationship Id="rId4" Type="http://schemas.openxmlformats.org/officeDocument/2006/relationships/tags" Target="../tags/tag47.xml"/><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6" Type="http://schemas.openxmlformats.org/officeDocument/2006/relationships/tags" Target="../tags/tag53.xml"/><Relationship Id="rId5" Type="http://schemas.openxmlformats.org/officeDocument/2006/relationships/tags" Target="../tags/tag52.xml"/><Relationship Id="rId4" Type="http://schemas.openxmlformats.org/officeDocument/2006/relationships/tags" Target="../tags/tag51.xml"/><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6" Type="http://schemas.openxmlformats.org/officeDocument/2006/relationships/tags" Target="../tags/tag64.xml"/><Relationship Id="rId5" Type="http://schemas.openxmlformats.org/officeDocument/2006/relationships/tags" Target="../tags/tag63.xml"/><Relationship Id="rId4" Type="http://schemas.openxmlformats.org/officeDocument/2006/relationships/tags" Target="../tags/tag62.xml"/><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6" Type="http://schemas.openxmlformats.org/officeDocument/2006/relationships/tags" Target="../tags/tag69.xml"/><Relationship Id="rId5" Type="http://schemas.openxmlformats.org/officeDocument/2006/relationships/tags" Target="../tags/tag68.xml"/><Relationship Id="rId4" Type="http://schemas.openxmlformats.org/officeDocument/2006/relationships/tags" Target="../tags/tag67.xml"/><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7" Type="http://schemas.openxmlformats.org/officeDocument/2006/relationships/tags" Target="../tags/tag75.xml"/><Relationship Id="rId6" Type="http://schemas.openxmlformats.org/officeDocument/2006/relationships/tags" Target="../tags/tag74.xml"/><Relationship Id="rId5" Type="http://schemas.openxmlformats.org/officeDocument/2006/relationships/tags" Target="../tags/tag73.xml"/><Relationship Id="rId4" Type="http://schemas.openxmlformats.org/officeDocument/2006/relationships/tags" Target="../tags/tag72.xml"/><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83.xml"/><Relationship Id="rId8" Type="http://schemas.openxmlformats.org/officeDocument/2006/relationships/tags" Target="../tags/tag82.xml"/><Relationship Id="rId7" Type="http://schemas.openxmlformats.org/officeDocument/2006/relationships/tags" Target="../tags/tag81.xml"/><Relationship Id="rId6" Type="http://schemas.openxmlformats.org/officeDocument/2006/relationships/tags" Target="../tags/tag80.xml"/><Relationship Id="rId5" Type="http://schemas.openxmlformats.org/officeDocument/2006/relationships/tags" Target="../tags/tag79.xml"/><Relationship Id="rId4" Type="http://schemas.openxmlformats.org/officeDocument/2006/relationships/tags" Target="../tags/tag78.xml"/><Relationship Id="rId3" Type="http://schemas.openxmlformats.org/officeDocument/2006/relationships/tags" Target="../tags/tag77.xml"/><Relationship Id="rId2" Type="http://schemas.openxmlformats.org/officeDocument/2006/relationships/tags" Target="../tags/tag76.xml"/><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5" Type="http://schemas.openxmlformats.org/officeDocument/2006/relationships/tags" Target="../tags/tag87.xml"/><Relationship Id="rId4" Type="http://schemas.openxmlformats.org/officeDocument/2006/relationships/tags" Target="../tags/tag86.xml"/><Relationship Id="rId3" Type="http://schemas.openxmlformats.org/officeDocument/2006/relationships/tags" Target="../tags/tag85.xml"/><Relationship Id="rId2" Type="http://schemas.openxmlformats.org/officeDocument/2006/relationships/tags" Target="../tags/tag84.xml"/><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4" Type="http://schemas.openxmlformats.org/officeDocument/2006/relationships/tags" Target="../tags/tag90.xml"/><Relationship Id="rId3" Type="http://schemas.openxmlformats.org/officeDocument/2006/relationships/tags" Target="../tags/tag89.xml"/><Relationship Id="rId2" Type="http://schemas.openxmlformats.org/officeDocument/2006/relationships/tags" Target="../tags/tag88.xml"/><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7" Type="http://schemas.openxmlformats.org/officeDocument/2006/relationships/tags" Target="../tags/tag96.xml"/><Relationship Id="rId6" Type="http://schemas.openxmlformats.org/officeDocument/2006/relationships/tags" Target="../tags/tag95.xml"/><Relationship Id="rId5" Type="http://schemas.openxmlformats.org/officeDocument/2006/relationships/tags" Target="../tags/tag94.xml"/><Relationship Id="rId4" Type="http://schemas.openxmlformats.org/officeDocument/2006/relationships/tags" Target="../tags/tag93.xml"/><Relationship Id="rId3" Type="http://schemas.openxmlformats.org/officeDocument/2006/relationships/tags" Target="../tags/tag92.xml"/><Relationship Id="rId2" Type="http://schemas.openxmlformats.org/officeDocument/2006/relationships/tags" Target="../tags/tag91.xml"/><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6" Type="http://schemas.openxmlformats.org/officeDocument/2006/relationships/tags" Target="../tags/tag101.xml"/><Relationship Id="rId5" Type="http://schemas.openxmlformats.org/officeDocument/2006/relationships/tags" Target="../tags/tag100.xml"/><Relationship Id="rId4" Type="http://schemas.openxmlformats.org/officeDocument/2006/relationships/tags" Target="../tags/tag99.xml"/><Relationship Id="rId3" Type="http://schemas.openxmlformats.org/officeDocument/2006/relationships/tags" Target="../tags/tag98.xml"/><Relationship Id="rId2" Type="http://schemas.openxmlformats.org/officeDocument/2006/relationships/tags" Target="../tags/tag97.xml"/><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5" Type="http://schemas.openxmlformats.org/officeDocument/2006/relationships/tags" Target="../tags/tag105.xml"/><Relationship Id="rId4" Type="http://schemas.openxmlformats.org/officeDocument/2006/relationships/tags" Target="../tags/tag104.xml"/><Relationship Id="rId3" Type="http://schemas.openxmlformats.org/officeDocument/2006/relationships/tags" Target="../tags/tag103.xml"/><Relationship Id="rId2" Type="http://schemas.openxmlformats.org/officeDocument/2006/relationships/tags" Target="../tags/tag102.xml"/><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6" Type="http://schemas.openxmlformats.org/officeDocument/2006/relationships/tags" Target="../tags/tag110.xml"/><Relationship Id="rId5" Type="http://schemas.openxmlformats.org/officeDocument/2006/relationships/tags" Target="../tags/tag109.xml"/><Relationship Id="rId4" Type="http://schemas.openxmlformats.org/officeDocument/2006/relationships/tags" Target="../tags/tag108.xml"/><Relationship Id="rId3" Type="http://schemas.openxmlformats.org/officeDocument/2006/relationships/tags" Target="../tags/tag107.xml"/><Relationship Id="rId2" Type="http://schemas.openxmlformats.org/officeDocument/2006/relationships/tags" Target="../tags/tag106.xml"/><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6" Type="http://schemas.openxmlformats.org/officeDocument/2006/relationships/image" Target="../media/image1.svg"/><Relationship Id="rId5" Type="http://schemas.openxmlformats.org/officeDocument/2006/relationships/image" Target="../media/image5.png"/><Relationship Id="rId4" Type="http://schemas.openxmlformats.org/officeDocument/2006/relationships/tags" Target="../tags/tag117.xml"/><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6" Type="http://schemas.openxmlformats.org/officeDocument/2006/relationships/tags" Target="../tags/tag122.xml"/><Relationship Id="rId5" Type="http://schemas.openxmlformats.org/officeDocument/2006/relationships/tags" Target="../tags/tag121.xml"/><Relationship Id="rId4" Type="http://schemas.openxmlformats.org/officeDocument/2006/relationships/tags" Target="../tags/tag120.xml"/><Relationship Id="rId3" Type="http://schemas.openxmlformats.org/officeDocument/2006/relationships/tags" Target="../tags/tag119.xml"/><Relationship Id="rId2" Type="http://schemas.openxmlformats.org/officeDocument/2006/relationships/tags" Target="../tags/tag118.xml"/><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6" Type="http://schemas.openxmlformats.org/officeDocument/2006/relationships/tags" Target="../tags/tag127.xml"/><Relationship Id="rId5" Type="http://schemas.openxmlformats.org/officeDocument/2006/relationships/tags" Target="../tags/tag126.xml"/><Relationship Id="rId4" Type="http://schemas.openxmlformats.org/officeDocument/2006/relationships/tags" Target="../tags/tag125.xml"/><Relationship Id="rId3" Type="http://schemas.openxmlformats.org/officeDocument/2006/relationships/tags" Target="../tags/tag124.xml"/><Relationship Id="rId2" Type="http://schemas.openxmlformats.org/officeDocument/2006/relationships/tags" Target="../tags/tag123.xml"/><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7" Type="http://schemas.openxmlformats.org/officeDocument/2006/relationships/tags" Target="../tags/tag133.xml"/><Relationship Id="rId6" Type="http://schemas.openxmlformats.org/officeDocument/2006/relationships/tags" Target="../tags/tag132.xml"/><Relationship Id="rId5" Type="http://schemas.openxmlformats.org/officeDocument/2006/relationships/tags" Target="../tags/tag131.xml"/><Relationship Id="rId4" Type="http://schemas.openxmlformats.org/officeDocument/2006/relationships/tags" Target="../tags/tag130.xml"/><Relationship Id="rId3" Type="http://schemas.openxmlformats.org/officeDocument/2006/relationships/tags" Target="../tags/tag129.xml"/><Relationship Id="rId2" Type="http://schemas.openxmlformats.org/officeDocument/2006/relationships/tags" Target="../tags/tag128.xml"/><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9" Type="http://schemas.openxmlformats.org/officeDocument/2006/relationships/tags" Target="../tags/tag141.xml"/><Relationship Id="rId8" Type="http://schemas.openxmlformats.org/officeDocument/2006/relationships/tags" Target="../tags/tag140.xml"/><Relationship Id="rId7" Type="http://schemas.openxmlformats.org/officeDocument/2006/relationships/tags" Target="../tags/tag139.xml"/><Relationship Id="rId6" Type="http://schemas.openxmlformats.org/officeDocument/2006/relationships/tags" Target="../tags/tag138.xml"/><Relationship Id="rId5" Type="http://schemas.openxmlformats.org/officeDocument/2006/relationships/tags" Target="../tags/tag137.xml"/><Relationship Id="rId4" Type="http://schemas.openxmlformats.org/officeDocument/2006/relationships/tags" Target="../tags/tag136.xml"/><Relationship Id="rId3" Type="http://schemas.openxmlformats.org/officeDocument/2006/relationships/tags" Target="../tags/tag135.xml"/><Relationship Id="rId2" Type="http://schemas.openxmlformats.org/officeDocument/2006/relationships/tags" Target="../tags/tag134.xml"/><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5" Type="http://schemas.openxmlformats.org/officeDocument/2006/relationships/tags" Target="../tags/tag145.xml"/><Relationship Id="rId4" Type="http://schemas.openxmlformats.org/officeDocument/2006/relationships/tags" Target="../tags/tag144.xml"/><Relationship Id="rId3" Type="http://schemas.openxmlformats.org/officeDocument/2006/relationships/tags" Target="../tags/tag143.xml"/><Relationship Id="rId2" Type="http://schemas.openxmlformats.org/officeDocument/2006/relationships/tags" Target="../tags/tag142.xml"/><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4" Type="http://schemas.openxmlformats.org/officeDocument/2006/relationships/tags" Target="../tags/tag148.xml"/><Relationship Id="rId3" Type="http://schemas.openxmlformats.org/officeDocument/2006/relationships/tags" Target="../tags/tag147.xml"/><Relationship Id="rId2" Type="http://schemas.openxmlformats.org/officeDocument/2006/relationships/tags" Target="../tags/tag146.xml"/><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7" Type="http://schemas.openxmlformats.org/officeDocument/2006/relationships/tags" Target="../tags/tag154.xml"/><Relationship Id="rId6" Type="http://schemas.openxmlformats.org/officeDocument/2006/relationships/tags" Target="../tags/tag153.xml"/><Relationship Id="rId5" Type="http://schemas.openxmlformats.org/officeDocument/2006/relationships/tags" Target="../tags/tag152.xml"/><Relationship Id="rId4" Type="http://schemas.openxmlformats.org/officeDocument/2006/relationships/tags" Target="../tags/tag151.xml"/><Relationship Id="rId3" Type="http://schemas.openxmlformats.org/officeDocument/2006/relationships/tags" Target="../tags/tag150.xml"/><Relationship Id="rId2" Type="http://schemas.openxmlformats.org/officeDocument/2006/relationships/tags" Target="../tags/tag149.xml"/><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6" Type="http://schemas.openxmlformats.org/officeDocument/2006/relationships/tags" Target="../tags/tag159.xml"/><Relationship Id="rId5" Type="http://schemas.openxmlformats.org/officeDocument/2006/relationships/tags" Target="../tags/tag158.xml"/><Relationship Id="rId4" Type="http://schemas.openxmlformats.org/officeDocument/2006/relationships/tags" Target="../tags/tag157.xml"/><Relationship Id="rId3" Type="http://schemas.openxmlformats.org/officeDocument/2006/relationships/tags" Target="../tags/tag156.xml"/><Relationship Id="rId2" Type="http://schemas.openxmlformats.org/officeDocument/2006/relationships/tags" Target="../tags/tag155.xml"/><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5" Type="http://schemas.openxmlformats.org/officeDocument/2006/relationships/tags" Target="../tags/tag163.xml"/><Relationship Id="rId4" Type="http://schemas.openxmlformats.org/officeDocument/2006/relationships/tags" Target="../tags/tag162.xml"/><Relationship Id="rId3" Type="http://schemas.openxmlformats.org/officeDocument/2006/relationships/tags" Target="../tags/tag161.xml"/><Relationship Id="rId2" Type="http://schemas.openxmlformats.org/officeDocument/2006/relationships/tags" Target="../tags/tag160.xml"/><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6" Type="http://schemas.openxmlformats.org/officeDocument/2006/relationships/tags" Target="../tags/tag168.xml"/><Relationship Id="rId5" Type="http://schemas.openxmlformats.org/officeDocument/2006/relationships/tags" Target="../tags/tag167.xml"/><Relationship Id="rId4" Type="http://schemas.openxmlformats.org/officeDocument/2006/relationships/tags" Target="../tags/tag166.xml"/><Relationship Id="rId3" Type="http://schemas.openxmlformats.org/officeDocument/2006/relationships/tags" Target="../tags/tag165.xml"/><Relationship Id="rId2" Type="http://schemas.openxmlformats.org/officeDocument/2006/relationships/tags" Target="../tags/tag164.xml"/><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6" Type="http://schemas.openxmlformats.org/officeDocument/2006/relationships/tags" Target="../tags/tag179.xml"/><Relationship Id="rId5" Type="http://schemas.openxmlformats.org/officeDocument/2006/relationships/tags" Target="../tags/tag178.xml"/><Relationship Id="rId4" Type="http://schemas.openxmlformats.org/officeDocument/2006/relationships/tags" Target="../tags/tag177.xml"/><Relationship Id="rId3" Type="http://schemas.openxmlformats.org/officeDocument/2006/relationships/tags" Target="../tags/tag176.xml"/><Relationship Id="rId2" Type="http://schemas.openxmlformats.org/officeDocument/2006/relationships/tags" Target="../tags/tag175.xml"/><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6" Type="http://schemas.openxmlformats.org/officeDocument/2006/relationships/tags" Target="../tags/tag184.xml"/><Relationship Id="rId5" Type="http://schemas.openxmlformats.org/officeDocument/2006/relationships/tags" Target="../tags/tag183.xml"/><Relationship Id="rId4" Type="http://schemas.openxmlformats.org/officeDocument/2006/relationships/tags" Target="../tags/tag182.xml"/><Relationship Id="rId3" Type="http://schemas.openxmlformats.org/officeDocument/2006/relationships/tags" Target="../tags/tag181.xml"/><Relationship Id="rId2" Type="http://schemas.openxmlformats.org/officeDocument/2006/relationships/tags" Target="../tags/tag180.xml"/><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7" Type="http://schemas.openxmlformats.org/officeDocument/2006/relationships/tags" Target="../tags/tag190.xml"/><Relationship Id="rId6" Type="http://schemas.openxmlformats.org/officeDocument/2006/relationships/tags" Target="../tags/tag189.xml"/><Relationship Id="rId5" Type="http://schemas.openxmlformats.org/officeDocument/2006/relationships/tags" Target="../tags/tag188.xml"/><Relationship Id="rId4" Type="http://schemas.openxmlformats.org/officeDocument/2006/relationships/tags" Target="../tags/tag187.xml"/><Relationship Id="rId3" Type="http://schemas.openxmlformats.org/officeDocument/2006/relationships/tags" Target="../tags/tag186.xml"/><Relationship Id="rId2" Type="http://schemas.openxmlformats.org/officeDocument/2006/relationships/tags" Target="../tags/tag185.xml"/><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9" Type="http://schemas.openxmlformats.org/officeDocument/2006/relationships/tags" Target="../tags/tag198.xml"/><Relationship Id="rId8" Type="http://schemas.openxmlformats.org/officeDocument/2006/relationships/tags" Target="../tags/tag197.xml"/><Relationship Id="rId7" Type="http://schemas.openxmlformats.org/officeDocument/2006/relationships/tags" Target="../tags/tag196.xml"/><Relationship Id="rId6" Type="http://schemas.openxmlformats.org/officeDocument/2006/relationships/tags" Target="../tags/tag195.xml"/><Relationship Id="rId5" Type="http://schemas.openxmlformats.org/officeDocument/2006/relationships/tags" Target="../tags/tag194.xml"/><Relationship Id="rId4" Type="http://schemas.openxmlformats.org/officeDocument/2006/relationships/tags" Target="../tags/tag193.xml"/><Relationship Id="rId3" Type="http://schemas.openxmlformats.org/officeDocument/2006/relationships/tags" Target="../tags/tag192.xml"/><Relationship Id="rId2" Type="http://schemas.openxmlformats.org/officeDocument/2006/relationships/tags" Target="../tags/tag191.xml"/><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5" Type="http://schemas.openxmlformats.org/officeDocument/2006/relationships/tags" Target="../tags/tag202.xml"/><Relationship Id="rId4" Type="http://schemas.openxmlformats.org/officeDocument/2006/relationships/tags" Target="../tags/tag201.xml"/><Relationship Id="rId3" Type="http://schemas.openxmlformats.org/officeDocument/2006/relationships/tags" Target="../tags/tag200.xml"/><Relationship Id="rId2" Type="http://schemas.openxmlformats.org/officeDocument/2006/relationships/tags" Target="../tags/tag199.xml"/><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4" Type="http://schemas.openxmlformats.org/officeDocument/2006/relationships/tags" Target="../tags/tag205.xml"/><Relationship Id="rId3" Type="http://schemas.openxmlformats.org/officeDocument/2006/relationships/tags" Target="../tags/tag204.xml"/><Relationship Id="rId2" Type="http://schemas.openxmlformats.org/officeDocument/2006/relationships/tags" Target="../tags/tag203.xml"/><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7" Type="http://schemas.openxmlformats.org/officeDocument/2006/relationships/tags" Target="../tags/tag211.xml"/><Relationship Id="rId6" Type="http://schemas.openxmlformats.org/officeDocument/2006/relationships/tags" Target="../tags/tag210.xml"/><Relationship Id="rId5" Type="http://schemas.openxmlformats.org/officeDocument/2006/relationships/tags" Target="../tags/tag209.xml"/><Relationship Id="rId4" Type="http://schemas.openxmlformats.org/officeDocument/2006/relationships/tags" Target="../tags/tag208.xml"/><Relationship Id="rId3" Type="http://schemas.openxmlformats.org/officeDocument/2006/relationships/tags" Target="../tags/tag207.xml"/><Relationship Id="rId2" Type="http://schemas.openxmlformats.org/officeDocument/2006/relationships/tags" Target="../tags/tag206.xml"/><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6" Type="http://schemas.openxmlformats.org/officeDocument/2006/relationships/tags" Target="../tags/tag216.xml"/><Relationship Id="rId5" Type="http://schemas.openxmlformats.org/officeDocument/2006/relationships/tags" Target="../tags/tag215.xml"/><Relationship Id="rId4" Type="http://schemas.openxmlformats.org/officeDocument/2006/relationships/tags" Target="../tags/tag214.xml"/><Relationship Id="rId3" Type="http://schemas.openxmlformats.org/officeDocument/2006/relationships/tags" Target="../tags/tag213.xml"/><Relationship Id="rId2" Type="http://schemas.openxmlformats.org/officeDocument/2006/relationships/tags" Target="../tags/tag212.xml"/><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5" Type="http://schemas.openxmlformats.org/officeDocument/2006/relationships/tags" Target="../tags/tag220.xml"/><Relationship Id="rId4" Type="http://schemas.openxmlformats.org/officeDocument/2006/relationships/tags" Target="../tags/tag219.xml"/><Relationship Id="rId3" Type="http://schemas.openxmlformats.org/officeDocument/2006/relationships/tags" Target="../tags/tag218.xml"/><Relationship Id="rId2" Type="http://schemas.openxmlformats.org/officeDocument/2006/relationships/tags" Target="../tags/tag217.xml"/><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6" Type="http://schemas.openxmlformats.org/officeDocument/2006/relationships/tags" Target="../tags/tag225.xml"/><Relationship Id="rId5" Type="http://schemas.openxmlformats.org/officeDocument/2006/relationships/tags" Target="../tags/tag224.xml"/><Relationship Id="rId4" Type="http://schemas.openxmlformats.org/officeDocument/2006/relationships/tags" Target="../tags/tag223.xml"/><Relationship Id="rId3" Type="http://schemas.openxmlformats.org/officeDocument/2006/relationships/tags" Target="../tags/tag222.xml"/><Relationship Id="rId2" Type="http://schemas.openxmlformats.org/officeDocument/2006/relationships/tags" Target="../tags/tag221.xml"/><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338D311F-5273-49D9-8923-B0334C2356D8}"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a:xfrm>
            <a:off x="6438900" y="4754563"/>
            <a:ext cx="2057400" cy="273844"/>
          </a:xfrm>
        </p:spPr>
        <p:txBody>
          <a:bodyPr/>
          <a:lstStyle/>
          <a:p>
            <a:fld id="{82952373-7980-4DA7-9ADE-54D716DB38BB}" type="slidenum">
              <a:rPr lang="zh-CN" altLang="en-US" smtClean="0"/>
            </a:fld>
            <a:endParaRPr lang="zh-CN" altLang="en-US"/>
          </a:p>
        </p:txBody>
      </p:sp>
      <p:sp>
        <p:nvSpPr>
          <p:cNvPr id="35" name="6"/>
          <p:cNvSpPr/>
          <p:nvPr userDrawn="1"/>
        </p:nvSpPr>
        <p:spPr bwMode="auto">
          <a:xfrm>
            <a:off x="-5536" y="-364"/>
            <a:ext cx="3275488" cy="3802152"/>
          </a:xfrm>
          <a:custGeom>
            <a:avLst/>
            <a:gdLst>
              <a:gd name="connsiteX0" fmla="*/ 3873521 w 4367317"/>
              <a:gd name="connsiteY0" fmla="*/ 0 h 5069536"/>
              <a:gd name="connsiteX1" fmla="*/ 4367317 w 4367317"/>
              <a:gd name="connsiteY1" fmla="*/ 0 h 5069536"/>
              <a:gd name="connsiteX2" fmla="*/ 0 w 4367317"/>
              <a:gd name="connsiteY2" fmla="*/ 5069536 h 5069536"/>
              <a:gd name="connsiteX3" fmla="*/ 0 w 4367317"/>
              <a:gd name="connsiteY3" fmla="*/ 1974215 h 5069536"/>
            </a:gdLst>
            <a:ahLst/>
            <a:cxnLst>
              <a:cxn ang="0">
                <a:pos x="connsiteX0" y="connsiteY0"/>
              </a:cxn>
              <a:cxn ang="0">
                <a:pos x="connsiteX1" y="connsiteY1"/>
              </a:cxn>
              <a:cxn ang="0">
                <a:pos x="connsiteX2" y="connsiteY2"/>
              </a:cxn>
              <a:cxn ang="0">
                <a:pos x="connsiteX3" y="connsiteY3"/>
              </a:cxn>
            </a:cxnLst>
            <a:rect l="l" t="t" r="r" b="b"/>
            <a:pathLst>
              <a:path w="4367317" h="5069536">
                <a:moveTo>
                  <a:pt x="3873521" y="0"/>
                </a:moveTo>
                <a:lnTo>
                  <a:pt x="4367317" y="0"/>
                </a:lnTo>
                <a:lnTo>
                  <a:pt x="0" y="5069536"/>
                </a:lnTo>
                <a:lnTo>
                  <a:pt x="0" y="1974215"/>
                </a:lnTo>
                <a:close/>
              </a:path>
            </a:pathLst>
          </a:custGeom>
          <a:solidFill>
            <a:srgbClr val="EFEFF0"/>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noAutofit/>
          </a:bodyPr>
          <a:lstStyle/>
          <a:p>
            <a:endParaRPr lang="zh-CN" altLang="en-US" sz="1015">
              <a:solidFill>
                <a:prstClr val="black"/>
              </a:solidFill>
              <a:cs typeface="+mn-ea"/>
              <a:sym typeface="+mn-lt"/>
            </a:endParaRPr>
          </a:p>
        </p:txBody>
      </p:sp>
      <p:sp>
        <p:nvSpPr>
          <p:cNvPr id="37" name="5"/>
          <p:cNvSpPr/>
          <p:nvPr userDrawn="1"/>
        </p:nvSpPr>
        <p:spPr bwMode="auto">
          <a:xfrm>
            <a:off x="813" y="-7259"/>
            <a:ext cx="2966363" cy="1735930"/>
          </a:xfrm>
          <a:custGeom>
            <a:avLst/>
            <a:gdLst>
              <a:gd name="connsiteX0" fmla="*/ 0 w 3955151"/>
              <a:gd name="connsiteY0" fmla="*/ 0 h 2314573"/>
              <a:gd name="connsiteX1" fmla="*/ 3541893 w 3955151"/>
              <a:gd name="connsiteY1" fmla="*/ 0 h 2314573"/>
              <a:gd name="connsiteX2" fmla="*/ 3955151 w 3955151"/>
              <a:gd name="connsiteY2" fmla="*/ 10116 h 2314573"/>
              <a:gd name="connsiteX3" fmla="*/ 0 w 3955151"/>
              <a:gd name="connsiteY3" fmla="*/ 2314573 h 2314573"/>
            </a:gdLst>
            <a:ahLst/>
            <a:cxnLst>
              <a:cxn ang="0">
                <a:pos x="connsiteX0" y="connsiteY0"/>
              </a:cxn>
              <a:cxn ang="0">
                <a:pos x="connsiteX1" y="connsiteY1"/>
              </a:cxn>
              <a:cxn ang="0">
                <a:pos x="connsiteX2" y="connsiteY2"/>
              </a:cxn>
              <a:cxn ang="0">
                <a:pos x="connsiteX3" y="connsiteY3"/>
              </a:cxn>
            </a:cxnLst>
            <a:rect l="l" t="t" r="r" b="b"/>
            <a:pathLst>
              <a:path w="3955151" h="2314573">
                <a:moveTo>
                  <a:pt x="0" y="0"/>
                </a:moveTo>
                <a:lnTo>
                  <a:pt x="3541893" y="0"/>
                </a:lnTo>
                <a:lnTo>
                  <a:pt x="3955151" y="10116"/>
                </a:lnTo>
                <a:lnTo>
                  <a:pt x="0" y="2314573"/>
                </a:lnTo>
                <a:close/>
              </a:path>
            </a:pathLst>
          </a:custGeom>
          <a:solidFill>
            <a:srgbClr val="159EBE"/>
          </a:solidFill>
          <a:ln>
            <a:noFill/>
          </a:ln>
        </p:spPr>
        <p:txBody>
          <a:bodyPr vert="horz" wrap="square" lIns="68580" tIns="34290" rIns="68580" bIns="34290" numCol="1" anchor="t" anchorCtr="0" compatLnSpc="1">
            <a:noAutofit/>
          </a:bodyPr>
          <a:lstStyle/>
          <a:p>
            <a:endParaRPr lang="zh-CN" altLang="en-US" sz="1015">
              <a:solidFill>
                <a:prstClr val="black"/>
              </a:solidFill>
              <a:cs typeface="+mn-ea"/>
              <a:sym typeface="+mn-lt"/>
            </a:endParaRPr>
          </a:p>
        </p:txBody>
      </p:sp>
      <p:sp>
        <p:nvSpPr>
          <p:cNvPr id="36" name="4"/>
          <p:cNvSpPr/>
          <p:nvPr userDrawn="1"/>
        </p:nvSpPr>
        <p:spPr bwMode="auto">
          <a:xfrm>
            <a:off x="-11887" y="-363"/>
            <a:ext cx="2986517" cy="2303852"/>
          </a:xfrm>
          <a:custGeom>
            <a:avLst/>
            <a:gdLst>
              <a:gd name="connsiteX0" fmla="*/ 3934942 w 3982022"/>
              <a:gd name="connsiteY0" fmla="*/ 0 h 3071803"/>
              <a:gd name="connsiteX1" fmla="*/ 3982022 w 3982022"/>
              <a:gd name="connsiteY1" fmla="*/ 0 h 3071803"/>
              <a:gd name="connsiteX2" fmla="*/ 0 w 3982022"/>
              <a:gd name="connsiteY2" fmla="*/ 3071803 h 3071803"/>
              <a:gd name="connsiteX3" fmla="*/ 0 w 3982022"/>
              <a:gd name="connsiteY3" fmla="*/ 1848528 h 3071803"/>
            </a:gdLst>
            <a:ahLst/>
            <a:cxnLst>
              <a:cxn ang="0">
                <a:pos x="connsiteX0" y="connsiteY0"/>
              </a:cxn>
              <a:cxn ang="0">
                <a:pos x="connsiteX1" y="connsiteY1"/>
              </a:cxn>
              <a:cxn ang="0">
                <a:pos x="connsiteX2" y="connsiteY2"/>
              </a:cxn>
              <a:cxn ang="0">
                <a:pos x="connsiteX3" y="connsiteY3"/>
              </a:cxn>
            </a:cxnLst>
            <a:rect l="l" t="t" r="r" b="b"/>
            <a:pathLst>
              <a:path w="3982022" h="3071803">
                <a:moveTo>
                  <a:pt x="3934942" y="0"/>
                </a:moveTo>
                <a:lnTo>
                  <a:pt x="3982022" y="0"/>
                </a:lnTo>
                <a:lnTo>
                  <a:pt x="0" y="3071803"/>
                </a:lnTo>
                <a:lnTo>
                  <a:pt x="0" y="1848528"/>
                </a:lnTo>
                <a:close/>
              </a:path>
            </a:pathLst>
          </a:custGeom>
          <a:solidFill>
            <a:srgbClr val="8CC345"/>
          </a:solidFill>
          <a:ln>
            <a:noFill/>
          </a:ln>
        </p:spPr>
        <p:txBody>
          <a:bodyPr vert="horz" wrap="square" lIns="68580" tIns="34290" rIns="68580" bIns="34290" numCol="1" anchor="t" anchorCtr="0" compatLnSpc="1">
            <a:noAutofit/>
          </a:bodyPr>
          <a:lstStyle/>
          <a:p>
            <a:endParaRPr lang="zh-CN" altLang="en-US" sz="1015">
              <a:solidFill>
                <a:prstClr val="black"/>
              </a:solidFill>
              <a:cs typeface="+mn-ea"/>
              <a:sym typeface="+mn-lt"/>
            </a:endParaRPr>
          </a:p>
        </p:txBody>
      </p:sp>
      <p:sp>
        <p:nvSpPr>
          <p:cNvPr id="44" name="3"/>
          <p:cNvSpPr/>
          <p:nvPr userDrawn="1"/>
        </p:nvSpPr>
        <p:spPr bwMode="auto">
          <a:xfrm>
            <a:off x="6948648" y="2003267"/>
            <a:ext cx="2193928" cy="2607469"/>
          </a:xfrm>
          <a:custGeom>
            <a:avLst/>
            <a:gdLst>
              <a:gd name="connsiteX0" fmla="*/ 2919413 w 2925237"/>
              <a:gd name="connsiteY0" fmla="*/ 0 h 3476625"/>
              <a:gd name="connsiteX1" fmla="*/ 2925237 w 2925237"/>
              <a:gd name="connsiteY1" fmla="*/ 163915 h 3476625"/>
              <a:gd name="connsiteX2" fmla="*/ 2925237 w 2925237"/>
              <a:gd name="connsiteY2" fmla="*/ 3398721 h 3476625"/>
              <a:gd name="connsiteX3" fmla="*/ 0 w 2925237"/>
              <a:gd name="connsiteY3" fmla="*/ 3476625 h 3476625"/>
            </a:gdLst>
            <a:ahLst/>
            <a:cxnLst>
              <a:cxn ang="0">
                <a:pos x="connsiteX0" y="connsiteY0"/>
              </a:cxn>
              <a:cxn ang="0">
                <a:pos x="connsiteX1" y="connsiteY1"/>
              </a:cxn>
              <a:cxn ang="0">
                <a:pos x="connsiteX2" y="connsiteY2"/>
              </a:cxn>
              <a:cxn ang="0">
                <a:pos x="connsiteX3" y="connsiteY3"/>
              </a:cxn>
            </a:cxnLst>
            <a:rect l="l" t="t" r="r" b="b"/>
            <a:pathLst>
              <a:path w="2925237" h="3476625">
                <a:moveTo>
                  <a:pt x="2919413" y="0"/>
                </a:moveTo>
                <a:lnTo>
                  <a:pt x="2925237" y="163915"/>
                </a:lnTo>
                <a:lnTo>
                  <a:pt x="2925237" y="3398721"/>
                </a:lnTo>
                <a:lnTo>
                  <a:pt x="0" y="3476625"/>
                </a:lnTo>
                <a:close/>
              </a:path>
            </a:pathLst>
          </a:custGeom>
          <a:solidFill>
            <a:srgbClr val="EFEFF0"/>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noAutofit/>
          </a:bodyPr>
          <a:lstStyle/>
          <a:p>
            <a:endParaRPr lang="zh-CN" altLang="en-US" sz="1015">
              <a:solidFill>
                <a:prstClr val="black"/>
              </a:solidFill>
              <a:cs typeface="+mn-ea"/>
              <a:sym typeface="+mn-lt"/>
            </a:endParaRPr>
          </a:p>
        </p:txBody>
      </p:sp>
      <p:sp>
        <p:nvSpPr>
          <p:cNvPr id="42" name="2"/>
          <p:cNvSpPr/>
          <p:nvPr userDrawn="1"/>
        </p:nvSpPr>
        <p:spPr bwMode="auto">
          <a:xfrm>
            <a:off x="6159264" y="3085967"/>
            <a:ext cx="2983312" cy="2069021"/>
          </a:xfrm>
          <a:custGeom>
            <a:avLst/>
            <a:gdLst>
              <a:gd name="connsiteX0" fmla="*/ 3977749 w 3977749"/>
              <a:gd name="connsiteY0" fmla="*/ 0 h 2758695"/>
              <a:gd name="connsiteX1" fmla="*/ 3977749 w 3977749"/>
              <a:gd name="connsiteY1" fmla="*/ 2758695 h 2758695"/>
              <a:gd name="connsiteX2" fmla="*/ 626774 w 3977749"/>
              <a:gd name="connsiteY2" fmla="*/ 2758695 h 2758695"/>
              <a:gd name="connsiteX3" fmla="*/ 0 w 3977749"/>
              <a:gd name="connsiteY3" fmla="*/ 2734703 h 2758695"/>
            </a:gdLst>
            <a:ahLst/>
            <a:cxnLst>
              <a:cxn ang="0">
                <a:pos x="connsiteX0" y="connsiteY0"/>
              </a:cxn>
              <a:cxn ang="0">
                <a:pos x="connsiteX1" y="connsiteY1"/>
              </a:cxn>
              <a:cxn ang="0">
                <a:pos x="connsiteX2" y="connsiteY2"/>
              </a:cxn>
              <a:cxn ang="0">
                <a:pos x="connsiteX3" y="connsiteY3"/>
              </a:cxn>
            </a:cxnLst>
            <a:rect l="l" t="t" r="r" b="b"/>
            <a:pathLst>
              <a:path w="3977749" h="2758695">
                <a:moveTo>
                  <a:pt x="3977749" y="0"/>
                </a:moveTo>
                <a:lnTo>
                  <a:pt x="3977749" y="2758695"/>
                </a:lnTo>
                <a:lnTo>
                  <a:pt x="626774" y="2758695"/>
                </a:lnTo>
                <a:lnTo>
                  <a:pt x="0" y="2734703"/>
                </a:lnTo>
                <a:close/>
              </a:path>
            </a:pathLst>
          </a:custGeom>
          <a:solidFill>
            <a:srgbClr val="159EBE"/>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noAutofit/>
          </a:bodyPr>
          <a:lstStyle/>
          <a:p>
            <a:endParaRPr lang="zh-CN" altLang="en-US" sz="1015">
              <a:solidFill>
                <a:prstClr val="black"/>
              </a:solidFill>
              <a:cs typeface="+mn-ea"/>
              <a:sym typeface="+mn-lt"/>
            </a:endParaRPr>
          </a:p>
        </p:txBody>
      </p:sp>
      <p:sp>
        <p:nvSpPr>
          <p:cNvPr id="43" name="1"/>
          <p:cNvSpPr/>
          <p:nvPr userDrawn="1"/>
        </p:nvSpPr>
        <p:spPr bwMode="auto">
          <a:xfrm>
            <a:off x="5887632" y="3655341"/>
            <a:ext cx="3254944" cy="1493297"/>
          </a:xfrm>
          <a:custGeom>
            <a:avLst/>
            <a:gdLst>
              <a:gd name="connsiteX0" fmla="*/ 4339925 w 4339925"/>
              <a:gd name="connsiteY0" fmla="*/ 0 h 1991063"/>
              <a:gd name="connsiteX1" fmla="*/ 4339925 w 4339925"/>
              <a:gd name="connsiteY1" fmla="*/ 913141 h 1991063"/>
              <a:gd name="connsiteX2" fmla="*/ 305017 w 4339925"/>
              <a:gd name="connsiteY2" fmla="*/ 1991063 h 1991063"/>
              <a:gd name="connsiteX3" fmla="*/ 0 w 4339925"/>
              <a:gd name="connsiteY3" fmla="*/ 1991063 h 1991063"/>
            </a:gdLst>
            <a:ahLst/>
            <a:cxnLst>
              <a:cxn ang="0">
                <a:pos x="connsiteX0" y="connsiteY0"/>
              </a:cxn>
              <a:cxn ang="0">
                <a:pos x="connsiteX1" y="connsiteY1"/>
              </a:cxn>
              <a:cxn ang="0">
                <a:pos x="connsiteX2" y="connsiteY2"/>
              </a:cxn>
              <a:cxn ang="0">
                <a:pos x="connsiteX3" y="connsiteY3"/>
              </a:cxn>
            </a:cxnLst>
            <a:rect l="l" t="t" r="r" b="b"/>
            <a:pathLst>
              <a:path w="4339925" h="1991063">
                <a:moveTo>
                  <a:pt x="4339925" y="0"/>
                </a:moveTo>
                <a:lnTo>
                  <a:pt x="4339925" y="913141"/>
                </a:lnTo>
                <a:lnTo>
                  <a:pt x="305017" y="1991063"/>
                </a:lnTo>
                <a:lnTo>
                  <a:pt x="0" y="1991063"/>
                </a:lnTo>
                <a:close/>
              </a:path>
            </a:pathLst>
          </a:custGeom>
          <a:solidFill>
            <a:srgbClr val="8CC345"/>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noAutofit/>
          </a:bodyPr>
          <a:lstStyle/>
          <a:p>
            <a:endParaRPr lang="zh-CN" altLang="en-US" sz="1015">
              <a:solidFill>
                <a:prstClr val="black"/>
              </a:solidFill>
              <a:cs typeface="+mn-ea"/>
              <a:sym typeface="+mn-lt"/>
            </a:endParaRPr>
          </a:p>
        </p:txBody>
      </p:sp>
      <p:sp>
        <p:nvSpPr>
          <p:cNvPr id="23" name="任意多边形 22"/>
          <p:cNvSpPr/>
          <p:nvPr userDrawn="1"/>
        </p:nvSpPr>
        <p:spPr>
          <a:xfrm>
            <a:off x="1413510" y="1202055"/>
            <a:ext cx="7317740" cy="2171700"/>
          </a:xfrm>
          <a:custGeom>
            <a:avLst/>
            <a:gdLst>
              <a:gd name="connsiteX0" fmla="*/ 0 w 6585492"/>
              <a:gd name="connsiteY0" fmla="*/ 0 h 2171406"/>
              <a:gd name="connsiteX1" fmla="*/ 1849289 w 6585492"/>
              <a:gd name="connsiteY1" fmla="*/ 0 h 2171406"/>
              <a:gd name="connsiteX2" fmla="*/ 1849289 w 6585492"/>
              <a:gd name="connsiteY2" fmla="*/ 149501 h 2171406"/>
              <a:gd name="connsiteX3" fmla="*/ 149501 w 6585492"/>
              <a:gd name="connsiteY3" fmla="*/ 149501 h 2171406"/>
              <a:gd name="connsiteX4" fmla="*/ 149501 w 6585492"/>
              <a:gd name="connsiteY4" fmla="*/ 2021905 h 2171406"/>
              <a:gd name="connsiteX5" fmla="*/ 6435991 w 6585492"/>
              <a:gd name="connsiteY5" fmla="*/ 2021905 h 2171406"/>
              <a:gd name="connsiteX6" fmla="*/ 6435991 w 6585492"/>
              <a:gd name="connsiteY6" fmla="*/ 149501 h 2171406"/>
              <a:gd name="connsiteX7" fmla="*/ 4399901 w 6585492"/>
              <a:gd name="connsiteY7" fmla="*/ 149501 h 2171406"/>
              <a:gd name="connsiteX8" fmla="*/ 4399901 w 6585492"/>
              <a:gd name="connsiteY8" fmla="*/ 0 h 2171406"/>
              <a:gd name="connsiteX9" fmla="*/ 6585492 w 6585492"/>
              <a:gd name="connsiteY9" fmla="*/ 0 h 2171406"/>
              <a:gd name="connsiteX10" fmla="*/ 6585492 w 6585492"/>
              <a:gd name="connsiteY10" fmla="*/ 2171406 h 2171406"/>
              <a:gd name="connsiteX11" fmla="*/ 0 w 6585492"/>
              <a:gd name="connsiteY11" fmla="*/ 2171406 h 2171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585492" h="2171406">
                <a:moveTo>
                  <a:pt x="0" y="0"/>
                </a:moveTo>
                <a:lnTo>
                  <a:pt x="1849289" y="0"/>
                </a:lnTo>
                <a:lnTo>
                  <a:pt x="1849289" y="149501"/>
                </a:lnTo>
                <a:lnTo>
                  <a:pt x="149501" y="149501"/>
                </a:lnTo>
                <a:lnTo>
                  <a:pt x="149501" y="2021905"/>
                </a:lnTo>
                <a:lnTo>
                  <a:pt x="6435991" y="2021905"/>
                </a:lnTo>
                <a:lnTo>
                  <a:pt x="6435991" y="149501"/>
                </a:lnTo>
                <a:lnTo>
                  <a:pt x="4399901" y="149501"/>
                </a:lnTo>
                <a:lnTo>
                  <a:pt x="4399901" y="0"/>
                </a:lnTo>
                <a:lnTo>
                  <a:pt x="6585492" y="0"/>
                </a:lnTo>
                <a:lnTo>
                  <a:pt x="6585492" y="2171406"/>
                </a:lnTo>
                <a:lnTo>
                  <a:pt x="0" y="2171406"/>
                </a:lnTo>
                <a:close/>
              </a:path>
            </a:pathLst>
          </a:custGeom>
          <a:solidFill>
            <a:srgbClr val="8CC3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pic>
        <p:nvPicPr>
          <p:cNvPr id="56" name="图片 55" descr="乘联会组合LOGO"/>
          <p:cNvPicPr>
            <a:picLocks noChangeAspect="1"/>
          </p:cNvPicPr>
          <p:nvPr userDrawn="1"/>
        </p:nvPicPr>
        <p:blipFill>
          <a:blip r:embed="rId2"/>
          <a:stretch>
            <a:fillRect/>
          </a:stretch>
        </p:blipFill>
        <p:spPr>
          <a:xfrm>
            <a:off x="7762240" y="56515"/>
            <a:ext cx="1330960" cy="434340"/>
          </a:xfrm>
          <a:prstGeom prst="rect">
            <a:avLst/>
          </a:prstGeom>
        </p:spPr>
      </p:pic>
      <p:sp>
        <p:nvSpPr>
          <p:cNvPr id="14" name="PA_矩形 3"/>
          <p:cNvSpPr txBox="1">
            <a:spLocks noChangeArrowheads="1"/>
          </p:cNvSpPr>
          <p:nvPr userDrawn="1">
            <p:custDataLst>
              <p:tags r:id="rId3"/>
            </p:custDataLst>
          </p:nvPr>
        </p:nvSpPr>
        <p:spPr bwMode="auto">
          <a:xfrm>
            <a:off x="1948815" y="1798955"/>
            <a:ext cx="6250940" cy="9582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lang="zh-CN" altLang="en-US" sz="5000" b="1" dirty="0">
                <a:solidFill>
                  <a:srgbClr val="159EBE"/>
                </a:solidFill>
                <a:latin typeface="+mn-lt"/>
                <a:ea typeface="+mn-ea"/>
                <a:cs typeface="+mn-ea"/>
                <a:sym typeface="+mn-lt"/>
              </a:rPr>
              <a:t>全国乘用车市场分析</a:t>
            </a:r>
            <a:endParaRPr lang="zh-CN" altLang="en-US" sz="5000" b="1" dirty="0">
              <a:solidFill>
                <a:srgbClr val="159EBE"/>
              </a:solidFill>
              <a:latin typeface="+mn-lt"/>
              <a:ea typeface="+mn-ea"/>
              <a:cs typeface="+mn-ea"/>
              <a:sym typeface="+mn-lt"/>
            </a:endParaRPr>
          </a:p>
        </p:txBody>
      </p:sp>
      <p:sp>
        <p:nvSpPr>
          <p:cNvPr id="21" name="PA_文本框 23"/>
          <p:cNvSpPr txBox="1"/>
          <p:nvPr userDrawn="1">
            <p:custDataLst>
              <p:tags r:id="rId4"/>
            </p:custDataLst>
          </p:nvPr>
        </p:nvSpPr>
        <p:spPr>
          <a:xfrm>
            <a:off x="3748104" y="2872138"/>
            <a:ext cx="2305685" cy="33718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i="0" u="none" strike="noStrike" kern="1200" cap="none" spc="0" normalizeH="0" baseline="0" noProof="0" dirty="0">
                <a:ln>
                  <a:noFill/>
                </a:ln>
                <a:solidFill>
                  <a:srgbClr val="159EBE"/>
                </a:solidFill>
                <a:effectLst/>
                <a:uLnTx/>
                <a:uFillTx/>
                <a:cs typeface="+mn-ea"/>
                <a:sym typeface="+mn-lt"/>
              </a:rPr>
              <a:t>专业 </a:t>
            </a:r>
            <a:r>
              <a:rPr kumimoji="0" lang="en-US" altLang="zh-CN" sz="1600" i="0" u="none" strike="noStrike" kern="1200" cap="none" spc="0" normalizeH="0" baseline="0" noProof="0" dirty="0">
                <a:ln>
                  <a:noFill/>
                </a:ln>
                <a:solidFill>
                  <a:srgbClr val="159EBE"/>
                </a:solidFill>
                <a:effectLst/>
                <a:uLnTx/>
                <a:uFillTx/>
                <a:cs typeface="+mn-ea"/>
                <a:sym typeface="+mn-lt"/>
              </a:rPr>
              <a:t>| </a:t>
            </a:r>
            <a:r>
              <a:rPr kumimoji="0" lang="zh-CN" altLang="en-US" sz="1600" i="0" u="none" strike="noStrike" kern="1200" cap="none" spc="0" normalizeH="0" baseline="0" noProof="0" dirty="0">
                <a:ln>
                  <a:noFill/>
                </a:ln>
                <a:solidFill>
                  <a:srgbClr val="159EBE"/>
                </a:solidFill>
                <a:effectLst/>
                <a:uLnTx/>
                <a:uFillTx/>
                <a:cs typeface="+mn-ea"/>
                <a:sym typeface="+mn-lt"/>
              </a:rPr>
              <a:t>共享 </a:t>
            </a:r>
            <a:r>
              <a:rPr kumimoji="0" lang="en-US" altLang="zh-CN" sz="1600" i="0" u="none" strike="noStrike" kern="1200" cap="none" spc="0" normalizeH="0" baseline="0" noProof="0" dirty="0">
                <a:ln>
                  <a:noFill/>
                </a:ln>
                <a:solidFill>
                  <a:srgbClr val="159EBE"/>
                </a:solidFill>
                <a:effectLst/>
                <a:uLnTx/>
                <a:uFillTx/>
                <a:cs typeface="+mn-ea"/>
                <a:sym typeface="+mn-lt"/>
              </a:rPr>
              <a:t>| </a:t>
            </a:r>
            <a:r>
              <a:rPr kumimoji="0" lang="zh-CN" altLang="en-US" sz="1600" i="0" u="none" strike="noStrike" kern="1200" cap="none" spc="0" normalizeH="0" baseline="0" noProof="0" dirty="0">
                <a:ln>
                  <a:noFill/>
                </a:ln>
                <a:solidFill>
                  <a:srgbClr val="159EBE"/>
                </a:solidFill>
                <a:effectLst/>
                <a:uLnTx/>
                <a:uFillTx/>
                <a:cs typeface="+mn-ea"/>
                <a:sym typeface="+mn-lt"/>
              </a:rPr>
              <a:t>高效</a:t>
            </a:r>
            <a:r>
              <a:rPr kumimoji="0" lang="en-US" altLang="zh-CN" sz="1600" i="0" u="none" strike="noStrike" kern="1200" cap="none" spc="0" normalizeH="0" baseline="0" noProof="0" dirty="0">
                <a:ln>
                  <a:noFill/>
                </a:ln>
                <a:solidFill>
                  <a:srgbClr val="159EBE"/>
                </a:solidFill>
                <a:effectLst/>
                <a:uLnTx/>
                <a:uFillTx/>
                <a:cs typeface="+mn-ea"/>
                <a:sym typeface="+mn-lt"/>
              </a:rPr>
              <a:t> | </a:t>
            </a:r>
            <a:r>
              <a:rPr kumimoji="0" lang="zh-CN" altLang="en-US" sz="1600" i="0" u="none" strike="noStrike" kern="1200" cap="none" spc="0" normalizeH="0" baseline="0" noProof="0" dirty="0">
                <a:ln>
                  <a:noFill/>
                </a:ln>
                <a:solidFill>
                  <a:srgbClr val="159EBE"/>
                </a:solidFill>
                <a:effectLst/>
                <a:uLnTx/>
                <a:uFillTx/>
                <a:cs typeface="+mn-ea"/>
                <a:sym typeface="+mn-lt"/>
              </a:rPr>
              <a:t>创新</a:t>
            </a:r>
            <a:endParaRPr kumimoji="0" lang="zh-CN" altLang="en-US" sz="1600" i="0" u="none" strike="noStrike" kern="1200" cap="none" spc="0" normalizeH="0" baseline="0" noProof="0" dirty="0">
              <a:ln>
                <a:noFill/>
              </a:ln>
              <a:solidFill>
                <a:srgbClr val="159EBE"/>
              </a:solidFill>
              <a:effectLst/>
              <a:uLnTx/>
              <a:uFillTx/>
              <a:cs typeface="+mn-ea"/>
              <a:sym typeface="+mn-lt"/>
            </a:endParaRPr>
          </a:p>
        </p:txBody>
      </p:sp>
      <p:pic>
        <p:nvPicPr>
          <p:cNvPr id="8" name="图片 43027" descr="微信二维码"/>
          <p:cNvPicPr>
            <a:picLocks noChangeAspect="1"/>
          </p:cNvPicPr>
          <p:nvPr userDrawn="1"/>
        </p:nvPicPr>
        <p:blipFill>
          <a:blip r:embed="rId5"/>
          <a:stretch>
            <a:fillRect/>
          </a:stretch>
        </p:blipFill>
        <p:spPr>
          <a:xfrm>
            <a:off x="635" y="4180205"/>
            <a:ext cx="981075" cy="963295"/>
          </a:xfrm>
          <a:prstGeom prst="rect">
            <a:avLst/>
          </a:prstGeom>
          <a:noFill/>
          <a:ln w="9525">
            <a:noFill/>
          </a:ln>
        </p:spPr>
      </p:pic>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338D311F-5273-49D9-8923-B0334C2356D8}"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0" y="273844"/>
            <a:ext cx="5800725" cy="4358879"/>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338D311F-5273-49D9-8923-B0334C2356D8}"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pic>
        <p:nvPicPr>
          <p:cNvPr id="13" name="图片 12"/>
          <p:cNvPicPr>
            <a:picLocks noChangeAspect="1"/>
          </p:cNvPicPr>
          <p:nvPr userDrawn="1"/>
        </p:nvPicPr>
        <p:blipFill>
          <a:blip r:embed="rId2"/>
          <a:stretch>
            <a:fillRect/>
          </a:stretch>
        </p:blipFill>
        <p:spPr>
          <a:xfrm>
            <a:off x="0" y="0"/>
            <a:ext cx="9157970" cy="5141595"/>
          </a:xfrm>
          <a:prstGeom prst="rect">
            <a:avLst/>
          </a:prstGeom>
        </p:spPr>
      </p:pic>
      <p:sp>
        <p:nvSpPr>
          <p:cNvPr id="22" name="Date Placeholder 3"/>
          <p:cNvSpPr>
            <a:spLocks noGrp="1"/>
          </p:cNvSpPr>
          <p:nvPr>
            <p:ph type="dt" sz="half" idx="10"/>
          </p:nvPr>
        </p:nvSpPr>
        <p:spPr/>
        <p:txBody>
          <a:bodyPr/>
          <a:lstStyle/>
          <a:p>
            <a:fld id="{338D311F-5273-49D9-8923-B0334C2356D8}" type="datetimeFigureOut">
              <a:rPr lang="zh-CN" altLang="en-US" smtClean="0"/>
            </a:fld>
            <a:endParaRPr lang="zh-CN" altLang="en-US"/>
          </a:p>
        </p:txBody>
      </p:sp>
      <p:sp>
        <p:nvSpPr>
          <p:cNvPr id="23" name="Footer Placeholder 4"/>
          <p:cNvSpPr>
            <a:spLocks noGrp="1"/>
          </p:cNvSpPr>
          <p:nvPr>
            <p:ph type="ftr" sz="quarter" idx="11"/>
          </p:nvPr>
        </p:nvSpPr>
        <p:spPr/>
        <p:txBody>
          <a:bodyPr/>
          <a:lstStyle/>
          <a:p>
            <a:endParaRPr lang="zh-CN" altLang="en-US"/>
          </a:p>
        </p:txBody>
      </p:sp>
      <p:pic>
        <p:nvPicPr>
          <p:cNvPr id="24" name="图片 23" descr="乘联会组合LOGO"/>
          <p:cNvPicPr>
            <a:picLocks noChangeAspect="1"/>
          </p:cNvPicPr>
          <p:nvPr userDrawn="1"/>
        </p:nvPicPr>
        <p:blipFill>
          <a:blip r:embed="rId3"/>
          <a:stretch>
            <a:fillRect/>
          </a:stretch>
        </p:blipFill>
        <p:spPr>
          <a:xfrm>
            <a:off x="7968615" y="204470"/>
            <a:ext cx="984885" cy="365760"/>
          </a:xfrm>
          <a:prstGeom prst="rect">
            <a:avLst/>
          </a:prstGeom>
        </p:spPr>
      </p:pic>
      <p:sp>
        <p:nvSpPr>
          <p:cNvPr id="25" name="燕尾形 24"/>
          <p:cNvSpPr/>
          <p:nvPr userDrawn="1"/>
        </p:nvSpPr>
        <p:spPr>
          <a:xfrm>
            <a:off x="243136" y="267494"/>
            <a:ext cx="216024" cy="288032"/>
          </a:xfrm>
          <a:prstGeom prst="chevron">
            <a:avLst/>
          </a:prstGeom>
          <a:solidFill>
            <a:srgbClr val="00A4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6" name="燕尾形 25"/>
          <p:cNvSpPr/>
          <p:nvPr userDrawn="1"/>
        </p:nvSpPr>
        <p:spPr>
          <a:xfrm>
            <a:off x="395536" y="267494"/>
            <a:ext cx="216024" cy="288032"/>
          </a:xfrm>
          <a:prstGeom prst="chevron">
            <a:avLst/>
          </a:prstGeom>
          <a:solidFill>
            <a:srgbClr val="00A4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1" name="Slide Number Placeholder 5"/>
          <p:cNvSpPr>
            <a:spLocks noGrp="1"/>
          </p:cNvSpPr>
          <p:nvPr>
            <p:ph type="sldNum" sz="quarter" idx="12"/>
          </p:nvPr>
        </p:nvSpPr>
        <p:spPr>
          <a:xfrm>
            <a:off x="8736330" y="4910455"/>
            <a:ext cx="414020" cy="273685"/>
          </a:xfrm>
        </p:spPr>
        <p:txBody>
          <a:bodyPr/>
          <a:lstStyle>
            <a:lvl1pPr>
              <a:defRPr sz="800">
                <a:solidFill>
                  <a:srgbClr val="159EBE"/>
                </a:solidFill>
              </a:defRPr>
            </a:lvl1pPr>
          </a:lstStyle>
          <a:p>
            <a:fld id="{82952373-7980-4DA7-9ADE-54D716DB38BB}" type="slidenum">
              <a:rPr lang="zh-CN" altLang="en-US" smtClean="0"/>
            </a:fld>
            <a:endParaRPr lang="zh-CN" altLang="en-US"/>
          </a:p>
        </p:txBody>
      </p:sp>
      <p:graphicFrame>
        <p:nvGraphicFramePr>
          <p:cNvPr id="38" name="表格 37"/>
          <p:cNvGraphicFramePr/>
          <p:nvPr userDrawn="1"/>
        </p:nvGraphicFramePr>
        <p:xfrm>
          <a:off x="2540" y="4993640"/>
          <a:ext cx="2514600" cy="149860"/>
        </p:xfrm>
        <a:graphic>
          <a:graphicData uri="http://schemas.openxmlformats.org/drawingml/2006/table">
            <a:tbl>
              <a:tblPr firstRow="1" bandRow="1">
                <a:tableStyleId>{5C22544A-7EE6-4342-B048-85BDC9FD1C3A}</a:tableStyleId>
              </a:tblPr>
              <a:tblGrid>
                <a:gridCol w="598805"/>
                <a:gridCol w="683260"/>
                <a:gridCol w="633730"/>
                <a:gridCol w="598805"/>
              </a:tblGrid>
              <a:tr h="149860">
                <a:tc>
                  <a:txBody>
                    <a:bodyPr/>
                    <a:lstStyle/>
                    <a:p>
                      <a:pPr marL="0" indent="0" algn="ctr">
                        <a:lnSpc>
                          <a:spcPct val="40000"/>
                        </a:lnSpc>
                        <a:buNone/>
                      </a:pPr>
                      <a:r>
                        <a:rPr lang="zh-CN" sz="600" b="1" u="none">
                          <a:solidFill>
                            <a:schemeClr val="bg1"/>
                          </a:solidFill>
                          <a:latin typeface="Arial" panose="020B0604020202020204" pitchFamily="34" charset="0"/>
                          <a:ea typeface="微软雅黑" panose="020B0503020204020204" pitchFamily="34" charset="-122"/>
                        </a:rPr>
                        <a:t>总体市场</a:t>
                      </a:r>
                      <a:endParaRPr lang="zh-CN" altLang="en-US" sz="600" b="1" u="none">
                        <a:solidFill>
                          <a:schemeClr val="bg1"/>
                        </a:solidFill>
                        <a:latin typeface="Arial" panose="020B0604020202020204" pitchFamily="34" charset="0"/>
                        <a:ea typeface="微软雅黑" panose="020B0503020204020204" pitchFamily="34" charset="-122"/>
                      </a:endParaRPr>
                    </a:p>
                  </a:txBody>
                  <a:tcPr marL="12700" marR="12700" marT="12700" anchor="b">
                    <a:lnL>
                      <a:noFill/>
                    </a:lnL>
                    <a:lnR>
                      <a:noFill/>
                    </a:lnR>
                    <a:lnT cap="flat">
                      <a:noFill/>
                    </a:lnT>
                    <a:lnB cap="flat">
                      <a:noFill/>
                    </a:lnB>
                    <a:lnTlToBr>
                      <a:noFill/>
                    </a:lnTlToBr>
                    <a:lnBlToTr>
                      <a:noFill/>
                    </a:lnBlToTr>
                    <a:solidFill>
                      <a:srgbClr val="E5E5E5"/>
                    </a:solidFill>
                  </a:tcPr>
                </a:tc>
                <a:tc>
                  <a:txBody>
                    <a:bodyPr/>
                    <a:lstStyle/>
                    <a:p>
                      <a:pPr marL="0" indent="0" algn="ctr">
                        <a:lnSpc>
                          <a:spcPct val="40000"/>
                        </a:lnSpc>
                        <a:buNone/>
                      </a:pPr>
                      <a:r>
                        <a:rPr lang="zh-CN" altLang="en-US" sz="600" b="1" u="none">
                          <a:solidFill>
                            <a:schemeClr val="bg1"/>
                          </a:solidFill>
                          <a:latin typeface="Arial" panose="020B0604020202020204" pitchFamily="34" charset="0"/>
                          <a:ea typeface="微软雅黑" panose="020B0503020204020204" pitchFamily="34" charset="-122"/>
                        </a:rPr>
                        <a:t>新能源市场</a:t>
                      </a:r>
                      <a:endParaRPr lang="zh-CN" altLang="en-US" sz="600" b="1" u="none">
                        <a:solidFill>
                          <a:schemeClr val="bg1"/>
                        </a:solidFill>
                        <a:latin typeface="Arial" panose="020B0604020202020204" pitchFamily="34" charset="0"/>
                        <a:ea typeface="微软雅黑" panose="020B0503020204020204" pitchFamily="34" charset="-122"/>
                      </a:endParaRPr>
                    </a:p>
                  </a:txBody>
                  <a:tcPr marL="12700" marR="12700" marT="12700" anchor="b">
                    <a:lnL>
                      <a:noFill/>
                    </a:lnL>
                    <a:lnR>
                      <a:noFill/>
                    </a:lnR>
                    <a:lnT cap="flat">
                      <a:noFill/>
                    </a:lnT>
                    <a:lnB cap="flat">
                      <a:noFill/>
                    </a:lnB>
                    <a:lnTlToBr>
                      <a:noFill/>
                    </a:lnTlToBr>
                    <a:lnBlToTr>
                      <a:noFill/>
                    </a:lnBlToTr>
                    <a:solidFill>
                      <a:srgbClr val="E5E5E5"/>
                    </a:solidFill>
                  </a:tcPr>
                </a:tc>
                <a:tc>
                  <a:txBody>
                    <a:bodyPr/>
                    <a:lstStyle/>
                    <a:p>
                      <a:pPr marL="0" indent="0" algn="ctr">
                        <a:lnSpc>
                          <a:spcPct val="40000"/>
                        </a:lnSpc>
                        <a:buNone/>
                      </a:pPr>
                      <a:r>
                        <a:rPr lang="zh-CN" sz="600" b="1" u="none">
                          <a:solidFill>
                            <a:schemeClr val="bg1"/>
                          </a:solidFill>
                          <a:latin typeface="Arial" panose="020B0604020202020204" pitchFamily="34" charset="0"/>
                          <a:ea typeface="微软雅黑" panose="020B0503020204020204" pitchFamily="34" charset="-122"/>
                        </a:rPr>
                        <a:t>厂商排名</a:t>
                      </a:r>
                      <a:endParaRPr lang="zh-CN" altLang="en-US" sz="600" b="1" u="none">
                        <a:solidFill>
                          <a:schemeClr val="bg1"/>
                        </a:solidFill>
                        <a:latin typeface="Arial" panose="020B0604020202020204" pitchFamily="34" charset="0"/>
                        <a:ea typeface="微软雅黑" panose="020B0503020204020204" pitchFamily="34" charset="-122"/>
                      </a:endParaRPr>
                    </a:p>
                  </a:txBody>
                  <a:tcPr marL="12700" marR="12700" marT="12700" anchor="b">
                    <a:lnL>
                      <a:noFill/>
                    </a:lnL>
                    <a:lnR>
                      <a:noFill/>
                    </a:lnR>
                    <a:lnT cap="flat">
                      <a:noFill/>
                    </a:lnT>
                    <a:lnB cap="flat">
                      <a:noFill/>
                    </a:lnB>
                    <a:lnTlToBr>
                      <a:noFill/>
                    </a:lnTlToBr>
                    <a:lnBlToTr>
                      <a:noFill/>
                    </a:lnBlToTr>
                    <a:solidFill>
                      <a:srgbClr val="00A4C5"/>
                    </a:solidFill>
                  </a:tcPr>
                </a:tc>
                <a:tc>
                  <a:txBody>
                    <a:bodyPr/>
                    <a:lstStyle/>
                    <a:p>
                      <a:pPr marL="0" indent="0" algn="ctr">
                        <a:lnSpc>
                          <a:spcPct val="40000"/>
                        </a:lnSpc>
                        <a:buNone/>
                      </a:pPr>
                      <a:r>
                        <a:rPr lang="zh-CN" sz="600" b="1" u="none">
                          <a:solidFill>
                            <a:schemeClr val="bg1"/>
                          </a:solidFill>
                          <a:latin typeface="Arial" panose="020B0604020202020204" pitchFamily="34" charset="0"/>
                          <a:ea typeface="微软雅黑" panose="020B0503020204020204" pitchFamily="34" charset="-122"/>
                        </a:rPr>
                        <a:t>市场分析</a:t>
                      </a:r>
                      <a:endParaRPr lang="zh-CN" altLang="en-US" sz="600" b="1" u="none">
                        <a:solidFill>
                          <a:schemeClr val="bg1"/>
                        </a:solidFill>
                        <a:latin typeface="Arial" panose="020B0604020202020204" pitchFamily="34" charset="0"/>
                        <a:ea typeface="微软雅黑" panose="020B0503020204020204" pitchFamily="34" charset="-122"/>
                      </a:endParaRPr>
                    </a:p>
                  </a:txBody>
                  <a:tcPr marL="12700" marR="12700" marT="12700" anchor="b">
                    <a:lnL>
                      <a:noFill/>
                    </a:lnL>
                    <a:lnR cap="flat">
                      <a:noFill/>
                    </a:lnR>
                    <a:lnT cap="flat">
                      <a:noFill/>
                    </a:lnT>
                    <a:lnB cap="flat">
                      <a:noFill/>
                    </a:lnB>
                    <a:lnTlToBr>
                      <a:noFill/>
                    </a:lnTlToBr>
                    <a:lnBlToTr>
                      <a:noFill/>
                    </a:lnBlToTr>
                    <a:solidFill>
                      <a:srgbClr val="E5E5E5"/>
                    </a:solidFill>
                  </a:tcPr>
                </a:tc>
              </a:tr>
            </a:tbl>
          </a:graphicData>
        </a:graphic>
      </p:graphicFrame>
      <p:sp>
        <p:nvSpPr>
          <p:cNvPr id="3" name="Freeform 217"/>
          <p:cNvSpPr>
            <a:spLocks noEditPoints="1"/>
          </p:cNvSpPr>
          <p:nvPr userDrawn="1"/>
        </p:nvSpPr>
        <p:spPr>
          <a:xfrm>
            <a:off x="513715" y="2326005"/>
            <a:ext cx="127635" cy="111125"/>
          </a:xfrm>
          <a:custGeom>
            <a:avLst/>
            <a:gdLst/>
            <a:ahLst/>
            <a:cxnLst>
              <a:cxn ang="0">
                <a:pos x="911908846" y="689827597"/>
              </a:cxn>
              <a:cxn ang="0">
                <a:pos x="0" y="689827597"/>
              </a:cxn>
              <a:cxn ang="0">
                <a:pos x="0" y="0"/>
              </a:cxn>
              <a:cxn ang="0">
                <a:pos x="58455169" y="0"/>
              </a:cxn>
              <a:cxn ang="0">
                <a:pos x="58455169" y="630358095"/>
              </a:cxn>
              <a:cxn ang="0">
                <a:pos x="911908846" y="630358095"/>
              </a:cxn>
              <a:cxn ang="0">
                <a:pos x="911908846" y="689827597"/>
              </a:cxn>
              <a:cxn ang="0">
                <a:pos x="853453677" y="261660290"/>
              </a:cxn>
              <a:cxn ang="0">
                <a:pos x="830069558" y="273551431"/>
              </a:cxn>
              <a:cxn ang="0">
                <a:pos x="771614388" y="214085378"/>
              </a:cxn>
              <a:cxn ang="0">
                <a:pos x="491028892" y="499531399"/>
              </a:cxn>
              <a:cxn ang="0">
                <a:pos x="467644773" y="499531399"/>
              </a:cxn>
              <a:cxn ang="0">
                <a:pos x="362424785" y="404381576"/>
              </a:cxn>
              <a:cxn ang="0">
                <a:pos x="187059277" y="582786632"/>
              </a:cxn>
              <a:cxn ang="0">
                <a:pos x="93529638" y="499531399"/>
              </a:cxn>
              <a:cxn ang="0">
                <a:pos x="350734435" y="237871109"/>
              </a:cxn>
              <a:cxn ang="0">
                <a:pos x="374115135" y="237871109"/>
              </a:cxn>
              <a:cxn ang="0">
                <a:pos x="479335123" y="344915523"/>
              </a:cxn>
              <a:cxn ang="0">
                <a:pos x="689778519" y="130830145"/>
              </a:cxn>
              <a:cxn ang="0">
                <a:pos x="631319931" y="71360643"/>
              </a:cxn>
              <a:cxn ang="0">
                <a:pos x="643013700" y="47574912"/>
              </a:cxn>
              <a:cxn ang="0">
                <a:pos x="830069558" y="47574912"/>
              </a:cxn>
              <a:cxn ang="0">
                <a:pos x="853453677" y="71360643"/>
              </a:cxn>
              <a:cxn ang="0">
                <a:pos x="853453677" y="261660290"/>
              </a:cxn>
            </a:cxnLst>
            <a:rect l="0" t="0" r="0" b="0"/>
            <a:pathLst>
              <a:path w="78" h="58">
                <a:moveTo>
                  <a:pt x="78" y="58"/>
                </a:moveTo>
                <a:cubicBezTo>
                  <a:pt x="0" y="58"/>
                  <a:pt x="0" y="58"/>
                  <a:pt x="0" y="58"/>
                </a:cubicBezTo>
                <a:cubicBezTo>
                  <a:pt x="0" y="0"/>
                  <a:pt x="0" y="0"/>
                  <a:pt x="0" y="0"/>
                </a:cubicBezTo>
                <a:cubicBezTo>
                  <a:pt x="5" y="0"/>
                  <a:pt x="5" y="0"/>
                  <a:pt x="5" y="0"/>
                </a:cubicBezTo>
                <a:cubicBezTo>
                  <a:pt x="5" y="53"/>
                  <a:pt x="5" y="53"/>
                  <a:pt x="5" y="53"/>
                </a:cubicBezTo>
                <a:cubicBezTo>
                  <a:pt x="78" y="53"/>
                  <a:pt x="78" y="53"/>
                  <a:pt x="78" y="53"/>
                </a:cubicBezTo>
                <a:lnTo>
                  <a:pt x="78" y="58"/>
                </a:lnTo>
                <a:close/>
                <a:moveTo>
                  <a:pt x="73" y="22"/>
                </a:moveTo>
                <a:cubicBezTo>
                  <a:pt x="73" y="23"/>
                  <a:pt x="71" y="24"/>
                  <a:pt x="71" y="23"/>
                </a:cubicBezTo>
                <a:cubicBezTo>
                  <a:pt x="66" y="18"/>
                  <a:pt x="66" y="18"/>
                  <a:pt x="66" y="18"/>
                </a:cubicBezTo>
                <a:cubicBezTo>
                  <a:pt x="42" y="42"/>
                  <a:pt x="42" y="42"/>
                  <a:pt x="42" y="42"/>
                </a:cubicBezTo>
                <a:cubicBezTo>
                  <a:pt x="41" y="43"/>
                  <a:pt x="41" y="43"/>
                  <a:pt x="40" y="42"/>
                </a:cubicBezTo>
                <a:cubicBezTo>
                  <a:pt x="31" y="34"/>
                  <a:pt x="31" y="34"/>
                  <a:pt x="31" y="34"/>
                </a:cubicBezTo>
                <a:cubicBezTo>
                  <a:pt x="16" y="49"/>
                  <a:pt x="16" y="49"/>
                  <a:pt x="16" y="49"/>
                </a:cubicBezTo>
                <a:cubicBezTo>
                  <a:pt x="8" y="42"/>
                  <a:pt x="8" y="42"/>
                  <a:pt x="8" y="42"/>
                </a:cubicBezTo>
                <a:cubicBezTo>
                  <a:pt x="30" y="20"/>
                  <a:pt x="30" y="20"/>
                  <a:pt x="30" y="20"/>
                </a:cubicBezTo>
                <a:cubicBezTo>
                  <a:pt x="31" y="19"/>
                  <a:pt x="32" y="19"/>
                  <a:pt x="32" y="20"/>
                </a:cubicBezTo>
                <a:cubicBezTo>
                  <a:pt x="41" y="29"/>
                  <a:pt x="41" y="29"/>
                  <a:pt x="41" y="29"/>
                </a:cubicBezTo>
                <a:cubicBezTo>
                  <a:pt x="59" y="11"/>
                  <a:pt x="59" y="11"/>
                  <a:pt x="59" y="11"/>
                </a:cubicBezTo>
                <a:cubicBezTo>
                  <a:pt x="54" y="6"/>
                  <a:pt x="54" y="6"/>
                  <a:pt x="54" y="6"/>
                </a:cubicBezTo>
                <a:cubicBezTo>
                  <a:pt x="53" y="6"/>
                  <a:pt x="54" y="4"/>
                  <a:pt x="55" y="4"/>
                </a:cubicBezTo>
                <a:cubicBezTo>
                  <a:pt x="71" y="4"/>
                  <a:pt x="71" y="4"/>
                  <a:pt x="71" y="4"/>
                </a:cubicBezTo>
                <a:cubicBezTo>
                  <a:pt x="72" y="4"/>
                  <a:pt x="73" y="5"/>
                  <a:pt x="73" y="6"/>
                </a:cubicBezTo>
                <a:lnTo>
                  <a:pt x="73" y="22"/>
                </a:lnTo>
                <a:close/>
              </a:path>
            </a:pathLst>
          </a:custGeom>
          <a:solidFill>
            <a:srgbClr val="159EBE"/>
          </a:solidFill>
          <a:ln w="9525">
            <a:noFill/>
          </a:ln>
        </p:spPr>
        <p:txBody>
          <a:bodyPr/>
          <a:lstStyle/>
          <a:p>
            <a:endParaRPr lang="zh-CN" altLang="en-US"/>
          </a:p>
        </p:txBody>
      </p:sp>
      <p:sp>
        <p:nvSpPr>
          <p:cNvPr id="4" name="Freeform 79"/>
          <p:cNvSpPr/>
          <p:nvPr userDrawn="1"/>
        </p:nvSpPr>
        <p:spPr>
          <a:xfrm>
            <a:off x="513715" y="2537460"/>
            <a:ext cx="127000" cy="128270"/>
          </a:xfrm>
          <a:custGeom>
            <a:avLst/>
            <a:gdLst/>
            <a:ahLst/>
            <a:cxnLst>
              <a:cxn ang="0">
                <a:pos x="2147483646" y="2147483646"/>
              </a:cxn>
              <a:cxn ang="0">
                <a:pos x="2147483646" y="2147483646"/>
              </a:cxn>
              <a:cxn ang="0">
                <a:pos x="0"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601" h="602">
                <a:moveTo>
                  <a:pt x="296" y="601"/>
                </a:moveTo>
                <a:lnTo>
                  <a:pt x="296" y="601"/>
                </a:lnTo>
                <a:cubicBezTo>
                  <a:pt x="134" y="601"/>
                  <a:pt x="0" y="466"/>
                  <a:pt x="0" y="297"/>
                </a:cubicBezTo>
                <a:cubicBezTo>
                  <a:pt x="0" y="134"/>
                  <a:pt x="134" y="0"/>
                  <a:pt x="296" y="0"/>
                </a:cubicBezTo>
                <a:cubicBezTo>
                  <a:pt x="466" y="0"/>
                  <a:pt x="600" y="134"/>
                  <a:pt x="600" y="297"/>
                </a:cubicBezTo>
                <a:cubicBezTo>
                  <a:pt x="600" y="466"/>
                  <a:pt x="466" y="601"/>
                  <a:pt x="296" y="601"/>
                </a:cubicBezTo>
                <a:close/>
                <a:moveTo>
                  <a:pt x="56" y="297"/>
                </a:moveTo>
                <a:lnTo>
                  <a:pt x="56" y="297"/>
                </a:lnTo>
                <a:cubicBezTo>
                  <a:pt x="56" y="367"/>
                  <a:pt x="84" y="431"/>
                  <a:pt x="127" y="473"/>
                </a:cubicBezTo>
                <a:cubicBezTo>
                  <a:pt x="296" y="297"/>
                  <a:pt x="296" y="297"/>
                  <a:pt x="296" y="297"/>
                </a:cubicBezTo>
                <a:cubicBezTo>
                  <a:pt x="296" y="56"/>
                  <a:pt x="296" y="56"/>
                  <a:pt x="296" y="56"/>
                </a:cubicBezTo>
                <a:cubicBezTo>
                  <a:pt x="162" y="56"/>
                  <a:pt x="56" y="162"/>
                  <a:pt x="56" y="297"/>
                </a:cubicBezTo>
                <a:close/>
              </a:path>
            </a:pathLst>
          </a:custGeom>
          <a:solidFill>
            <a:srgbClr val="159EBE"/>
          </a:solidFill>
          <a:ln w="9525">
            <a:noFill/>
          </a:ln>
        </p:spPr>
        <p:txBody>
          <a:bodyPr/>
          <a:lstStyle/>
          <a:p>
            <a:endParaRPr lang="zh-CN" altLang="en-US"/>
          </a:p>
        </p:txBody>
      </p:sp>
      <p:sp>
        <p:nvSpPr>
          <p:cNvPr id="5" name="Freeform 217"/>
          <p:cNvSpPr>
            <a:spLocks noEditPoints="1"/>
          </p:cNvSpPr>
          <p:nvPr userDrawn="1"/>
        </p:nvSpPr>
        <p:spPr>
          <a:xfrm>
            <a:off x="514985" y="4374515"/>
            <a:ext cx="127635" cy="111125"/>
          </a:xfrm>
          <a:custGeom>
            <a:avLst/>
            <a:gdLst/>
            <a:ahLst/>
            <a:cxnLst>
              <a:cxn ang="0">
                <a:pos x="911908846" y="689827597"/>
              </a:cxn>
              <a:cxn ang="0">
                <a:pos x="0" y="689827597"/>
              </a:cxn>
              <a:cxn ang="0">
                <a:pos x="0" y="0"/>
              </a:cxn>
              <a:cxn ang="0">
                <a:pos x="58455169" y="0"/>
              </a:cxn>
              <a:cxn ang="0">
                <a:pos x="58455169" y="630358095"/>
              </a:cxn>
              <a:cxn ang="0">
                <a:pos x="911908846" y="630358095"/>
              </a:cxn>
              <a:cxn ang="0">
                <a:pos x="911908846" y="689827597"/>
              </a:cxn>
              <a:cxn ang="0">
                <a:pos x="853453677" y="261660290"/>
              </a:cxn>
              <a:cxn ang="0">
                <a:pos x="830069558" y="273551431"/>
              </a:cxn>
              <a:cxn ang="0">
                <a:pos x="771614388" y="214085378"/>
              </a:cxn>
              <a:cxn ang="0">
                <a:pos x="491028892" y="499531399"/>
              </a:cxn>
              <a:cxn ang="0">
                <a:pos x="467644773" y="499531399"/>
              </a:cxn>
              <a:cxn ang="0">
                <a:pos x="362424785" y="404381576"/>
              </a:cxn>
              <a:cxn ang="0">
                <a:pos x="187059277" y="582786632"/>
              </a:cxn>
              <a:cxn ang="0">
                <a:pos x="93529638" y="499531399"/>
              </a:cxn>
              <a:cxn ang="0">
                <a:pos x="350734435" y="237871109"/>
              </a:cxn>
              <a:cxn ang="0">
                <a:pos x="374115135" y="237871109"/>
              </a:cxn>
              <a:cxn ang="0">
                <a:pos x="479335123" y="344915523"/>
              </a:cxn>
              <a:cxn ang="0">
                <a:pos x="689778519" y="130830145"/>
              </a:cxn>
              <a:cxn ang="0">
                <a:pos x="631319931" y="71360643"/>
              </a:cxn>
              <a:cxn ang="0">
                <a:pos x="643013700" y="47574912"/>
              </a:cxn>
              <a:cxn ang="0">
                <a:pos x="830069558" y="47574912"/>
              </a:cxn>
              <a:cxn ang="0">
                <a:pos x="853453677" y="71360643"/>
              </a:cxn>
              <a:cxn ang="0">
                <a:pos x="853453677" y="261660290"/>
              </a:cxn>
            </a:cxnLst>
            <a:rect l="0" t="0" r="0" b="0"/>
            <a:pathLst>
              <a:path w="78" h="58">
                <a:moveTo>
                  <a:pt x="78" y="58"/>
                </a:moveTo>
                <a:cubicBezTo>
                  <a:pt x="0" y="58"/>
                  <a:pt x="0" y="58"/>
                  <a:pt x="0" y="58"/>
                </a:cubicBezTo>
                <a:cubicBezTo>
                  <a:pt x="0" y="0"/>
                  <a:pt x="0" y="0"/>
                  <a:pt x="0" y="0"/>
                </a:cubicBezTo>
                <a:cubicBezTo>
                  <a:pt x="5" y="0"/>
                  <a:pt x="5" y="0"/>
                  <a:pt x="5" y="0"/>
                </a:cubicBezTo>
                <a:cubicBezTo>
                  <a:pt x="5" y="53"/>
                  <a:pt x="5" y="53"/>
                  <a:pt x="5" y="53"/>
                </a:cubicBezTo>
                <a:cubicBezTo>
                  <a:pt x="78" y="53"/>
                  <a:pt x="78" y="53"/>
                  <a:pt x="78" y="53"/>
                </a:cubicBezTo>
                <a:lnTo>
                  <a:pt x="78" y="58"/>
                </a:lnTo>
                <a:close/>
                <a:moveTo>
                  <a:pt x="73" y="22"/>
                </a:moveTo>
                <a:cubicBezTo>
                  <a:pt x="73" y="23"/>
                  <a:pt x="71" y="24"/>
                  <a:pt x="71" y="23"/>
                </a:cubicBezTo>
                <a:cubicBezTo>
                  <a:pt x="66" y="18"/>
                  <a:pt x="66" y="18"/>
                  <a:pt x="66" y="18"/>
                </a:cubicBezTo>
                <a:cubicBezTo>
                  <a:pt x="42" y="42"/>
                  <a:pt x="42" y="42"/>
                  <a:pt x="42" y="42"/>
                </a:cubicBezTo>
                <a:cubicBezTo>
                  <a:pt x="41" y="43"/>
                  <a:pt x="41" y="43"/>
                  <a:pt x="40" y="42"/>
                </a:cubicBezTo>
                <a:cubicBezTo>
                  <a:pt x="31" y="34"/>
                  <a:pt x="31" y="34"/>
                  <a:pt x="31" y="34"/>
                </a:cubicBezTo>
                <a:cubicBezTo>
                  <a:pt x="16" y="49"/>
                  <a:pt x="16" y="49"/>
                  <a:pt x="16" y="49"/>
                </a:cubicBezTo>
                <a:cubicBezTo>
                  <a:pt x="8" y="42"/>
                  <a:pt x="8" y="42"/>
                  <a:pt x="8" y="42"/>
                </a:cubicBezTo>
                <a:cubicBezTo>
                  <a:pt x="30" y="20"/>
                  <a:pt x="30" y="20"/>
                  <a:pt x="30" y="20"/>
                </a:cubicBezTo>
                <a:cubicBezTo>
                  <a:pt x="31" y="19"/>
                  <a:pt x="32" y="19"/>
                  <a:pt x="32" y="20"/>
                </a:cubicBezTo>
                <a:cubicBezTo>
                  <a:pt x="41" y="29"/>
                  <a:pt x="41" y="29"/>
                  <a:pt x="41" y="29"/>
                </a:cubicBezTo>
                <a:cubicBezTo>
                  <a:pt x="59" y="11"/>
                  <a:pt x="59" y="11"/>
                  <a:pt x="59" y="11"/>
                </a:cubicBezTo>
                <a:cubicBezTo>
                  <a:pt x="54" y="6"/>
                  <a:pt x="54" y="6"/>
                  <a:pt x="54" y="6"/>
                </a:cubicBezTo>
                <a:cubicBezTo>
                  <a:pt x="53" y="6"/>
                  <a:pt x="54" y="4"/>
                  <a:pt x="55" y="4"/>
                </a:cubicBezTo>
                <a:cubicBezTo>
                  <a:pt x="71" y="4"/>
                  <a:pt x="71" y="4"/>
                  <a:pt x="71" y="4"/>
                </a:cubicBezTo>
                <a:cubicBezTo>
                  <a:pt x="72" y="4"/>
                  <a:pt x="73" y="5"/>
                  <a:pt x="73" y="6"/>
                </a:cubicBezTo>
                <a:lnTo>
                  <a:pt x="73" y="22"/>
                </a:lnTo>
                <a:close/>
              </a:path>
            </a:pathLst>
          </a:custGeom>
          <a:solidFill>
            <a:srgbClr val="159EBE"/>
          </a:solidFill>
          <a:ln w="9525">
            <a:noFill/>
          </a:ln>
        </p:spPr>
        <p:txBody>
          <a:bodyPr/>
          <a:lstStyle/>
          <a:p>
            <a:endParaRPr lang="zh-CN" altLang="en-US"/>
          </a:p>
        </p:txBody>
      </p:sp>
      <p:sp>
        <p:nvSpPr>
          <p:cNvPr id="6" name="Freeform 79"/>
          <p:cNvSpPr/>
          <p:nvPr userDrawn="1"/>
        </p:nvSpPr>
        <p:spPr>
          <a:xfrm>
            <a:off x="514985" y="4585970"/>
            <a:ext cx="127000" cy="128270"/>
          </a:xfrm>
          <a:custGeom>
            <a:avLst/>
            <a:gdLst/>
            <a:ahLst/>
            <a:cxnLst>
              <a:cxn ang="0">
                <a:pos x="2147483646" y="2147483646"/>
              </a:cxn>
              <a:cxn ang="0">
                <a:pos x="2147483646" y="2147483646"/>
              </a:cxn>
              <a:cxn ang="0">
                <a:pos x="0"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601" h="602">
                <a:moveTo>
                  <a:pt x="296" y="601"/>
                </a:moveTo>
                <a:lnTo>
                  <a:pt x="296" y="601"/>
                </a:lnTo>
                <a:cubicBezTo>
                  <a:pt x="134" y="601"/>
                  <a:pt x="0" y="466"/>
                  <a:pt x="0" y="297"/>
                </a:cubicBezTo>
                <a:cubicBezTo>
                  <a:pt x="0" y="134"/>
                  <a:pt x="134" y="0"/>
                  <a:pt x="296" y="0"/>
                </a:cubicBezTo>
                <a:cubicBezTo>
                  <a:pt x="466" y="0"/>
                  <a:pt x="600" y="134"/>
                  <a:pt x="600" y="297"/>
                </a:cubicBezTo>
                <a:cubicBezTo>
                  <a:pt x="600" y="466"/>
                  <a:pt x="466" y="601"/>
                  <a:pt x="296" y="601"/>
                </a:cubicBezTo>
                <a:close/>
                <a:moveTo>
                  <a:pt x="56" y="297"/>
                </a:moveTo>
                <a:lnTo>
                  <a:pt x="56" y="297"/>
                </a:lnTo>
                <a:cubicBezTo>
                  <a:pt x="56" y="367"/>
                  <a:pt x="84" y="431"/>
                  <a:pt x="127" y="473"/>
                </a:cubicBezTo>
                <a:cubicBezTo>
                  <a:pt x="296" y="297"/>
                  <a:pt x="296" y="297"/>
                  <a:pt x="296" y="297"/>
                </a:cubicBezTo>
                <a:cubicBezTo>
                  <a:pt x="296" y="56"/>
                  <a:pt x="296" y="56"/>
                  <a:pt x="296" y="56"/>
                </a:cubicBezTo>
                <a:cubicBezTo>
                  <a:pt x="162" y="56"/>
                  <a:pt x="56" y="162"/>
                  <a:pt x="56" y="297"/>
                </a:cubicBezTo>
                <a:close/>
              </a:path>
            </a:pathLst>
          </a:custGeom>
          <a:solidFill>
            <a:srgbClr val="159EBE"/>
          </a:solidFill>
          <a:ln w="9525">
            <a:noFill/>
          </a:ln>
        </p:spPr>
        <p:txBody>
          <a:bodyPr/>
          <a:lstStyle/>
          <a:p>
            <a:endParaRPr lang="zh-CN" altLang="en-US"/>
          </a:p>
        </p:txBody>
      </p:sp>
      <p:cxnSp>
        <p:nvCxnSpPr>
          <p:cNvPr id="57" name="直接连接符 56"/>
          <p:cNvCxnSpPr>
            <a:endCxn id="58" idx="1"/>
          </p:cNvCxnSpPr>
          <p:nvPr userDrawn="1"/>
        </p:nvCxnSpPr>
        <p:spPr>
          <a:xfrm flipV="1">
            <a:off x="-3810" y="4947920"/>
            <a:ext cx="7740000" cy="2540"/>
          </a:xfrm>
          <a:prstGeom prst="line">
            <a:avLst/>
          </a:prstGeom>
          <a:ln w="10795">
            <a:solidFill>
              <a:srgbClr val="00A4C5"/>
            </a:solidFill>
          </a:ln>
        </p:spPr>
        <p:style>
          <a:lnRef idx="1">
            <a:schemeClr val="accent1"/>
          </a:lnRef>
          <a:fillRef idx="0">
            <a:schemeClr val="accent1"/>
          </a:fillRef>
          <a:effectRef idx="0">
            <a:schemeClr val="accent1"/>
          </a:effectRef>
          <a:fontRef idx="minor">
            <a:schemeClr val="tx1"/>
          </a:fontRef>
        </p:style>
      </p:cxnSp>
      <p:sp>
        <p:nvSpPr>
          <p:cNvPr id="58" name="文本框 57"/>
          <p:cNvSpPr txBox="1"/>
          <p:nvPr userDrawn="1"/>
        </p:nvSpPr>
        <p:spPr>
          <a:xfrm>
            <a:off x="7707630" y="4840605"/>
            <a:ext cx="833755" cy="213995"/>
          </a:xfrm>
          <a:prstGeom prst="rect">
            <a:avLst/>
          </a:prstGeom>
          <a:noFill/>
          <a:ln>
            <a:noFill/>
          </a:ln>
        </p:spPr>
        <p:txBody>
          <a:bodyPr wrap="square" rtlCol="0">
            <a:spAutoFit/>
            <a:scene3d>
              <a:camera prst="orthographicFront"/>
              <a:lightRig rig="threePt" dir="t"/>
            </a:scene3d>
          </a:bodyPr>
          <a:lstStyle/>
          <a:p>
            <a:r>
              <a:rPr lang="zh-CN" altLang="en-US" sz="800" b="1">
                <a:solidFill>
                  <a:srgbClr val="00A4C5"/>
                </a:solidFill>
                <a:effectLst/>
                <a:latin typeface="楷体" panose="02010609060101010101" charset="-122"/>
                <a:ea typeface="楷体" panose="02010609060101010101" charset="-122"/>
              </a:rPr>
              <a:t>月度信息发布</a:t>
            </a:r>
            <a:endParaRPr lang="zh-CN" altLang="en-US" sz="800" b="1">
              <a:solidFill>
                <a:srgbClr val="00A4C5"/>
              </a:solidFill>
              <a:effectLst/>
              <a:latin typeface="楷体" panose="02010609060101010101" charset="-122"/>
              <a:ea typeface="楷体" panose="02010609060101010101" charset="-122"/>
            </a:endParaRPr>
          </a:p>
        </p:txBody>
      </p:sp>
      <p:cxnSp>
        <p:nvCxnSpPr>
          <p:cNvPr id="59" name="直接连接符 58"/>
          <p:cNvCxnSpPr/>
          <p:nvPr userDrawn="1"/>
        </p:nvCxnSpPr>
        <p:spPr>
          <a:xfrm>
            <a:off x="8496300" y="4947603"/>
            <a:ext cx="648000" cy="0"/>
          </a:xfrm>
          <a:prstGeom prst="line">
            <a:avLst/>
          </a:prstGeom>
          <a:ln w="10795">
            <a:solidFill>
              <a:srgbClr val="00A4C5"/>
            </a:solidFill>
          </a:ln>
        </p:spPr>
        <p:style>
          <a:lnRef idx="1">
            <a:schemeClr val="accent1"/>
          </a:lnRef>
          <a:fillRef idx="0">
            <a:schemeClr val="accent1"/>
          </a:fillRef>
          <a:effectRef idx="0">
            <a:schemeClr val="accent1"/>
          </a:effectRef>
          <a:fontRef idx="minor">
            <a:schemeClr val="tx1"/>
          </a:fontRef>
        </p:style>
      </p:cxnSp>
      <p:sp>
        <p:nvSpPr>
          <p:cNvPr id="2" name="文本框 1"/>
          <p:cNvSpPr txBox="1"/>
          <p:nvPr userDrawn="1"/>
        </p:nvSpPr>
        <p:spPr>
          <a:xfrm>
            <a:off x="608330" y="2271395"/>
            <a:ext cx="554990" cy="213995"/>
          </a:xfrm>
          <a:prstGeom prst="rect">
            <a:avLst/>
          </a:prstGeom>
          <a:noFill/>
        </p:spPr>
        <p:txBody>
          <a:bodyPr wrap="square" rtlCol="0">
            <a:spAutoFit/>
          </a:bodyPr>
          <a:lstStyle/>
          <a:p>
            <a:r>
              <a:rPr lang="zh-CN" altLang="en-US" sz="800">
                <a:solidFill>
                  <a:srgbClr val="00A4C5"/>
                </a:solidFill>
                <a:latin typeface="微软雅黑" panose="020B0503020204020204" pitchFamily="34" charset="-122"/>
                <a:ea typeface="微软雅黑" panose="020B0503020204020204" pitchFamily="34" charset="-122"/>
              </a:rPr>
              <a:t>同比</a:t>
            </a:r>
            <a:endParaRPr lang="zh-CN" altLang="en-US" sz="800">
              <a:solidFill>
                <a:srgbClr val="00A4C5"/>
              </a:solidFill>
              <a:latin typeface="微软雅黑" panose="020B0503020204020204" pitchFamily="34" charset="-122"/>
              <a:ea typeface="微软雅黑" panose="020B0503020204020204" pitchFamily="34" charset="-122"/>
            </a:endParaRPr>
          </a:p>
        </p:txBody>
      </p:sp>
      <p:sp>
        <p:nvSpPr>
          <p:cNvPr id="7" name="文本框 6"/>
          <p:cNvSpPr txBox="1"/>
          <p:nvPr userDrawn="1"/>
        </p:nvSpPr>
        <p:spPr>
          <a:xfrm>
            <a:off x="609600" y="2496185"/>
            <a:ext cx="554990" cy="213995"/>
          </a:xfrm>
          <a:prstGeom prst="rect">
            <a:avLst/>
          </a:prstGeom>
          <a:noFill/>
        </p:spPr>
        <p:txBody>
          <a:bodyPr wrap="square" rtlCol="0">
            <a:spAutoFit/>
          </a:bodyPr>
          <a:lstStyle/>
          <a:p>
            <a:r>
              <a:rPr lang="zh-CN" altLang="en-US" sz="800">
                <a:solidFill>
                  <a:srgbClr val="00A4C5"/>
                </a:solidFill>
                <a:latin typeface="微软雅黑" panose="020B0503020204020204" pitchFamily="34" charset="-122"/>
                <a:ea typeface="微软雅黑" panose="020B0503020204020204" pitchFamily="34" charset="-122"/>
              </a:rPr>
              <a:t>份额</a:t>
            </a:r>
            <a:endParaRPr lang="zh-CN" altLang="en-US" sz="800">
              <a:solidFill>
                <a:srgbClr val="00A4C5"/>
              </a:solidFill>
              <a:latin typeface="微软雅黑" panose="020B0503020204020204" pitchFamily="34" charset="-122"/>
              <a:ea typeface="微软雅黑" panose="020B0503020204020204" pitchFamily="34" charset="-122"/>
            </a:endParaRPr>
          </a:p>
        </p:txBody>
      </p:sp>
      <p:sp>
        <p:nvSpPr>
          <p:cNvPr id="8" name="文本框 7"/>
          <p:cNvSpPr txBox="1"/>
          <p:nvPr userDrawn="1"/>
        </p:nvSpPr>
        <p:spPr>
          <a:xfrm>
            <a:off x="610235" y="4323715"/>
            <a:ext cx="554990" cy="213995"/>
          </a:xfrm>
          <a:prstGeom prst="rect">
            <a:avLst/>
          </a:prstGeom>
          <a:noFill/>
        </p:spPr>
        <p:txBody>
          <a:bodyPr wrap="square" rtlCol="0">
            <a:spAutoFit/>
          </a:bodyPr>
          <a:lstStyle/>
          <a:p>
            <a:r>
              <a:rPr lang="zh-CN" altLang="en-US" sz="800">
                <a:solidFill>
                  <a:srgbClr val="00A4C5"/>
                </a:solidFill>
                <a:latin typeface="微软雅黑" panose="020B0503020204020204" pitchFamily="34" charset="-122"/>
                <a:ea typeface="微软雅黑" panose="020B0503020204020204" pitchFamily="34" charset="-122"/>
              </a:rPr>
              <a:t>同比</a:t>
            </a:r>
            <a:endParaRPr lang="zh-CN" altLang="en-US" sz="800">
              <a:solidFill>
                <a:srgbClr val="00A4C5"/>
              </a:solidFill>
              <a:latin typeface="微软雅黑" panose="020B0503020204020204" pitchFamily="34" charset="-122"/>
              <a:ea typeface="微软雅黑" panose="020B0503020204020204" pitchFamily="34" charset="-122"/>
            </a:endParaRPr>
          </a:p>
        </p:txBody>
      </p:sp>
      <p:sp>
        <p:nvSpPr>
          <p:cNvPr id="9" name="文本框 8"/>
          <p:cNvSpPr txBox="1"/>
          <p:nvPr userDrawn="1"/>
        </p:nvSpPr>
        <p:spPr>
          <a:xfrm>
            <a:off x="611505" y="4548505"/>
            <a:ext cx="554990" cy="213995"/>
          </a:xfrm>
          <a:prstGeom prst="rect">
            <a:avLst/>
          </a:prstGeom>
          <a:noFill/>
        </p:spPr>
        <p:txBody>
          <a:bodyPr wrap="square" rtlCol="0">
            <a:spAutoFit/>
          </a:bodyPr>
          <a:lstStyle/>
          <a:p>
            <a:r>
              <a:rPr lang="zh-CN" altLang="en-US" sz="800">
                <a:solidFill>
                  <a:srgbClr val="00A4C5"/>
                </a:solidFill>
                <a:latin typeface="微软雅黑" panose="020B0503020204020204" pitchFamily="34" charset="-122"/>
                <a:ea typeface="微软雅黑" panose="020B0503020204020204" pitchFamily="34" charset="-122"/>
              </a:rPr>
              <a:t>份额</a:t>
            </a:r>
            <a:endParaRPr lang="zh-CN" altLang="en-US" sz="800">
              <a:solidFill>
                <a:srgbClr val="00A4C5"/>
              </a:solidFill>
              <a:latin typeface="微软雅黑" panose="020B0503020204020204" pitchFamily="34" charset="-122"/>
              <a:ea typeface="微软雅黑" panose="020B0503020204020204" pitchFamily="34" charset="-122"/>
            </a:endParaRPr>
          </a:p>
        </p:txBody>
      </p:sp>
      <p:pic>
        <p:nvPicPr>
          <p:cNvPr id="14" name="图片 2" descr="乘联会组合LOGO"/>
          <p:cNvPicPr>
            <a:picLocks noChangeAspect="1"/>
          </p:cNvPicPr>
          <p:nvPr userDrawn="1"/>
        </p:nvPicPr>
        <p:blipFill>
          <a:blip r:embed="rId3">
            <a:alphaModFix amt="8000"/>
            <a:grayscl/>
          </a:blip>
          <a:stretch>
            <a:fillRect/>
          </a:stretch>
        </p:blipFill>
        <p:spPr>
          <a:xfrm rot="19680000">
            <a:off x="960120" y="1647825"/>
            <a:ext cx="1310640" cy="430530"/>
          </a:xfrm>
          <a:prstGeom prst="rect">
            <a:avLst/>
          </a:prstGeom>
          <a:noFill/>
          <a:ln w="9525">
            <a:noFill/>
          </a:ln>
        </p:spPr>
      </p:pic>
      <p:pic>
        <p:nvPicPr>
          <p:cNvPr id="16" name="图片 15" descr="乘联会组合LOGO"/>
          <p:cNvPicPr>
            <a:picLocks noChangeAspect="1"/>
          </p:cNvPicPr>
          <p:nvPr userDrawn="1"/>
        </p:nvPicPr>
        <p:blipFill>
          <a:blip r:embed="rId3">
            <a:alphaModFix amt="8000"/>
            <a:grayscl/>
          </a:blip>
          <a:stretch>
            <a:fillRect/>
          </a:stretch>
        </p:blipFill>
        <p:spPr>
          <a:xfrm rot="19680000">
            <a:off x="960120" y="3571240"/>
            <a:ext cx="1310640" cy="430530"/>
          </a:xfrm>
          <a:prstGeom prst="rect">
            <a:avLst/>
          </a:prstGeom>
          <a:noFill/>
          <a:ln w="9525">
            <a:noFill/>
          </a:ln>
        </p:spPr>
      </p:pic>
      <p:pic>
        <p:nvPicPr>
          <p:cNvPr id="17" name="图片 2" descr="乘联会组合LOGO"/>
          <p:cNvPicPr>
            <a:picLocks noChangeAspect="1"/>
          </p:cNvPicPr>
          <p:nvPr userDrawn="1"/>
        </p:nvPicPr>
        <p:blipFill>
          <a:blip r:embed="rId3">
            <a:alphaModFix amt="8000"/>
            <a:grayscl/>
          </a:blip>
          <a:stretch>
            <a:fillRect/>
          </a:stretch>
        </p:blipFill>
        <p:spPr>
          <a:xfrm rot="19680000">
            <a:off x="3776345" y="1647190"/>
            <a:ext cx="1310640" cy="430530"/>
          </a:xfrm>
          <a:prstGeom prst="rect">
            <a:avLst/>
          </a:prstGeom>
          <a:noFill/>
          <a:ln w="9525">
            <a:noFill/>
          </a:ln>
        </p:spPr>
      </p:pic>
      <p:pic>
        <p:nvPicPr>
          <p:cNvPr id="18" name="图片 2" descr="乘联会组合LOGO"/>
          <p:cNvPicPr>
            <a:picLocks noChangeAspect="1"/>
          </p:cNvPicPr>
          <p:nvPr userDrawn="1"/>
        </p:nvPicPr>
        <p:blipFill>
          <a:blip r:embed="rId3">
            <a:alphaModFix amt="8000"/>
            <a:grayscl/>
          </a:blip>
          <a:stretch>
            <a:fillRect/>
          </a:stretch>
        </p:blipFill>
        <p:spPr>
          <a:xfrm rot="19680000">
            <a:off x="6491605" y="1647825"/>
            <a:ext cx="1310640" cy="430530"/>
          </a:xfrm>
          <a:prstGeom prst="rect">
            <a:avLst/>
          </a:prstGeom>
          <a:noFill/>
          <a:ln w="9525">
            <a:noFill/>
          </a:ln>
        </p:spPr>
      </p:pic>
      <p:pic>
        <p:nvPicPr>
          <p:cNvPr id="19" name="图片 18" descr="乘联会组合LOGO"/>
          <p:cNvPicPr>
            <a:picLocks noChangeAspect="1"/>
          </p:cNvPicPr>
          <p:nvPr userDrawn="1"/>
        </p:nvPicPr>
        <p:blipFill>
          <a:blip r:embed="rId3">
            <a:alphaModFix amt="8000"/>
            <a:grayscl/>
          </a:blip>
          <a:stretch>
            <a:fillRect/>
          </a:stretch>
        </p:blipFill>
        <p:spPr>
          <a:xfrm rot="19680000">
            <a:off x="3776345" y="3571240"/>
            <a:ext cx="1310640" cy="430530"/>
          </a:xfrm>
          <a:prstGeom prst="rect">
            <a:avLst/>
          </a:prstGeom>
          <a:noFill/>
          <a:ln w="9525">
            <a:noFill/>
          </a:ln>
        </p:spPr>
      </p:pic>
      <p:pic>
        <p:nvPicPr>
          <p:cNvPr id="20" name="图片 19" descr="乘联会组合LOGO"/>
          <p:cNvPicPr>
            <a:picLocks noChangeAspect="1"/>
          </p:cNvPicPr>
          <p:nvPr userDrawn="1"/>
        </p:nvPicPr>
        <p:blipFill>
          <a:blip r:embed="rId3">
            <a:alphaModFix amt="8000"/>
            <a:grayscl/>
          </a:blip>
          <a:stretch>
            <a:fillRect/>
          </a:stretch>
        </p:blipFill>
        <p:spPr>
          <a:xfrm rot="19680000">
            <a:off x="6491605" y="3570605"/>
            <a:ext cx="1310640" cy="430530"/>
          </a:xfrm>
          <a:prstGeom prst="rect">
            <a:avLst/>
          </a:prstGeom>
          <a:noFill/>
          <a:ln w="9525">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00" y="456300"/>
            <a:ext cx="8226900" cy="5292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456300" y="1117800"/>
            <a:ext cx="8226900" cy="356940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493100" y="2886300"/>
            <a:ext cx="5826600" cy="575100"/>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493100" y="3461400"/>
            <a:ext cx="5826600" cy="65070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00" y="456300"/>
            <a:ext cx="8226900" cy="5292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456300" y="1125900"/>
            <a:ext cx="3882600" cy="356130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4808700" y="1125900"/>
            <a:ext cx="3882600" cy="356130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00" y="456300"/>
            <a:ext cx="8226900" cy="5292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456300" y="1071900"/>
            <a:ext cx="4006800" cy="286200"/>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456300" y="1390500"/>
            <a:ext cx="4006800" cy="3296700"/>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4676813" y="1066297"/>
            <a:ext cx="4006800" cy="2862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4676813" y="1390500"/>
            <a:ext cx="4006800" cy="3296700"/>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00" y="456300"/>
            <a:ext cx="8226900" cy="5292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456300" y="1166400"/>
            <a:ext cx="3924808" cy="3456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4762800" y="1166400"/>
            <a:ext cx="3920400" cy="3456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a:stretch>
            <a:fillRect/>
          </a:stretch>
        </p:blipFill>
        <p:spPr>
          <a:xfrm>
            <a:off x="-3810" y="0"/>
            <a:ext cx="9157970" cy="5141595"/>
          </a:xfrm>
          <a:prstGeom prst="rect">
            <a:avLst/>
          </a:prstGeom>
        </p:spPr>
      </p:pic>
      <p:sp>
        <p:nvSpPr>
          <p:cNvPr id="4" name="Date Placeholder 3"/>
          <p:cNvSpPr>
            <a:spLocks noGrp="1"/>
          </p:cNvSpPr>
          <p:nvPr>
            <p:ph type="dt" sz="half" idx="10"/>
          </p:nvPr>
        </p:nvSpPr>
        <p:spPr/>
        <p:txBody>
          <a:bodyPr/>
          <a:lstStyle/>
          <a:p>
            <a:fld id="{338D311F-5273-49D9-8923-B0334C2356D8}"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pic>
        <p:nvPicPr>
          <p:cNvPr id="56" name="图片 55" descr="乘联会组合LOGO"/>
          <p:cNvPicPr>
            <a:picLocks noChangeAspect="1"/>
          </p:cNvPicPr>
          <p:nvPr userDrawn="1"/>
        </p:nvPicPr>
        <p:blipFill>
          <a:blip r:embed="rId3"/>
          <a:stretch>
            <a:fillRect/>
          </a:stretch>
        </p:blipFill>
        <p:spPr>
          <a:xfrm>
            <a:off x="7968615" y="204470"/>
            <a:ext cx="984885" cy="365760"/>
          </a:xfrm>
          <a:prstGeom prst="rect">
            <a:avLst/>
          </a:prstGeom>
        </p:spPr>
      </p:pic>
      <p:sp>
        <p:nvSpPr>
          <p:cNvPr id="7" name="燕尾形 6"/>
          <p:cNvSpPr/>
          <p:nvPr userDrawn="1"/>
        </p:nvSpPr>
        <p:spPr>
          <a:xfrm>
            <a:off x="243136" y="267494"/>
            <a:ext cx="216024" cy="288032"/>
          </a:xfrm>
          <a:prstGeom prst="chevron">
            <a:avLst/>
          </a:prstGeom>
          <a:solidFill>
            <a:srgbClr val="00A4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 name="燕尾形 7"/>
          <p:cNvSpPr/>
          <p:nvPr userDrawn="1"/>
        </p:nvSpPr>
        <p:spPr>
          <a:xfrm>
            <a:off x="395536" y="267494"/>
            <a:ext cx="216024" cy="288032"/>
          </a:xfrm>
          <a:prstGeom prst="chevron">
            <a:avLst/>
          </a:prstGeom>
          <a:solidFill>
            <a:srgbClr val="00A4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57" name="直接连接符 56"/>
          <p:cNvCxnSpPr>
            <a:endCxn id="58" idx="1"/>
          </p:cNvCxnSpPr>
          <p:nvPr userDrawn="1"/>
        </p:nvCxnSpPr>
        <p:spPr>
          <a:xfrm flipV="1">
            <a:off x="-3810" y="4947920"/>
            <a:ext cx="7740000" cy="2540"/>
          </a:xfrm>
          <a:prstGeom prst="line">
            <a:avLst/>
          </a:prstGeom>
          <a:ln w="10795">
            <a:solidFill>
              <a:srgbClr val="00A4C5"/>
            </a:solidFill>
          </a:ln>
        </p:spPr>
        <p:style>
          <a:lnRef idx="1">
            <a:schemeClr val="accent1"/>
          </a:lnRef>
          <a:fillRef idx="0">
            <a:schemeClr val="accent1"/>
          </a:fillRef>
          <a:effectRef idx="0">
            <a:schemeClr val="accent1"/>
          </a:effectRef>
          <a:fontRef idx="minor">
            <a:schemeClr val="tx1"/>
          </a:fontRef>
        </p:style>
      </p:cxnSp>
      <p:sp>
        <p:nvSpPr>
          <p:cNvPr id="58" name="文本框 57"/>
          <p:cNvSpPr txBox="1"/>
          <p:nvPr userDrawn="1"/>
        </p:nvSpPr>
        <p:spPr>
          <a:xfrm>
            <a:off x="7707630" y="4840605"/>
            <a:ext cx="833755" cy="213995"/>
          </a:xfrm>
          <a:prstGeom prst="rect">
            <a:avLst/>
          </a:prstGeom>
          <a:noFill/>
          <a:ln>
            <a:noFill/>
          </a:ln>
        </p:spPr>
        <p:txBody>
          <a:bodyPr wrap="square" rtlCol="0">
            <a:spAutoFit/>
            <a:scene3d>
              <a:camera prst="orthographicFront"/>
              <a:lightRig rig="threePt" dir="t"/>
            </a:scene3d>
          </a:bodyPr>
          <a:lstStyle/>
          <a:p>
            <a:r>
              <a:rPr lang="zh-CN" altLang="en-US" sz="800" b="1">
                <a:solidFill>
                  <a:srgbClr val="00A4C5"/>
                </a:solidFill>
                <a:effectLst/>
                <a:latin typeface="楷体" panose="02010609060101010101" charset="-122"/>
                <a:ea typeface="楷体" panose="02010609060101010101" charset="-122"/>
              </a:rPr>
              <a:t>月度信息发布</a:t>
            </a:r>
            <a:endParaRPr lang="zh-CN" altLang="en-US" sz="800" b="1">
              <a:solidFill>
                <a:srgbClr val="00A4C5"/>
              </a:solidFill>
              <a:effectLst/>
              <a:latin typeface="楷体" panose="02010609060101010101" charset="-122"/>
              <a:ea typeface="楷体" panose="02010609060101010101" charset="-122"/>
            </a:endParaRPr>
          </a:p>
        </p:txBody>
      </p:sp>
      <p:cxnSp>
        <p:nvCxnSpPr>
          <p:cNvPr id="59" name="直接连接符 58"/>
          <p:cNvCxnSpPr/>
          <p:nvPr userDrawn="1"/>
        </p:nvCxnSpPr>
        <p:spPr>
          <a:xfrm>
            <a:off x="8496300" y="4947603"/>
            <a:ext cx="648000" cy="0"/>
          </a:xfrm>
          <a:prstGeom prst="line">
            <a:avLst/>
          </a:prstGeom>
          <a:ln w="10795">
            <a:solidFill>
              <a:srgbClr val="00A4C5"/>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a:xfrm>
            <a:off x="8736330" y="4910455"/>
            <a:ext cx="414020" cy="273685"/>
          </a:xfrm>
        </p:spPr>
        <p:txBody>
          <a:bodyPr/>
          <a:lstStyle>
            <a:lvl1pPr>
              <a:defRPr sz="800">
                <a:solidFill>
                  <a:srgbClr val="159EBE"/>
                </a:solidFill>
              </a:defRPr>
            </a:lvl1pPr>
          </a:lstStyle>
          <a:p>
            <a:fld id="{82952373-7980-4DA7-9ADE-54D716DB38BB}" type="slidenum">
              <a:rPr lang="zh-CN" altLang="en-US" smtClean="0"/>
            </a:fld>
            <a:endParaRPr lang="zh-CN" altLang="en-US"/>
          </a:p>
        </p:txBody>
      </p:sp>
      <p:graphicFrame>
        <p:nvGraphicFramePr>
          <p:cNvPr id="2" name="表格 1"/>
          <p:cNvGraphicFramePr/>
          <p:nvPr userDrawn="1"/>
        </p:nvGraphicFramePr>
        <p:xfrm>
          <a:off x="-6350" y="4993640"/>
          <a:ext cx="2514600" cy="149860"/>
        </p:xfrm>
        <a:graphic>
          <a:graphicData uri="http://schemas.openxmlformats.org/drawingml/2006/table">
            <a:tbl>
              <a:tblPr firstRow="1" bandRow="1">
                <a:tableStyleId>{5C22544A-7EE6-4342-B048-85BDC9FD1C3A}</a:tableStyleId>
              </a:tblPr>
              <a:tblGrid>
                <a:gridCol w="598805"/>
                <a:gridCol w="683260"/>
                <a:gridCol w="633730"/>
                <a:gridCol w="598805"/>
              </a:tblGrid>
              <a:tr h="149860">
                <a:tc>
                  <a:txBody>
                    <a:bodyPr/>
                    <a:lstStyle/>
                    <a:p>
                      <a:pPr marL="0" indent="0" algn="ctr">
                        <a:lnSpc>
                          <a:spcPct val="40000"/>
                        </a:lnSpc>
                        <a:buNone/>
                      </a:pPr>
                      <a:r>
                        <a:rPr lang="zh-CN" sz="600" b="1" u="none">
                          <a:solidFill>
                            <a:schemeClr val="bg1"/>
                          </a:solidFill>
                          <a:latin typeface="Arial" panose="020B0604020202020204" pitchFamily="34" charset="0"/>
                          <a:ea typeface="微软雅黑" panose="020B0503020204020204" pitchFamily="34" charset="-122"/>
                        </a:rPr>
                        <a:t>总体市场</a:t>
                      </a:r>
                      <a:endParaRPr lang="zh-CN" altLang="en-US" sz="600" b="1" u="none">
                        <a:solidFill>
                          <a:schemeClr val="bg1"/>
                        </a:solidFill>
                        <a:latin typeface="Arial" panose="020B0604020202020204" pitchFamily="34" charset="0"/>
                        <a:ea typeface="微软雅黑" panose="020B0503020204020204" pitchFamily="34" charset="-122"/>
                      </a:endParaRPr>
                    </a:p>
                  </a:txBody>
                  <a:tcPr marL="12700" marR="12700" marT="12700" anchor="b">
                    <a:lnL>
                      <a:noFill/>
                    </a:lnL>
                    <a:lnR>
                      <a:noFill/>
                    </a:lnR>
                    <a:lnT cap="flat">
                      <a:noFill/>
                    </a:lnT>
                    <a:lnB cap="flat">
                      <a:noFill/>
                    </a:lnB>
                    <a:lnTlToBr>
                      <a:noFill/>
                    </a:lnTlToBr>
                    <a:lnBlToTr>
                      <a:noFill/>
                    </a:lnBlToTr>
                    <a:solidFill>
                      <a:srgbClr val="159EBE"/>
                    </a:solidFill>
                  </a:tcPr>
                </a:tc>
                <a:tc>
                  <a:txBody>
                    <a:bodyPr/>
                    <a:lstStyle/>
                    <a:p>
                      <a:pPr marL="0" indent="0" algn="ctr">
                        <a:lnSpc>
                          <a:spcPct val="40000"/>
                        </a:lnSpc>
                        <a:buNone/>
                      </a:pPr>
                      <a:r>
                        <a:rPr lang="zh-CN" altLang="en-US" sz="600" b="1" u="none">
                          <a:solidFill>
                            <a:schemeClr val="bg1"/>
                          </a:solidFill>
                          <a:latin typeface="Arial" panose="020B0604020202020204" pitchFamily="34" charset="0"/>
                          <a:ea typeface="微软雅黑" panose="020B0503020204020204" pitchFamily="34" charset="-122"/>
                        </a:rPr>
                        <a:t>新能源市场</a:t>
                      </a:r>
                      <a:endParaRPr lang="zh-CN" altLang="en-US" sz="600" b="1" u="none">
                        <a:solidFill>
                          <a:schemeClr val="bg1"/>
                        </a:solidFill>
                        <a:latin typeface="Arial" panose="020B0604020202020204" pitchFamily="34" charset="0"/>
                        <a:ea typeface="微软雅黑" panose="020B0503020204020204" pitchFamily="34" charset="-122"/>
                      </a:endParaRPr>
                    </a:p>
                  </a:txBody>
                  <a:tcPr marL="12700" marR="12700" marT="12700" anchor="b">
                    <a:lnL>
                      <a:noFill/>
                    </a:lnL>
                    <a:lnR>
                      <a:noFill/>
                    </a:lnR>
                    <a:lnT cap="flat">
                      <a:noFill/>
                    </a:lnT>
                    <a:lnB cap="flat">
                      <a:noFill/>
                    </a:lnB>
                    <a:lnTlToBr>
                      <a:noFill/>
                    </a:lnTlToBr>
                    <a:lnBlToTr>
                      <a:noFill/>
                    </a:lnBlToTr>
                    <a:solidFill>
                      <a:srgbClr val="E5E5E5"/>
                    </a:solidFill>
                  </a:tcPr>
                </a:tc>
                <a:tc>
                  <a:txBody>
                    <a:bodyPr/>
                    <a:lstStyle/>
                    <a:p>
                      <a:pPr marL="0" indent="0" algn="ctr">
                        <a:lnSpc>
                          <a:spcPct val="40000"/>
                        </a:lnSpc>
                        <a:buNone/>
                      </a:pPr>
                      <a:r>
                        <a:rPr lang="zh-CN" sz="600" b="1" u="none">
                          <a:solidFill>
                            <a:schemeClr val="bg1"/>
                          </a:solidFill>
                          <a:latin typeface="Arial" panose="020B0604020202020204" pitchFamily="34" charset="0"/>
                          <a:ea typeface="微软雅黑" panose="020B0503020204020204" pitchFamily="34" charset="-122"/>
                        </a:rPr>
                        <a:t>厂商排名</a:t>
                      </a:r>
                      <a:endParaRPr lang="zh-CN" altLang="en-US" sz="600" b="1" u="none">
                        <a:solidFill>
                          <a:schemeClr val="bg1"/>
                        </a:solidFill>
                        <a:latin typeface="Arial" panose="020B0604020202020204" pitchFamily="34" charset="0"/>
                        <a:ea typeface="微软雅黑" panose="020B0503020204020204" pitchFamily="34" charset="-122"/>
                      </a:endParaRPr>
                    </a:p>
                  </a:txBody>
                  <a:tcPr marL="12700" marR="12700" marT="12700" anchor="b">
                    <a:lnL>
                      <a:noFill/>
                    </a:lnL>
                    <a:lnR>
                      <a:noFill/>
                    </a:lnR>
                    <a:lnT cap="flat">
                      <a:noFill/>
                    </a:lnT>
                    <a:lnB cap="flat">
                      <a:noFill/>
                    </a:lnB>
                    <a:lnTlToBr>
                      <a:noFill/>
                    </a:lnTlToBr>
                    <a:lnBlToTr>
                      <a:noFill/>
                    </a:lnBlToTr>
                    <a:solidFill>
                      <a:srgbClr val="E5E5E5"/>
                    </a:solidFill>
                  </a:tcPr>
                </a:tc>
                <a:tc>
                  <a:txBody>
                    <a:bodyPr/>
                    <a:lstStyle/>
                    <a:p>
                      <a:pPr marL="0" indent="0" algn="ctr">
                        <a:lnSpc>
                          <a:spcPct val="40000"/>
                        </a:lnSpc>
                        <a:buNone/>
                      </a:pPr>
                      <a:r>
                        <a:rPr lang="zh-CN" sz="600" b="1" u="none">
                          <a:solidFill>
                            <a:schemeClr val="bg1"/>
                          </a:solidFill>
                          <a:latin typeface="Arial" panose="020B0604020202020204" pitchFamily="34" charset="0"/>
                          <a:ea typeface="微软雅黑" panose="020B0503020204020204" pitchFamily="34" charset="-122"/>
                        </a:rPr>
                        <a:t>市场分析</a:t>
                      </a:r>
                      <a:endParaRPr lang="zh-CN" altLang="en-US" sz="600" b="1" u="none">
                        <a:solidFill>
                          <a:schemeClr val="bg1"/>
                        </a:solidFill>
                        <a:latin typeface="Arial" panose="020B0604020202020204" pitchFamily="34" charset="0"/>
                        <a:ea typeface="微软雅黑" panose="020B0503020204020204" pitchFamily="34" charset="-122"/>
                      </a:endParaRPr>
                    </a:p>
                  </a:txBody>
                  <a:tcPr marL="12700" marR="12700" marT="12700" anchor="b">
                    <a:lnL>
                      <a:noFill/>
                    </a:lnL>
                    <a:lnR cap="flat">
                      <a:noFill/>
                    </a:lnR>
                    <a:lnT cap="flat">
                      <a:noFill/>
                    </a:lnT>
                    <a:lnB cap="flat">
                      <a:noFill/>
                    </a:lnB>
                    <a:lnTlToBr>
                      <a:noFill/>
                    </a:lnTlToBr>
                    <a:lnBlToTr>
                      <a:noFill/>
                    </a:lnBlToTr>
                    <a:solidFill>
                      <a:srgbClr val="E5E5E5"/>
                    </a:solidFill>
                  </a:tcPr>
                </a:tc>
              </a:tr>
            </a:tbl>
          </a:graphicData>
        </a:graphic>
      </p:graphicFrame>
      <p:pic>
        <p:nvPicPr>
          <p:cNvPr id="3" name="图片 2" descr="乘联会组合LOGO"/>
          <p:cNvPicPr>
            <a:picLocks noChangeAspect="1"/>
          </p:cNvPicPr>
          <p:nvPr userDrawn="1"/>
        </p:nvPicPr>
        <p:blipFill>
          <a:blip r:embed="rId3">
            <a:alphaModFix amt="8000"/>
            <a:grayscl/>
          </a:blip>
          <a:stretch>
            <a:fillRect/>
          </a:stretch>
        </p:blipFill>
        <p:spPr>
          <a:xfrm rot="19680000">
            <a:off x="960120" y="1647825"/>
            <a:ext cx="1310640" cy="430530"/>
          </a:xfrm>
          <a:prstGeom prst="rect">
            <a:avLst/>
          </a:prstGeom>
          <a:noFill/>
          <a:ln w="9525">
            <a:noFill/>
          </a:ln>
        </p:spPr>
      </p:pic>
      <p:pic>
        <p:nvPicPr>
          <p:cNvPr id="10" name="图片 9" descr="乘联会组合LOGO"/>
          <p:cNvPicPr>
            <a:picLocks noChangeAspect="1"/>
          </p:cNvPicPr>
          <p:nvPr userDrawn="1"/>
        </p:nvPicPr>
        <p:blipFill>
          <a:blip r:embed="rId3">
            <a:alphaModFix amt="8000"/>
            <a:grayscl/>
          </a:blip>
          <a:stretch>
            <a:fillRect/>
          </a:stretch>
        </p:blipFill>
        <p:spPr>
          <a:xfrm rot="19680000">
            <a:off x="960120" y="3571240"/>
            <a:ext cx="1310640" cy="430530"/>
          </a:xfrm>
          <a:prstGeom prst="rect">
            <a:avLst/>
          </a:prstGeom>
          <a:noFill/>
          <a:ln w="9525">
            <a:noFill/>
          </a:ln>
        </p:spPr>
      </p:pic>
      <p:pic>
        <p:nvPicPr>
          <p:cNvPr id="13" name="图片 2" descr="乘联会组合LOGO"/>
          <p:cNvPicPr>
            <a:picLocks noChangeAspect="1"/>
          </p:cNvPicPr>
          <p:nvPr userDrawn="1"/>
        </p:nvPicPr>
        <p:blipFill>
          <a:blip r:embed="rId3">
            <a:alphaModFix amt="8000"/>
            <a:grayscl/>
          </a:blip>
          <a:stretch>
            <a:fillRect/>
          </a:stretch>
        </p:blipFill>
        <p:spPr>
          <a:xfrm rot="19680000">
            <a:off x="3776345" y="1647190"/>
            <a:ext cx="1310640" cy="430530"/>
          </a:xfrm>
          <a:prstGeom prst="rect">
            <a:avLst/>
          </a:prstGeom>
          <a:noFill/>
          <a:ln w="9525">
            <a:noFill/>
          </a:ln>
        </p:spPr>
      </p:pic>
      <p:pic>
        <p:nvPicPr>
          <p:cNvPr id="14" name="图片 2" descr="乘联会组合LOGO"/>
          <p:cNvPicPr>
            <a:picLocks noChangeAspect="1"/>
          </p:cNvPicPr>
          <p:nvPr userDrawn="1"/>
        </p:nvPicPr>
        <p:blipFill>
          <a:blip r:embed="rId3">
            <a:alphaModFix amt="8000"/>
            <a:grayscl/>
          </a:blip>
          <a:stretch>
            <a:fillRect/>
          </a:stretch>
        </p:blipFill>
        <p:spPr>
          <a:xfrm rot="19680000">
            <a:off x="6491605" y="1647825"/>
            <a:ext cx="1310640" cy="430530"/>
          </a:xfrm>
          <a:prstGeom prst="rect">
            <a:avLst/>
          </a:prstGeom>
          <a:noFill/>
          <a:ln w="9525">
            <a:noFill/>
          </a:ln>
        </p:spPr>
      </p:pic>
      <p:pic>
        <p:nvPicPr>
          <p:cNvPr id="16" name="图片 15" descr="乘联会组合LOGO"/>
          <p:cNvPicPr>
            <a:picLocks noChangeAspect="1"/>
          </p:cNvPicPr>
          <p:nvPr userDrawn="1"/>
        </p:nvPicPr>
        <p:blipFill>
          <a:blip r:embed="rId3">
            <a:alphaModFix amt="8000"/>
            <a:grayscl/>
          </a:blip>
          <a:stretch>
            <a:fillRect/>
          </a:stretch>
        </p:blipFill>
        <p:spPr>
          <a:xfrm rot="19680000">
            <a:off x="3776345" y="3571240"/>
            <a:ext cx="1310640" cy="430530"/>
          </a:xfrm>
          <a:prstGeom prst="rect">
            <a:avLst/>
          </a:prstGeom>
          <a:noFill/>
          <a:ln w="9525">
            <a:noFill/>
          </a:ln>
        </p:spPr>
      </p:pic>
      <p:pic>
        <p:nvPicPr>
          <p:cNvPr id="17" name="图片 16" descr="乘联会组合LOGO"/>
          <p:cNvPicPr>
            <a:picLocks noChangeAspect="1"/>
          </p:cNvPicPr>
          <p:nvPr userDrawn="1"/>
        </p:nvPicPr>
        <p:blipFill>
          <a:blip r:embed="rId3">
            <a:alphaModFix amt="8000"/>
            <a:grayscl/>
          </a:blip>
          <a:stretch>
            <a:fillRect/>
          </a:stretch>
        </p:blipFill>
        <p:spPr>
          <a:xfrm rot="19680000">
            <a:off x="6491605" y="3570605"/>
            <a:ext cx="1310640" cy="430530"/>
          </a:xfrm>
          <a:prstGeom prst="rect">
            <a:avLst/>
          </a:prstGeom>
          <a:noFill/>
          <a:ln w="9525">
            <a:noFill/>
          </a:ln>
        </p:spPr>
      </p:pic>
    </p:spTree>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7676100" y="685800"/>
            <a:ext cx="783000" cy="37719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685800" y="685800"/>
            <a:ext cx="6876900" cy="3771900"/>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456300" y="580500"/>
            <a:ext cx="8229600" cy="4112100"/>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899100" y="1863000"/>
            <a:ext cx="7349400" cy="7641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899100" y="2670300"/>
            <a:ext cx="7349400" cy="353700"/>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a:stretch>
            <a:fillRect/>
          </a:stretch>
        </p:blipFill>
        <p:spPr>
          <a:xfrm>
            <a:off x="-3810" y="0"/>
            <a:ext cx="9157970" cy="5141595"/>
          </a:xfrm>
          <a:prstGeom prst="rect">
            <a:avLst/>
          </a:prstGeom>
        </p:spPr>
      </p:pic>
      <p:sp>
        <p:nvSpPr>
          <p:cNvPr id="4" name="Date Placeholder 3"/>
          <p:cNvSpPr>
            <a:spLocks noGrp="1"/>
          </p:cNvSpPr>
          <p:nvPr>
            <p:ph type="dt" sz="half" idx="10"/>
          </p:nvPr>
        </p:nvSpPr>
        <p:spPr/>
        <p:txBody>
          <a:bodyPr/>
          <a:lstStyle/>
          <a:p>
            <a:fld id="{338D311F-5273-49D9-8923-B0334C2356D8}"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pic>
        <p:nvPicPr>
          <p:cNvPr id="56" name="图片 55" descr="乘联会组合LOGO"/>
          <p:cNvPicPr>
            <a:picLocks noChangeAspect="1"/>
          </p:cNvPicPr>
          <p:nvPr userDrawn="1"/>
        </p:nvPicPr>
        <p:blipFill>
          <a:blip r:embed="rId3"/>
          <a:stretch>
            <a:fillRect/>
          </a:stretch>
        </p:blipFill>
        <p:spPr>
          <a:xfrm>
            <a:off x="7968615" y="204470"/>
            <a:ext cx="984885" cy="365760"/>
          </a:xfrm>
          <a:prstGeom prst="rect">
            <a:avLst/>
          </a:prstGeom>
        </p:spPr>
      </p:pic>
      <p:sp>
        <p:nvSpPr>
          <p:cNvPr id="7" name="燕尾形 6"/>
          <p:cNvSpPr/>
          <p:nvPr userDrawn="1"/>
        </p:nvSpPr>
        <p:spPr>
          <a:xfrm>
            <a:off x="243136" y="267494"/>
            <a:ext cx="216024" cy="288032"/>
          </a:xfrm>
          <a:prstGeom prst="chevron">
            <a:avLst/>
          </a:prstGeom>
          <a:solidFill>
            <a:srgbClr val="00A4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 name="燕尾形 7"/>
          <p:cNvSpPr/>
          <p:nvPr userDrawn="1"/>
        </p:nvSpPr>
        <p:spPr>
          <a:xfrm>
            <a:off x="395536" y="267494"/>
            <a:ext cx="216024" cy="288032"/>
          </a:xfrm>
          <a:prstGeom prst="chevron">
            <a:avLst/>
          </a:prstGeom>
          <a:solidFill>
            <a:srgbClr val="00A4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 name="Slide Number Placeholder 5"/>
          <p:cNvSpPr>
            <a:spLocks noGrp="1"/>
          </p:cNvSpPr>
          <p:nvPr>
            <p:ph type="sldNum" sz="quarter" idx="12"/>
          </p:nvPr>
        </p:nvSpPr>
        <p:spPr>
          <a:xfrm>
            <a:off x="8736330" y="4910455"/>
            <a:ext cx="414020" cy="273685"/>
          </a:xfrm>
        </p:spPr>
        <p:txBody>
          <a:bodyPr/>
          <a:lstStyle>
            <a:lvl1pPr>
              <a:defRPr sz="800">
                <a:solidFill>
                  <a:srgbClr val="159EBE"/>
                </a:solidFill>
              </a:defRPr>
            </a:lvl1pPr>
          </a:lstStyle>
          <a:p>
            <a:fld id="{82952373-7980-4DA7-9ADE-54D716DB38BB}" type="slidenum">
              <a:rPr lang="zh-CN" altLang="en-US" smtClean="0"/>
            </a:fld>
            <a:endParaRPr lang="zh-CN" altLang="en-US"/>
          </a:p>
        </p:txBody>
      </p:sp>
      <p:graphicFrame>
        <p:nvGraphicFramePr>
          <p:cNvPr id="38" name="表格 37"/>
          <p:cNvGraphicFramePr/>
          <p:nvPr userDrawn="1"/>
        </p:nvGraphicFramePr>
        <p:xfrm>
          <a:off x="-3810" y="4993640"/>
          <a:ext cx="2514600" cy="149860"/>
        </p:xfrm>
        <a:graphic>
          <a:graphicData uri="http://schemas.openxmlformats.org/drawingml/2006/table">
            <a:tbl>
              <a:tblPr firstRow="1" bandRow="1">
                <a:tableStyleId>{5C22544A-7EE6-4342-B048-85BDC9FD1C3A}</a:tableStyleId>
              </a:tblPr>
              <a:tblGrid>
                <a:gridCol w="598805"/>
                <a:gridCol w="683260"/>
                <a:gridCol w="633730"/>
                <a:gridCol w="598805"/>
              </a:tblGrid>
              <a:tr h="149860">
                <a:tc>
                  <a:txBody>
                    <a:bodyPr/>
                    <a:lstStyle/>
                    <a:p>
                      <a:pPr marL="0" indent="0" algn="ctr">
                        <a:lnSpc>
                          <a:spcPct val="40000"/>
                        </a:lnSpc>
                        <a:buNone/>
                      </a:pPr>
                      <a:r>
                        <a:rPr lang="zh-CN" sz="600" b="1" u="none">
                          <a:solidFill>
                            <a:schemeClr val="bg1"/>
                          </a:solidFill>
                          <a:latin typeface="Arial" panose="020B0604020202020204" pitchFamily="34" charset="0"/>
                          <a:ea typeface="微软雅黑" panose="020B0503020204020204" pitchFamily="34" charset="-122"/>
                        </a:rPr>
                        <a:t>总体市场</a:t>
                      </a:r>
                      <a:endParaRPr lang="zh-CN" altLang="en-US" sz="600" b="1" u="none">
                        <a:solidFill>
                          <a:schemeClr val="bg1"/>
                        </a:solidFill>
                        <a:latin typeface="Arial" panose="020B0604020202020204" pitchFamily="34" charset="0"/>
                        <a:ea typeface="微软雅黑" panose="020B0503020204020204" pitchFamily="34" charset="-122"/>
                      </a:endParaRPr>
                    </a:p>
                  </a:txBody>
                  <a:tcPr marL="12700" marR="12700" marT="12700" anchor="b">
                    <a:lnL>
                      <a:noFill/>
                    </a:lnL>
                    <a:lnR>
                      <a:noFill/>
                    </a:lnR>
                    <a:lnT cap="flat">
                      <a:noFill/>
                    </a:lnT>
                    <a:lnB cap="flat">
                      <a:noFill/>
                    </a:lnB>
                    <a:lnTlToBr>
                      <a:noFill/>
                    </a:lnTlToBr>
                    <a:lnBlToTr>
                      <a:noFill/>
                    </a:lnBlToTr>
                    <a:solidFill>
                      <a:srgbClr val="E5E5E5"/>
                    </a:solidFill>
                  </a:tcPr>
                </a:tc>
                <a:tc>
                  <a:txBody>
                    <a:bodyPr/>
                    <a:lstStyle/>
                    <a:p>
                      <a:pPr marL="0" indent="0" algn="ctr">
                        <a:lnSpc>
                          <a:spcPct val="40000"/>
                        </a:lnSpc>
                        <a:buNone/>
                      </a:pPr>
                      <a:r>
                        <a:rPr lang="zh-CN" altLang="en-US" sz="600" b="1" u="none">
                          <a:solidFill>
                            <a:schemeClr val="bg1"/>
                          </a:solidFill>
                          <a:latin typeface="Arial" panose="020B0604020202020204" pitchFamily="34" charset="0"/>
                          <a:ea typeface="微软雅黑" panose="020B0503020204020204" pitchFamily="34" charset="-122"/>
                        </a:rPr>
                        <a:t>新能源市场</a:t>
                      </a:r>
                      <a:endParaRPr lang="zh-CN" altLang="en-US" sz="600" b="1" u="none">
                        <a:solidFill>
                          <a:schemeClr val="bg1"/>
                        </a:solidFill>
                        <a:latin typeface="Arial" panose="020B0604020202020204" pitchFamily="34" charset="0"/>
                        <a:ea typeface="微软雅黑" panose="020B0503020204020204" pitchFamily="34" charset="-122"/>
                      </a:endParaRPr>
                    </a:p>
                  </a:txBody>
                  <a:tcPr marL="12700" marR="12700" marT="12700" anchor="b">
                    <a:lnL>
                      <a:noFill/>
                    </a:lnL>
                    <a:lnR>
                      <a:noFill/>
                    </a:lnR>
                    <a:lnT cap="flat">
                      <a:noFill/>
                    </a:lnT>
                    <a:lnB cap="flat">
                      <a:noFill/>
                    </a:lnB>
                    <a:lnTlToBr>
                      <a:noFill/>
                    </a:lnTlToBr>
                    <a:lnBlToTr>
                      <a:noFill/>
                    </a:lnBlToTr>
                    <a:solidFill>
                      <a:srgbClr val="E5E5E5"/>
                    </a:solidFill>
                  </a:tcPr>
                </a:tc>
                <a:tc>
                  <a:txBody>
                    <a:bodyPr/>
                    <a:lstStyle/>
                    <a:p>
                      <a:pPr marL="0" indent="0" algn="ctr">
                        <a:lnSpc>
                          <a:spcPct val="40000"/>
                        </a:lnSpc>
                        <a:buNone/>
                      </a:pPr>
                      <a:r>
                        <a:rPr lang="zh-CN" sz="600" b="1" u="none">
                          <a:solidFill>
                            <a:schemeClr val="bg1"/>
                          </a:solidFill>
                          <a:latin typeface="Arial" panose="020B0604020202020204" pitchFamily="34" charset="0"/>
                          <a:ea typeface="微软雅黑" panose="020B0503020204020204" pitchFamily="34" charset="-122"/>
                        </a:rPr>
                        <a:t>厂商排名</a:t>
                      </a:r>
                      <a:endParaRPr lang="zh-CN" altLang="en-US" sz="600" b="1" u="none">
                        <a:solidFill>
                          <a:schemeClr val="bg1"/>
                        </a:solidFill>
                        <a:latin typeface="Arial" panose="020B0604020202020204" pitchFamily="34" charset="0"/>
                        <a:ea typeface="微软雅黑" panose="020B0503020204020204" pitchFamily="34" charset="-122"/>
                      </a:endParaRPr>
                    </a:p>
                  </a:txBody>
                  <a:tcPr marL="12700" marR="12700" marT="12700" anchor="b">
                    <a:lnL>
                      <a:noFill/>
                    </a:lnL>
                    <a:lnR>
                      <a:noFill/>
                    </a:lnR>
                    <a:lnT cap="flat">
                      <a:noFill/>
                    </a:lnT>
                    <a:lnB cap="flat">
                      <a:noFill/>
                    </a:lnB>
                    <a:lnTlToBr>
                      <a:noFill/>
                    </a:lnTlToBr>
                    <a:lnBlToTr>
                      <a:noFill/>
                    </a:lnBlToTr>
                    <a:solidFill>
                      <a:srgbClr val="E5E5E5"/>
                    </a:solidFill>
                  </a:tcPr>
                </a:tc>
                <a:tc>
                  <a:txBody>
                    <a:bodyPr/>
                    <a:lstStyle/>
                    <a:p>
                      <a:pPr marL="0" indent="0" algn="ctr">
                        <a:lnSpc>
                          <a:spcPct val="40000"/>
                        </a:lnSpc>
                        <a:buNone/>
                      </a:pPr>
                      <a:r>
                        <a:rPr lang="zh-CN" sz="600" b="1" u="none">
                          <a:solidFill>
                            <a:schemeClr val="bg1"/>
                          </a:solidFill>
                          <a:latin typeface="Arial" panose="020B0604020202020204" pitchFamily="34" charset="0"/>
                          <a:ea typeface="微软雅黑" panose="020B0503020204020204" pitchFamily="34" charset="-122"/>
                        </a:rPr>
                        <a:t>市场分析</a:t>
                      </a:r>
                      <a:endParaRPr lang="zh-CN" altLang="en-US" sz="600" b="1" u="none">
                        <a:solidFill>
                          <a:schemeClr val="bg1"/>
                        </a:solidFill>
                        <a:latin typeface="Arial" panose="020B0604020202020204" pitchFamily="34" charset="0"/>
                        <a:ea typeface="微软雅黑" panose="020B0503020204020204" pitchFamily="34" charset="-122"/>
                      </a:endParaRPr>
                    </a:p>
                  </a:txBody>
                  <a:tcPr marL="12700" marR="12700" marT="12700" anchor="b">
                    <a:lnL>
                      <a:noFill/>
                    </a:lnL>
                    <a:lnR cap="flat">
                      <a:noFill/>
                    </a:lnR>
                    <a:lnT cap="flat">
                      <a:noFill/>
                    </a:lnT>
                    <a:lnB cap="flat">
                      <a:noFill/>
                    </a:lnB>
                    <a:lnTlToBr>
                      <a:noFill/>
                    </a:lnTlToBr>
                    <a:lnBlToTr>
                      <a:noFill/>
                    </a:lnBlToTr>
                    <a:solidFill>
                      <a:srgbClr val="00A4C5"/>
                    </a:solidFill>
                  </a:tcPr>
                </a:tc>
              </a:tr>
            </a:tbl>
          </a:graphicData>
        </a:graphic>
      </p:graphicFrame>
      <p:cxnSp>
        <p:nvCxnSpPr>
          <p:cNvPr id="2" name="直接连接符 1"/>
          <p:cNvCxnSpPr>
            <a:endCxn id="3" idx="1"/>
          </p:cNvCxnSpPr>
          <p:nvPr userDrawn="1"/>
        </p:nvCxnSpPr>
        <p:spPr>
          <a:xfrm flipV="1">
            <a:off x="-3810" y="4947920"/>
            <a:ext cx="7740000" cy="2540"/>
          </a:xfrm>
          <a:prstGeom prst="line">
            <a:avLst/>
          </a:prstGeom>
          <a:ln w="10795">
            <a:solidFill>
              <a:srgbClr val="00A4C5"/>
            </a:solidFill>
          </a:ln>
        </p:spPr>
        <p:style>
          <a:lnRef idx="1">
            <a:schemeClr val="accent1"/>
          </a:lnRef>
          <a:fillRef idx="0">
            <a:schemeClr val="accent1"/>
          </a:fillRef>
          <a:effectRef idx="0">
            <a:schemeClr val="accent1"/>
          </a:effectRef>
          <a:fontRef idx="minor">
            <a:schemeClr val="tx1"/>
          </a:fontRef>
        </p:style>
      </p:cxnSp>
      <p:sp>
        <p:nvSpPr>
          <p:cNvPr id="3" name="文本框 2"/>
          <p:cNvSpPr txBox="1"/>
          <p:nvPr userDrawn="1"/>
        </p:nvSpPr>
        <p:spPr>
          <a:xfrm>
            <a:off x="7707630" y="4840605"/>
            <a:ext cx="833755" cy="213995"/>
          </a:xfrm>
          <a:prstGeom prst="rect">
            <a:avLst/>
          </a:prstGeom>
          <a:noFill/>
          <a:ln>
            <a:noFill/>
          </a:ln>
        </p:spPr>
        <p:txBody>
          <a:bodyPr wrap="square" rtlCol="0">
            <a:spAutoFit/>
            <a:scene3d>
              <a:camera prst="orthographicFront"/>
              <a:lightRig rig="threePt" dir="t"/>
            </a:scene3d>
          </a:bodyPr>
          <a:lstStyle/>
          <a:p>
            <a:r>
              <a:rPr lang="zh-CN" altLang="en-US" sz="800" b="1">
                <a:solidFill>
                  <a:srgbClr val="00A4C5"/>
                </a:solidFill>
                <a:effectLst/>
                <a:latin typeface="楷体" panose="02010609060101010101" charset="-122"/>
                <a:ea typeface="楷体" panose="02010609060101010101" charset="-122"/>
              </a:rPr>
              <a:t>月度信息发布</a:t>
            </a:r>
            <a:endParaRPr lang="zh-CN" altLang="en-US" sz="800" b="1">
              <a:solidFill>
                <a:srgbClr val="00A4C5"/>
              </a:solidFill>
              <a:effectLst/>
              <a:latin typeface="楷体" panose="02010609060101010101" charset="-122"/>
              <a:ea typeface="楷体" panose="02010609060101010101" charset="-122"/>
            </a:endParaRPr>
          </a:p>
        </p:txBody>
      </p:sp>
      <p:cxnSp>
        <p:nvCxnSpPr>
          <p:cNvPr id="13" name="直接连接符 12"/>
          <p:cNvCxnSpPr/>
          <p:nvPr userDrawn="1"/>
        </p:nvCxnSpPr>
        <p:spPr>
          <a:xfrm>
            <a:off x="8496300" y="4947603"/>
            <a:ext cx="648000" cy="0"/>
          </a:xfrm>
          <a:prstGeom prst="line">
            <a:avLst/>
          </a:prstGeom>
          <a:ln w="10795">
            <a:solidFill>
              <a:srgbClr val="00A4C5"/>
            </a:solidFill>
          </a:ln>
        </p:spPr>
        <p:style>
          <a:lnRef idx="1">
            <a:schemeClr val="accent1"/>
          </a:lnRef>
          <a:fillRef idx="0">
            <a:schemeClr val="accent1"/>
          </a:fillRef>
          <a:effectRef idx="0">
            <a:schemeClr val="accent1"/>
          </a:effectRef>
          <a:fontRef idx="minor">
            <a:schemeClr val="tx1"/>
          </a:fontRef>
        </p:style>
      </p:cxnSp>
      <p:pic>
        <p:nvPicPr>
          <p:cNvPr id="14" name="图片 2" descr="乘联会组合LOGO"/>
          <p:cNvPicPr>
            <a:picLocks noChangeAspect="1"/>
          </p:cNvPicPr>
          <p:nvPr userDrawn="1"/>
        </p:nvPicPr>
        <p:blipFill>
          <a:blip r:embed="rId3">
            <a:alphaModFix amt="8000"/>
            <a:grayscl/>
          </a:blip>
          <a:stretch>
            <a:fillRect/>
          </a:stretch>
        </p:blipFill>
        <p:spPr>
          <a:xfrm rot="19680000">
            <a:off x="960120" y="1647825"/>
            <a:ext cx="1310640" cy="430530"/>
          </a:xfrm>
          <a:prstGeom prst="rect">
            <a:avLst/>
          </a:prstGeom>
          <a:noFill/>
          <a:ln w="9525">
            <a:noFill/>
          </a:ln>
        </p:spPr>
      </p:pic>
      <p:pic>
        <p:nvPicPr>
          <p:cNvPr id="16" name="图片 15" descr="乘联会组合LOGO"/>
          <p:cNvPicPr>
            <a:picLocks noChangeAspect="1"/>
          </p:cNvPicPr>
          <p:nvPr userDrawn="1"/>
        </p:nvPicPr>
        <p:blipFill>
          <a:blip r:embed="rId3">
            <a:alphaModFix amt="8000"/>
            <a:grayscl/>
          </a:blip>
          <a:stretch>
            <a:fillRect/>
          </a:stretch>
        </p:blipFill>
        <p:spPr>
          <a:xfrm rot="19680000">
            <a:off x="960120" y="3571240"/>
            <a:ext cx="1310640" cy="430530"/>
          </a:xfrm>
          <a:prstGeom prst="rect">
            <a:avLst/>
          </a:prstGeom>
          <a:noFill/>
          <a:ln w="9525">
            <a:noFill/>
          </a:ln>
        </p:spPr>
      </p:pic>
      <p:pic>
        <p:nvPicPr>
          <p:cNvPr id="17" name="图片 2" descr="乘联会组合LOGO"/>
          <p:cNvPicPr>
            <a:picLocks noChangeAspect="1"/>
          </p:cNvPicPr>
          <p:nvPr userDrawn="1"/>
        </p:nvPicPr>
        <p:blipFill>
          <a:blip r:embed="rId3">
            <a:alphaModFix amt="8000"/>
            <a:grayscl/>
          </a:blip>
          <a:stretch>
            <a:fillRect/>
          </a:stretch>
        </p:blipFill>
        <p:spPr>
          <a:xfrm rot="19680000">
            <a:off x="3776345" y="1647190"/>
            <a:ext cx="1310640" cy="430530"/>
          </a:xfrm>
          <a:prstGeom prst="rect">
            <a:avLst/>
          </a:prstGeom>
          <a:noFill/>
          <a:ln w="9525">
            <a:noFill/>
          </a:ln>
        </p:spPr>
      </p:pic>
      <p:pic>
        <p:nvPicPr>
          <p:cNvPr id="18" name="图片 2" descr="乘联会组合LOGO"/>
          <p:cNvPicPr>
            <a:picLocks noChangeAspect="1"/>
          </p:cNvPicPr>
          <p:nvPr userDrawn="1"/>
        </p:nvPicPr>
        <p:blipFill>
          <a:blip r:embed="rId3">
            <a:alphaModFix amt="8000"/>
            <a:grayscl/>
          </a:blip>
          <a:stretch>
            <a:fillRect/>
          </a:stretch>
        </p:blipFill>
        <p:spPr>
          <a:xfrm rot="19680000">
            <a:off x="6491605" y="1647825"/>
            <a:ext cx="1310640" cy="430530"/>
          </a:xfrm>
          <a:prstGeom prst="rect">
            <a:avLst/>
          </a:prstGeom>
          <a:noFill/>
          <a:ln w="9525">
            <a:noFill/>
          </a:ln>
        </p:spPr>
      </p:pic>
      <p:pic>
        <p:nvPicPr>
          <p:cNvPr id="19" name="图片 18" descr="乘联会组合LOGO"/>
          <p:cNvPicPr>
            <a:picLocks noChangeAspect="1"/>
          </p:cNvPicPr>
          <p:nvPr userDrawn="1"/>
        </p:nvPicPr>
        <p:blipFill>
          <a:blip r:embed="rId3">
            <a:alphaModFix amt="8000"/>
            <a:grayscl/>
          </a:blip>
          <a:stretch>
            <a:fillRect/>
          </a:stretch>
        </p:blipFill>
        <p:spPr>
          <a:xfrm rot="19680000">
            <a:off x="3776345" y="3571240"/>
            <a:ext cx="1310640" cy="430530"/>
          </a:xfrm>
          <a:prstGeom prst="rect">
            <a:avLst/>
          </a:prstGeom>
          <a:noFill/>
          <a:ln w="9525">
            <a:noFill/>
          </a:ln>
        </p:spPr>
      </p:pic>
      <p:pic>
        <p:nvPicPr>
          <p:cNvPr id="20" name="图片 19" descr="乘联会组合LOGO"/>
          <p:cNvPicPr>
            <a:picLocks noChangeAspect="1"/>
          </p:cNvPicPr>
          <p:nvPr userDrawn="1"/>
        </p:nvPicPr>
        <p:blipFill>
          <a:blip r:embed="rId3">
            <a:alphaModFix amt="8000"/>
            <a:grayscl/>
          </a:blip>
          <a:stretch>
            <a:fillRect/>
          </a:stretch>
        </p:blipFill>
        <p:spPr>
          <a:xfrm rot="19680000">
            <a:off x="6491605" y="3570605"/>
            <a:ext cx="1310640" cy="430530"/>
          </a:xfrm>
          <a:prstGeom prst="rect">
            <a:avLst/>
          </a:prstGeom>
          <a:noFill/>
          <a:ln w="9525">
            <a:noFill/>
          </a:ln>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00" y="456300"/>
            <a:ext cx="8226900" cy="5292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456300" y="1117800"/>
            <a:ext cx="8226900" cy="356940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493100" y="2886300"/>
            <a:ext cx="5826600" cy="575100"/>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493100" y="3461400"/>
            <a:ext cx="5826600" cy="65070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00" y="456300"/>
            <a:ext cx="8226900" cy="5292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456300" y="1125900"/>
            <a:ext cx="3882600" cy="356130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4808700" y="1125900"/>
            <a:ext cx="3882600" cy="356130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00" y="456300"/>
            <a:ext cx="8226900" cy="5292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456300" y="1071900"/>
            <a:ext cx="4006800" cy="286200"/>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456300" y="1390500"/>
            <a:ext cx="4006800" cy="3296700"/>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4676813" y="1066297"/>
            <a:ext cx="4006800" cy="2862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4676813" y="1390500"/>
            <a:ext cx="4006800" cy="3296700"/>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00" y="456300"/>
            <a:ext cx="8226900" cy="5292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338D311F-5273-49D9-8923-B0334C2356D8}"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456300" y="1166400"/>
            <a:ext cx="3924808" cy="3456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4762800" y="1166400"/>
            <a:ext cx="3920400" cy="3456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7676100" y="685800"/>
            <a:ext cx="783000" cy="37719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685800" y="685800"/>
            <a:ext cx="6876900" cy="3771900"/>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456300" y="580500"/>
            <a:ext cx="8229600" cy="4112100"/>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899100" y="1863000"/>
            <a:ext cx="7349400" cy="7641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899100" y="2670300"/>
            <a:ext cx="7349400" cy="353700"/>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629842" y="1878806"/>
            <a:ext cx="3868340" cy="2763441"/>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4629150" y="1878806"/>
            <a:ext cx="3887391" cy="2763441"/>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650" y="1369219"/>
            <a:ext cx="3886200" cy="3263504"/>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4629150" y="1369219"/>
            <a:ext cx="3886200" cy="3263504"/>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338D311F-5273-49D9-8923-B0334C2356D8}"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fld>
            <a:endParaRPr lang="zh-CN" altLang="en-US">
              <a:solidFill>
                <a:prstClr val="black">
                  <a:tint val="75000"/>
                </a:prstClr>
              </a:solidFill>
            </a:endParaRPr>
          </a:p>
        </p:txBody>
      </p:sp>
      <p:sp>
        <p:nvSpPr>
          <p:cNvPr id="11" name="任意多边形 10"/>
          <p:cNvSpPr/>
          <p:nvPr userDrawn="1"/>
        </p:nvSpPr>
        <p:spPr>
          <a:xfrm>
            <a:off x="1681888" y="2508144"/>
            <a:ext cx="447675" cy="492593"/>
          </a:xfrm>
          <a:custGeom>
            <a:avLst/>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ah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12" name="矩形 11"/>
          <p:cNvSpPr/>
          <p:nvPr userDrawn="1"/>
        </p:nvSpPr>
        <p:spPr>
          <a:xfrm>
            <a:off x="2124075" y="2510849"/>
            <a:ext cx="7019925"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a:defRPr/>
            </a:pPr>
            <a:r>
              <a:rPr lang="en-US" altLang="zh-CN" sz="2800" spc="150" dirty="0">
                <a:solidFill>
                  <a:srgbClr val="FFFFFF"/>
                </a:solidFill>
                <a:effectLst>
                  <a:outerShdw blurRad="50800" dist="38100" dir="8100000" algn="tr" rotWithShape="0">
                    <a:prstClr val="black">
                      <a:alpha val="40000"/>
                    </a:prstClr>
                  </a:outerShdw>
                </a:effectLst>
                <a:latin typeface="微软雅黑" panose="020B0503020204020204" pitchFamily="34" charset="-122"/>
                <a:ea typeface="微软雅黑" panose="020B0503020204020204" pitchFamily="34" charset="-122"/>
                <a:sym typeface="+mn-ea"/>
              </a:rPr>
              <a:t>    </a:t>
            </a:r>
            <a:r>
              <a:rPr lang="zh-CN" altLang="en-US" sz="3200" spc="150" dirty="0">
                <a:solidFill>
                  <a:srgbClr val="FFFFFF"/>
                </a:solidFill>
                <a:effectLst>
                  <a:outerShdw blurRad="50800" dist="38100" dir="8100000" algn="tr" rotWithShape="0">
                    <a:prstClr val="black">
                      <a:alpha val="40000"/>
                    </a:prstClr>
                  </a:outerShdw>
                </a:effectLst>
                <a:latin typeface="微软雅黑" panose="020B0503020204020204" pitchFamily="34" charset="-122"/>
                <a:ea typeface="微软雅黑" panose="020B0503020204020204" pitchFamily="34" charset="-122"/>
                <a:sym typeface="+mn-ea"/>
              </a:rPr>
              <a:t>感谢关注！</a:t>
            </a:r>
            <a:endParaRPr lang="zh-CN" altLang="en-US" sz="3200" spc="150" dirty="0">
              <a:solidFill>
                <a:srgbClr val="FFFFFF"/>
              </a:solidFill>
              <a:effectLst>
                <a:outerShdw blurRad="50800" dist="38100" dir="8100000" algn="tr" rotWithShape="0">
                  <a:prstClr val="black">
                    <a:alpha val="40000"/>
                  </a:prstClr>
                </a:outerShdw>
              </a:effectLst>
              <a:latin typeface="微软雅黑" panose="020B0503020204020204" pitchFamily="34" charset="-122"/>
              <a:ea typeface="微软雅黑" panose="020B0503020204020204" pitchFamily="34" charset="-122"/>
              <a:cs typeface="Meiryo" panose="020B0604030504040204" pitchFamily="34" charset="-128"/>
              <a:sym typeface="+mn-ea"/>
            </a:endParaRPr>
          </a:p>
        </p:txBody>
      </p:sp>
      <p:sp>
        <p:nvSpPr>
          <p:cNvPr id="18" name="矩形 17"/>
          <p:cNvSpPr/>
          <p:nvPr userDrawn="1"/>
        </p:nvSpPr>
        <p:spPr>
          <a:xfrm>
            <a:off x="1" y="1935019"/>
            <a:ext cx="6984207" cy="581458"/>
          </a:xfrm>
          <a:prstGeom prst="rect">
            <a:avLst/>
          </a:prstGeom>
          <a:solidFill>
            <a:srgbClr val="159EB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3200" spc="150" dirty="0">
                <a:solidFill>
                  <a:srgbClr val="FFFFFF"/>
                </a:solidFill>
                <a:effectLst>
                  <a:outerShdw blurRad="50800" dist="38100" dir="8100000" algn="tr" rotWithShape="0">
                    <a:prstClr val="black">
                      <a:alpha val="40000"/>
                    </a:prstClr>
                  </a:outerShdw>
                </a:effectLst>
                <a:latin typeface="微软雅黑" panose="020B0503020204020204" pitchFamily="34" charset="-122"/>
                <a:ea typeface="微软雅黑" panose="020B0503020204020204" pitchFamily="34" charset="-122"/>
                <a:sym typeface="+mn-ea"/>
              </a:rPr>
              <a:t> </a:t>
            </a:r>
            <a:r>
              <a:rPr lang="zh-CN" altLang="en-US" sz="2800" spc="150" dirty="0">
                <a:solidFill>
                  <a:srgbClr val="FFFFFF"/>
                </a:solidFill>
                <a:effectLst>
                  <a:outerShdw blurRad="50800" dist="38100" dir="8100000" algn="tr" rotWithShape="0">
                    <a:prstClr val="black">
                      <a:alpha val="40000"/>
                    </a:prstClr>
                  </a:outerShdw>
                </a:effectLst>
                <a:latin typeface="微软雅黑" panose="020B0503020204020204" pitchFamily="34" charset="-122"/>
                <a:ea typeface="微软雅黑" panose="020B0503020204020204" pitchFamily="34" charset="-122"/>
                <a:sym typeface="+mn-ea"/>
              </a:rPr>
              <a:t>更多内容敬请关注乘联会官网及公众号</a:t>
            </a:r>
            <a:endParaRPr lang="zh-CN" altLang="en-US" sz="2800" spc="150" dirty="0">
              <a:solidFill>
                <a:srgbClr val="FFFFFF"/>
              </a:solidFill>
              <a:effectLst>
                <a:outerShdw blurRad="50800" dist="38100" dir="8100000" algn="tr" rotWithShape="0">
                  <a:prstClr val="black">
                    <a:alpha val="40000"/>
                  </a:prstClr>
                </a:outerShdw>
              </a:effectLst>
              <a:latin typeface="微软雅黑" panose="020B0503020204020204" pitchFamily="34" charset="-122"/>
              <a:ea typeface="微软雅黑" panose="020B0503020204020204" pitchFamily="34" charset="-122"/>
              <a:sym typeface="+mn-ea"/>
            </a:endParaRPr>
          </a:p>
        </p:txBody>
      </p:sp>
      <p:sp>
        <p:nvSpPr>
          <p:cNvPr id="19" name="直角三角形 18"/>
          <p:cNvSpPr/>
          <p:nvPr userDrawn="1"/>
        </p:nvSpPr>
        <p:spPr>
          <a:xfrm>
            <a:off x="6984207" y="1931989"/>
            <a:ext cx="640276" cy="584488"/>
          </a:xfrm>
          <a:prstGeom prst="rtTriangle">
            <a:avLst/>
          </a:prstGeom>
          <a:solidFill>
            <a:srgbClr val="159EB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20" name="文本框 19"/>
          <p:cNvSpPr txBox="1"/>
          <p:nvPr userDrawn="1"/>
        </p:nvSpPr>
        <p:spPr>
          <a:xfrm>
            <a:off x="1163955" y="395605"/>
            <a:ext cx="3086100" cy="306705"/>
          </a:xfrm>
          <a:prstGeom prst="rect">
            <a:avLst/>
          </a:prstGeom>
          <a:noFill/>
        </p:spPr>
        <p:txBody>
          <a:bodyPr wrap="square" rtlCol="0">
            <a:spAutoFit/>
          </a:bodyPr>
          <a:lstStyle/>
          <a:p>
            <a:r>
              <a:rPr lang="zh-CN" altLang="en-US" sz="1400" b="1">
                <a:solidFill>
                  <a:srgbClr val="159EBE"/>
                </a:solidFill>
                <a:latin typeface="微软雅黑" panose="020B0503020204020204" pitchFamily="34" charset="-122"/>
                <a:ea typeface="微软雅黑" panose="020B0503020204020204" pitchFamily="34" charset="-122"/>
              </a:rPr>
              <a:t>如有疑问或需求请联系乘联会秘书处</a:t>
            </a:r>
            <a:endParaRPr lang="zh-CN" altLang="en-US" sz="1400" b="1">
              <a:solidFill>
                <a:srgbClr val="159EBE"/>
              </a:solidFill>
              <a:latin typeface="微软雅黑" panose="020B0503020204020204" pitchFamily="34" charset="-122"/>
              <a:ea typeface="微软雅黑" panose="020B0503020204020204" pitchFamily="34" charset="-122"/>
            </a:endParaRPr>
          </a:p>
        </p:txBody>
      </p:sp>
      <p:sp>
        <p:nvSpPr>
          <p:cNvPr id="27" name="文本框 26"/>
          <p:cNvSpPr txBox="1"/>
          <p:nvPr userDrawn="1"/>
        </p:nvSpPr>
        <p:spPr>
          <a:xfrm>
            <a:off x="2458085" y="1030605"/>
            <a:ext cx="1044575" cy="245110"/>
          </a:xfrm>
          <a:prstGeom prst="rect">
            <a:avLst/>
          </a:prstGeom>
          <a:noFill/>
        </p:spPr>
        <p:txBody>
          <a:bodyPr wrap="square" rtlCol="0">
            <a:spAutoFit/>
          </a:bodyPr>
          <a:lstStyle/>
          <a:p>
            <a:r>
              <a:rPr lang="en-US" altLang="zh-CN" sz="1000">
                <a:solidFill>
                  <a:srgbClr val="159EBE"/>
                </a:solidFill>
                <a:latin typeface="Arial" panose="020B0604020202020204" pitchFamily="34" charset="0"/>
                <a:ea typeface="微软雅黑" panose="020B0503020204020204" pitchFamily="34" charset="-122"/>
                <a:cs typeface="Arial" panose="020B0604020202020204" pitchFamily="34" charset="0"/>
              </a:rPr>
              <a:t>021-52680968</a:t>
            </a:r>
            <a:endParaRPr lang="en-US" altLang="zh-CN" sz="1000">
              <a:solidFill>
                <a:srgbClr val="159EBE"/>
              </a:solidFill>
              <a:latin typeface="Arial" panose="020B0604020202020204" pitchFamily="34" charset="0"/>
              <a:ea typeface="微软雅黑" panose="020B0503020204020204" pitchFamily="34" charset="-122"/>
              <a:cs typeface="Arial" panose="020B0604020202020204" pitchFamily="34" charset="0"/>
            </a:endParaRPr>
          </a:p>
        </p:txBody>
      </p:sp>
      <p:sp>
        <p:nvSpPr>
          <p:cNvPr id="28" name="文本框 27"/>
          <p:cNvSpPr txBox="1"/>
          <p:nvPr userDrawn="1"/>
        </p:nvSpPr>
        <p:spPr>
          <a:xfrm>
            <a:off x="2465070" y="1252220"/>
            <a:ext cx="1948815" cy="245110"/>
          </a:xfrm>
          <a:prstGeom prst="rect">
            <a:avLst/>
          </a:prstGeom>
          <a:noFill/>
        </p:spPr>
        <p:txBody>
          <a:bodyPr wrap="square" rtlCol="0">
            <a:spAutoFit/>
          </a:bodyPr>
          <a:lstStyle/>
          <a:p>
            <a:r>
              <a:rPr lang="en-US" altLang="zh-CN" sz="1000">
                <a:solidFill>
                  <a:srgbClr val="159EBE"/>
                </a:solidFill>
                <a:latin typeface="Arial" panose="020B0604020202020204" pitchFamily="34" charset="0"/>
                <a:ea typeface="微软雅黑" panose="020B0503020204020204" pitchFamily="34" charset="-122"/>
                <a:cs typeface="Arial" panose="020B0604020202020204" pitchFamily="34" charset="0"/>
              </a:rPr>
              <a:t>cpcanews@sxtauto.com.cn</a:t>
            </a:r>
            <a:endParaRPr lang="en-US" altLang="zh-CN" sz="1000">
              <a:solidFill>
                <a:srgbClr val="159EBE"/>
              </a:solidFill>
              <a:latin typeface="Arial" panose="020B0604020202020204" pitchFamily="34" charset="0"/>
              <a:ea typeface="微软雅黑" panose="020B0503020204020204" pitchFamily="34" charset="-122"/>
              <a:cs typeface="Arial" panose="020B0604020202020204" pitchFamily="34" charset="0"/>
            </a:endParaRPr>
          </a:p>
        </p:txBody>
      </p:sp>
      <p:sp>
        <p:nvSpPr>
          <p:cNvPr id="29" name="文本框 28"/>
          <p:cNvSpPr txBox="1"/>
          <p:nvPr userDrawn="1"/>
        </p:nvSpPr>
        <p:spPr>
          <a:xfrm>
            <a:off x="2475230" y="1474470"/>
            <a:ext cx="1442720" cy="245110"/>
          </a:xfrm>
          <a:prstGeom prst="rect">
            <a:avLst/>
          </a:prstGeom>
          <a:noFill/>
        </p:spPr>
        <p:txBody>
          <a:bodyPr wrap="square" rtlCol="0">
            <a:spAutoFit/>
          </a:bodyPr>
          <a:lstStyle/>
          <a:p>
            <a:r>
              <a:rPr lang="en-US" altLang="zh-CN" sz="1000">
                <a:solidFill>
                  <a:srgbClr val="159EBE"/>
                </a:solidFill>
                <a:latin typeface="Arial" panose="020B0604020202020204" pitchFamily="34" charset="0"/>
                <a:ea typeface="微软雅黑" panose="020B0503020204020204" pitchFamily="34" charset="-122"/>
                <a:cs typeface="Arial" panose="020B0604020202020204" pitchFamily="34" charset="0"/>
              </a:rPr>
              <a:t>www.cpcaauto.com</a:t>
            </a:r>
            <a:endParaRPr lang="en-US" altLang="zh-CN" sz="1000">
              <a:solidFill>
                <a:srgbClr val="159EBE"/>
              </a:solidFill>
              <a:latin typeface="Arial" panose="020B0604020202020204" pitchFamily="34" charset="0"/>
              <a:ea typeface="微软雅黑" panose="020B0503020204020204" pitchFamily="34" charset="-122"/>
              <a:cs typeface="Arial" panose="020B0604020202020204" pitchFamily="34" charset="0"/>
            </a:endParaRPr>
          </a:p>
        </p:txBody>
      </p:sp>
      <p:pic>
        <p:nvPicPr>
          <p:cNvPr id="30" name="图片 29" descr="乘早读"/>
          <p:cNvPicPr>
            <a:picLocks noChangeAspect="1"/>
          </p:cNvPicPr>
          <p:nvPr userDrawn="1"/>
        </p:nvPicPr>
        <p:blipFill>
          <a:blip r:embed="rId2"/>
          <a:stretch>
            <a:fillRect/>
          </a:stretch>
        </p:blipFill>
        <p:spPr>
          <a:xfrm>
            <a:off x="6870700" y="758190"/>
            <a:ext cx="981710" cy="981710"/>
          </a:xfrm>
          <a:prstGeom prst="rect">
            <a:avLst/>
          </a:prstGeom>
        </p:spPr>
      </p:pic>
      <p:pic>
        <p:nvPicPr>
          <p:cNvPr id="31" name="图片 43027" descr="微信二维码"/>
          <p:cNvPicPr>
            <a:picLocks noChangeAspect="1"/>
          </p:cNvPicPr>
          <p:nvPr userDrawn="1"/>
        </p:nvPicPr>
        <p:blipFill>
          <a:blip r:embed="rId3"/>
          <a:stretch>
            <a:fillRect/>
          </a:stretch>
        </p:blipFill>
        <p:spPr>
          <a:xfrm>
            <a:off x="5937250" y="757555"/>
            <a:ext cx="1014095" cy="995045"/>
          </a:xfrm>
          <a:prstGeom prst="rect">
            <a:avLst/>
          </a:prstGeom>
          <a:noFill/>
          <a:ln w="9525">
            <a:noFill/>
          </a:ln>
        </p:spPr>
      </p:pic>
      <p:cxnSp>
        <p:nvCxnSpPr>
          <p:cNvPr id="32" name="直接连接符 31"/>
          <p:cNvCxnSpPr/>
          <p:nvPr userDrawn="1"/>
        </p:nvCxnSpPr>
        <p:spPr>
          <a:xfrm>
            <a:off x="5897245" y="834390"/>
            <a:ext cx="0" cy="848995"/>
          </a:xfrm>
          <a:prstGeom prst="line">
            <a:avLst/>
          </a:prstGeom>
          <a:ln w="19050">
            <a:solidFill>
              <a:srgbClr val="159EBE"/>
            </a:solidFill>
          </a:ln>
        </p:spPr>
        <p:style>
          <a:lnRef idx="1">
            <a:schemeClr val="accent1"/>
          </a:lnRef>
          <a:fillRef idx="0">
            <a:schemeClr val="accent1"/>
          </a:fillRef>
          <a:effectRef idx="0">
            <a:schemeClr val="accent1"/>
          </a:effectRef>
          <a:fontRef idx="minor">
            <a:schemeClr val="tx1"/>
          </a:fontRef>
        </p:style>
      </p:cxnSp>
      <p:sp>
        <p:nvSpPr>
          <p:cNvPr id="33" name="Freeform 51"/>
          <p:cNvSpPr>
            <a:spLocks noChangeArrowheads="1"/>
          </p:cNvSpPr>
          <p:nvPr userDrawn="1"/>
        </p:nvSpPr>
        <p:spPr bwMode="auto">
          <a:xfrm>
            <a:off x="2238375" y="1297305"/>
            <a:ext cx="208280" cy="158115"/>
          </a:xfrm>
          <a:custGeom>
            <a:avLst/>
            <a:gdLst>
              <a:gd name="T0" fmla="*/ 8120 w 461"/>
              <a:gd name="T1" fmla="*/ 12182 h 285"/>
              <a:gd name="T2" fmla="*/ 8120 w 461"/>
              <a:gd name="T3" fmla="*/ 12182 h 285"/>
              <a:gd name="T4" fmla="*/ 91576 w 461"/>
              <a:gd name="T5" fmla="*/ 56398 h 285"/>
              <a:gd name="T6" fmla="*/ 104207 w 461"/>
              <a:gd name="T7" fmla="*/ 60008 h 285"/>
              <a:gd name="T8" fmla="*/ 111876 w 461"/>
              <a:gd name="T9" fmla="*/ 56398 h 285"/>
              <a:gd name="T10" fmla="*/ 195783 w 461"/>
              <a:gd name="T11" fmla="*/ 12182 h 285"/>
              <a:gd name="T12" fmla="*/ 199843 w 461"/>
              <a:gd name="T13" fmla="*/ 0 h 285"/>
              <a:gd name="T14" fmla="*/ 8120 w 461"/>
              <a:gd name="T15" fmla="*/ 0 h 285"/>
              <a:gd name="T16" fmla="*/ 8120 w 461"/>
              <a:gd name="T17" fmla="*/ 12182 h 285"/>
              <a:gd name="T18" fmla="*/ 199843 w 461"/>
              <a:gd name="T19" fmla="*/ 36095 h 285"/>
              <a:gd name="T20" fmla="*/ 199843 w 461"/>
              <a:gd name="T21" fmla="*/ 36095 h 285"/>
              <a:gd name="T22" fmla="*/ 111876 w 461"/>
              <a:gd name="T23" fmla="*/ 80311 h 285"/>
              <a:gd name="T24" fmla="*/ 104207 w 461"/>
              <a:gd name="T25" fmla="*/ 80311 h 285"/>
              <a:gd name="T26" fmla="*/ 91576 w 461"/>
              <a:gd name="T27" fmla="*/ 80311 h 285"/>
              <a:gd name="T28" fmla="*/ 8120 w 461"/>
              <a:gd name="T29" fmla="*/ 36095 h 285"/>
              <a:gd name="T30" fmla="*/ 4060 w 461"/>
              <a:gd name="T31" fmla="*/ 36095 h 285"/>
              <a:gd name="T32" fmla="*/ 4060 w 461"/>
              <a:gd name="T33" fmla="*/ 120015 h 285"/>
              <a:gd name="T34" fmla="*/ 15789 w 461"/>
              <a:gd name="T35" fmla="*/ 128137 h 285"/>
              <a:gd name="T36" fmla="*/ 191723 w 461"/>
              <a:gd name="T37" fmla="*/ 128137 h 285"/>
              <a:gd name="T38" fmla="*/ 203903 w 461"/>
              <a:gd name="T39" fmla="*/ 120015 h 285"/>
              <a:gd name="T40" fmla="*/ 203903 w 461"/>
              <a:gd name="T41" fmla="*/ 36095 h 285"/>
              <a:gd name="T42" fmla="*/ 199843 w 461"/>
              <a:gd name="T43" fmla="*/ 36095 h 28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61" h="285">
                <a:moveTo>
                  <a:pt x="18" y="27"/>
                </a:moveTo>
                <a:lnTo>
                  <a:pt x="18" y="27"/>
                </a:lnTo>
                <a:cubicBezTo>
                  <a:pt x="35" y="35"/>
                  <a:pt x="203" y="125"/>
                  <a:pt x="203" y="125"/>
                </a:cubicBezTo>
                <a:cubicBezTo>
                  <a:pt x="212" y="133"/>
                  <a:pt x="221" y="133"/>
                  <a:pt x="231" y="133"/>
                </a:cubicBezTo>
                <a:cubicBezTo>
                  <a:pt x="239" y="133"/>
                  <a:pt x="248" y="133"/>
                  <a:pt x="248" y="125"/>
                </a:cubicBezTo>
                <a:cubicBezTo>
                  <a:pt x="256" y="125"/>
                  <a:pt x="425" y="35"/>
                  <a:pt x="434" y="27"/>
                </a:cubicBezTo>
                <a:cubicBezTo>
                  <a:pt x="452" y="18"/>
                  <a:pt x="460" y="0"/>
                  <a:pt x="443" y="0"/>
                </a:cubicBezTo>
                <a:cubicBezTo>
                  <a:pt x="18" y="0"/>
                  <a:pt x="18" y="0"/>
                  <a:pt x="18" y="0"/>
                </a:cubicBezTo>
                <a:cubicBezTo>
                  <a:pt x="0" y="0"/>
                  <a:pt x="9" y="18"/>
                  <a:pt x="18" y="27"/>
                </a:cubicBezTo>
                <a:close/>
                <a:moveTo>
                  <a:pt x="443" y="80"/>
                </a:moveTo>
                <a:lnTo>
                  <a:pt x="443" y="80"/>
                </a:lnTo>
                <a:cubicBezTo>
                  <a:pt x="434" y="80"/>
                  <a:pt x="256" y="169"/>
                  <a:pt x="248" y="178"/>
                </a:cubicBezTo>
                <a:cubicBezTo>
                  <a:pt x="248" y="178"/>
                  <a:pt x="239" y="178"/>
                  <a:pt x="231" y="178"/>
                </a:cubicBezTo>
                <a:cubicBezTo>
                  <a:pt x="221" y="178"/>
                  <a:pt x="212" y="178"/>
                  <a:pt x="203" y="178"/>
                </a:cubicBezTo>
                <a:cubicBezTo>
                  <a:pt x="194" y="169"/>
                  <a:pt x="27" y="80"/>
                  <a:pt x="18" y="80"/>
                </a:cubicBezTo>
                <a:cubicBezTo>
                  <a:pt x="9" y="72"/>
                  <a:pt x="9" y="80"/>
                  <a:pt x="9" y="80"/>
                </a:cubicBezTo>
                <a:cubicBezTo>
                  <a:pt x="9" y="88"/>
                  <a:pt x="9" y="266"/>
                  <a:pt x="9" y="266"/>
                </a:cubicBezTo>
                <a:cubicBezTo>
                  <a:pt x="9" y="275"/>
                  <a:pt x="18" y="284"/>
                  <a:pt x="35" y="284"/>
                </a:cubicBezTo>
                <a:cubicBezTo>
                  <a:pt x="425" y="284"/>
                  <a:pt x="425" y="284"/>
                  <a:pt x="425" y="284"/>
                </a:cubicBezTo>
                <a:cubicBezTo>
                  <a:pt x="443" y="284"/>
                  <a:pt x="452" y="275"/>
                  <a:pt x="452" y="266"/>
                </a:cubicBezTo>
                <a:cubicBezTo>
                  <a:pt x="452" y="266"/>
                  <a:pt x="452" y="88"/>
                  <a:pt x="452" y="80"/>
                </a:cubicBezTo>
                <a:cubicBezTo>
                  <a:pt x="452" y="80"/>
                  <a:pt x="452" y="72"/>
                  <a:pt x="443" y="80"/>
                </a:cubicBezTo>
                <a:close/>
              </a:path>
            </a:pathLst>
          </a:custGeom>
          <a:solidFill>
            <a:srgbClr val="159EBE"/>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pPr marL="0" marR="0" lvl="0" indent="0" algn="l" defTabSz="4572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alibri" panose="020F0502020204030204" pitchFamily="34" charset="0"/>
              <a:ea typeface="MS PGothic" panose="020B0600070205080204" pitchFamily="34" charset="-128"/>
              <a:cs typeface="+mn-cs"/>
            </a:endParaRPr>
          </a:p>
        </p:txBody>
      </p:sp>
      <p:grpSp>
        <p:nvGrpSpPr>
          <p:cNvPr id="46" name="Group 20"/>
          <p:cNvGrpSpPr>
            <a:grpSpLocks noChangeAspect="1"/>
          </p:cNvGrpSpPr>
          <p:nvPr userDrawn="1"/>
        </p:nvGrpSpPr>
        <p:grpSpPr bwMode="auto">
          <a:xfrm>
            <a:off x="5194935" y="978535"/>
            <a:ext cx="586740" cy="508000"/>
            <a:chOff x="1536" y="46"/>
            <a:chExt cx="4737" cy="4097"/>
          </a:xfrm>
          <a:solidFill>
            <a:srgbClr val="159EBE"/>
          </a:solidFill>
        </p:grpSpPr>
        <p:sp>
          <p:nvSpPr>
            <p:cNvPr id="47" name="Freeform 22"/>
            <p:cNvSpPr>
              <a:spLocks noEditPoints="1"/>
            </p:cNvSpPr>
            <p:nvPr/>
          </p:nvSpPr>
          <p:spPr bwMode="auto">
            <a:xfrm>
              <a:off x="3565" y="1576"/>
              <a:ext cx="2708" cy="2567"/>
            </a:xfrm>
            <a:custGeom>
              <a:avLst/>
              <a:gdLst>
                <a:gd name="T0" fmla="*/ 1163 w 1417"/>
                <a:gd name="T1" fmla="*/ 1343 h 1343"/>
                <a:gd name="T2" fmla="*/ 1096 w 1417"/>
                <a:gd name="T3" fmla="*/ 1277 h 1343"/>
                <a:gd name="T4" fmla="*/ 984 w 1417"/>
                <a:gd name="T5" fmla="*/ 1197 h 1343"/>
                <a:gd name="T6" fmla="*/ 912 w 1417"/>
                <a:gd name="T7" fmla="*/ 1192 h 1343"/>
                <a:gd name="T8" fmla="*/ 906 w 1417"/>
                <a:gd name="T9" fmla="*/ 1193 h 1343"/>
                <a:gd name="T10" fmla="*/ 671 w 1417"/>
                <a:gd name="T11" fmla="*/ 1200 h 1343"/>
                <a:gd name="T12" fmla="*/ 473 w 1417"/>
                <a:gd name="T13" fmla="*/ 1164 h 1343"/>
                <a:gd name="T14" fmla="*/ 242 w 1417"/>
                <a:gd name="T15" fmla="*/ 1048 h 1343"/>
                <a:gd name="T16" fmla="*/ 84 w 1417"/>
                <a:gd name="T17" fmla="*/ 873 h 1343"/>
                <a:gd name="T18" fmla="*/ 24 w 1417"/>
                <a:gd name="T19" fmla="*/ 734 h 1343"/>
                <a:gd name="T20" fmla="*/ 7 w 1417"/>
                <a:gd name="T21" fmla="*/ 555 h 1343"/>
                <a:gd name="T22" fmla="*/ 112 w 1417"/>
                <a:gd name="T23" fmla="*/ 288 h 1343"/>
                <a:gd name="T24" fmla="*/ 395 w 1417"/>
                <a:gd name="T25" fmla="*/ 66 h 1343"/>
                <a:gd name="T26" fmla="*/ 585 w 1417"/>
                <a:gd name="T27" fmla="*/ 14 h 1343"/>
                <a:gd name="T28" fmla="*/ 703 w 1417"/>
                <a:gd name="T29" fmla="*/ 1 h 1343"/>
                <a:gd name="T30" fmla="*/ 917 w 1417"/>
                <a:gd name="T31" fmla="*/ 29 h 1343"/>
                <a:gd name="T32" fmla="*/ 1283 w 1417"/>
                <a:gd name="T33" fmla="*/ 256 h 1343"/>
                <a:gd name="T34" fmla="*/ 1394 w 1417"/>
                <a:gd name="T35" fmla="*/ 463 h 1343"/>
                <a:gd name="T36" fmla="*/ 1415 w 1417"/>
                <a:gd name="T37" fmla="*/ 610 h 1343"/>
                <a:gd name="T38" fmla="*/ 1305 w 1417"/>
                <a:gd name="T39" fmla="*/ 917 h 1343"/>
                <a:gd name="T40" fmla="*/ 1215 w 1417"/>
                <a:gd name="T41" fmla="*/ 1008 h 1343"/>
                <a:gd name="T42" fmla="*/ 1152 w 1417"/>
                <a:gd name="T43" fmla="*/ 1139 h 1343"/>
                <a:gd name="T44" fmla="*/ 1153 w 1417"/>
                <a:gd name="T45" fmla="*/ 1245 h 1343"/>
                <a:gd name="T46" fmla="*/ 1165 w 1417"/>
                <a:gd name="T47" fmla="*/ 1309 h 1343"/>
                <a:gd name="T48" fmla="*/ 1169 w 1417"/>
                <a:gd name="T49" fmla="*/ 1340 h 1343"/>
                <a:gd name="T50" fmla="*/ 1163 w 1417"/>
                <a:gd name="T51" fmla="*/ 1343 h 1343"/>
                <a:gd name="T52" fmla="*/ 868 w 1417"/>
                <a:gd name="T53" fmla="*/ 399 h 1343"/>
                <a:gd name="T54" fmla="*/ 977 w 1417"/>
                <a:gd name="T55" fmla="*/ 509 h 1343"/>
                <a:gd name="T56" fmla="*/ 1088 w 1417"/>
                <a:gd name="T57" fmla="*/ 402 h 1343"/>
                <a:gd name="T58" fmla="*/ 978 w 1417"/>
                <a:gd name="T59" fmla="*/ 288 h 1343"/>
                <a:gd name="T60" fmla="*/ 868 w 1417"/>
                <a:gd name="T61" fmla="*/ 399 h 1343"/>
                <a:gd name="T62" fmla="*/ 485 w 1417"/>
                <a:gd name="T63" fmla="*/ 285 h 1343"/>
                <a:gd name="T64" fmla="*/ 372 w 1417"/>
                <a:gd name="T65" fmla="*/ 392 h 1343"/>
                <a:gd name="T66" fmla="*/ 481 w 1417"/>
                <a:gd name="T67" fmla="*/ 503 h 1343"/>
                <a:gd name="T68" fmla="*/ 595 w 1417"/>
                <a:gd name="T69" fmla="*/ 395 h 1343"/>
                <a:gd name="T70" fmla="*/ 485 w 1417"/>
                <a:gd name="T71" fmla="*/ 285 h 1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17" h="1343">
                  <a:moveTo>
                    <a:pt x="1163" y="1343"/>
                  </a:moveTo>
                  <a:cubicBezTo>
                    <a:pt x="1141" y="1321"/>
                    <a:pt x="1118" y="1298"/>
                    <a:pt x="1096" y="1277"/>
                  </a:cubicBezTo>
                  <a:cubicBezTo>
                    <a:pt x="1062" y="1245"/>
                    <a:pt x="1029" y="1212"/>
                    <a:pt x="984" y="1197"/>
                  </a:cubicBezTo>
                  <a:cubicBezTo>
                    <a:pt x="962" y="1189"/>
                    <a:pt x="936" y="1193"/>
                    <a:pt x="912" y="1192"/>
                  </a:cubicBezTo>
                  <a:cubicBezTo>
                    <a:pt x="910" y="1192"/>
                    <a:pt x="908" y="1193"/>
                    <a:pt x="906" y="1193"/>
                  </a:cubicBezTo>
                  <a:cubicBezTo>
                    <a:pt x="828" y="1195"/>
                    <a:pt x="749" y="1203"/>
                    <a:pt x="671" y="1200"/>
                  </a:cubicBezTo>
                  <a:cubicBezTo>
                    <a:pt x="604" y="1197"/>
                    <a:pt x="538" y="1184"/>
                    <a:pt x="473" y="1164"/>
                  </a:cubicBezTo>
                  <a:cubicBezTo>
                    <a:pt x="389" y="1139"/>
                    <a:pt x="311" y="1100"/>
                    <a:pt x="242" y="1048"/>
                  </a:cubicBezTo>
                  <a:cubicBezTo>
                    <a:pt x="179" y="1000"/>
                    <a:pt x="125" y="943"/>
                    <a:pt x="84" y="873"/>
                  </a:cubicBezTo>
                  <a:cubicBezTo>
                    <a:pt x="58" y="829"/>
                    <a:pt x="38" y="783"/>
                    <a:pt x="24" y="734"/>
                  </a:cubicBezTo>
                  <a:cubicBezTo>
                    <a:pt x="7" y="676"/>
                    <a:pt x="0" y="615"/>
                    <a:pt x="7" y="555"/>
                  </a:cubicBezTo>
                  <a:cubicBezTo>
                    <a:pt x="19" y="457"/>
                    <a:pt x="52" y="367"/>
                    <a:pt x="112" y="288"/>
                  </a:cubicBezTo>
                  <a:cubicBezTo>
                    <a:pt x="186" y="188"/>
                    <a:pt x="281" y="115"/>
                    <a:pt x="395" y="66"/>
                  </a:cubicBezTo>
                  <a:cubicBezTo>
                    <a:pt x="455" y="40"/>
                    <a:pt x="518" y="21"/>
                    <a:pt x="585" y="14"/>
                  </a:cubicBezTo>
                  <a:cubicBezTo>
                    <a:pt x="624" y="10"/>
                    <a:pt x="664" y="0"/>
                    <a:pt x="703" y="1"/>
                  </a:cubicBezTo>
                  <a:cubicBezTo>
                    <a:pt x="775" y="4"/>
                    <a:pt x="846" y="11"/>
                    <a:pt x="917" y="29"/>
                  </a:cubicBezTo>
                  <a:cubicBezTo>
                    <a:pt x="1064" y="66"/>
                    <a:pt x="1185" y="143"/>
                    <a:pt x="1283" y="256"/>
                  </a:cubicBezTo>
                  <a:cubicBezTo>
                    <a:pt x="1336" y="316"/>
                    <a:pt x="1373" y="386"/>
                    <a:pt x="1394" y="463"/>
                  </a:cubicBezTo>
                  <a:cubicBezTo>
                    <a:pt x="1407" y="512"/>
                    <a:pt x="1417" y="560"/>
                    <a:pt x="1415" y="610"/>
                  </a:cubicBezTo>
                  <a:cubicBezTo>
                    <a:pt x="1409" y="723"/>
                    <a:pt x="1380" y="829"/>
                    <a:pt x="1305" y="917"/>
                  </a:cubicBezTo>
                  <a:cubicBezTo>
                    <a:pt x="1277" y="949"/>
                    <a:pt x="1247" y="980"/>
                    <a:pt x="1215" y="1008"/>
                  </a:cubicBezTo>
                  <a:cubicBezTo>
                    <a:pt x="1175" y="1043"/>
                    <a:pt x="1152" y="1085"/>
                    <a:pt x="1152" y="1139"/>
                  </a:cubicBezTo>
                  <a:cubicBezTo>
                    <a:pt x="1151" y="1174"/>
                    <a:pt x="1151" y="1209"/>
                    <a:pt x="1153" y="1245"/>
                  </a:cubicBezTo>
                  <a:cubicBezTo>
                    <a:pt x="1154" y="1266"/>
                    <a:pt x="1161" y="1287"/>
                    <a:pt x="1165" y="1309"/>
                  </a:cubicBezTo>
                  <a:cubicBezTo>
                    <a:pt x="1167" y="1319"/>
                    <a:pt x="1168" y="1329"/>
                    <a:pt x="1169" y="1340"/>
                  </a:cubicBezTo>
                  <a:cubicBezTo>
                    <a:pt x="1167" y="1341"/>
                    <a:pt x="1165" y="1342"/>
                    <a:pt x="1163" y="1343"/>
                  </a:cubicBezTo>
                  <a:close/>
                  <a:moveTo>
                    <a:pt x="868" y="399"/>
                  </a:moveTo>
                  <a:cubicBezTo>
                    <a:pt x="868" y="463"/>
                    <a:pt x="919" y="510"/>
                    <a:pt x="977" y="509"/>
                  </a:cubicBezTo>
                  <a:cubicBezTo>
                    <a:pt x="1039" y="509"/>
                    <a:pt x="1087" y="469"/>
                    <a:pt x="1088" y="402"/>
                  </a:cubicBezTo>
                  <a:cubicBezTo>
                    <a:pt x="1090" y="331"/>
                    <a:pt x="1036" y="289"/>
                    <a:pt x="978" y="288"/>
                  </a:cubicBezTo>
                  <a:cubicBezTo>
                    <a:pt x="921" y="287"/>
                    <a:pt x="868" y="334"/>
                    <a:pt x="868" y="399"/>
                  </a:cubicBezTo>
                  <a:close/>
                  <a:moveTo>
                    <a:pt x="485" y="285"/>
                  </a:moveTo>
                  <a:cubicBezTo>
                    <a:pt x="420" y="279"/>
                    <a:pt x="373" y="336"/>
                    <a:pt x="372" y="392"/>
                  </a:cubicBezTo>
                  <a:cubicBezTo>
                    <a:pt x="372" y="450"/>
                    <a:pt x="423" y="502"/>
                    <a:pt x="481" y="503"/>
                  </a:cubicBezTo>
                  <a:cubicBezTo>
                    <a:pt x="547" y="504"/>
                    <a:pt x="592" y="453"/>
                    <a:pt x="595" y="395"/>
                  </a:cubicBezTo>
                  <a:cubicBezTo>
                    <a:pt x="597" y="341"/>
                    <a:pt x="550" y="280"/>
                    <a:pt x="485" y="28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23"/>
            <p:cNvSpPr/>
            <p:nvPr/>
          </p:nvSpPr>
          <p:spPr bwMode="auto">
            <a:xfrm>
              <a:off x="1536" y="46"/>
              <a:ext cx="3628" cy="3660"/>
            </a:xfrm>
            <a:custGeom>
              <a:avLst/>
              <a:gdLst>
                <a:gd name="T0" fmla="*/ 423 w 1899"/>
                <a:gd name="T1" fmla="*/ 1545 h 1914"/>
                <a:gd name="T2" fmla="*/ 537 w 1899"/>
                <a:gd name="T3" fmla="*/ 1495 h 1914"/>
                <a:gd name="T4" fmla="*/ 728 w 1899"/>
                <a:gd name="T5" fmla="*/ 1482 h 1914"/>
                <a:gd name="T6" fmla="*/ 835 w 1899"/>
                <a:gd name="T7" fmla="*/ 1500 h 1914"/>
                <a:gd name="T8" fmla="*/ 932 w 1899"/>
                <a:gd name="T9" fmla="*/ 1508 h 1914"/>
                <a:gd name="T10" fmla="*/ 952 w 1899"/>
                <a:gd name="T11" fmla="*/ 1533 h 1914"/>
                <a:gd name="T12" fmla="*/ 996 w 1899"/>
                <a:gd name="T13" fmla="*/ 1673 h 1914"/>
                <a:gd name="T14" fmla="*/ 977 w 1899"/>
                <a:gd name="T15" fmla="*/ 1674 h 1914"/>
                <a:gd name="T16" fmla="*/ 793 w 1899"/>
                <a:gd name="T17" fmla="*/ 1664 h 1914"/>
                <a:gd name="T18" fmla="*/ 702 w 1899"/>
                <a:gd name="T19" fmla="*/ 1645 h 1914"/>
                <a:gd name="T20" fmla="*/ 590 w 1899"/>
                <a:gd name="T21" fmla="*/ 1653 h 1914"/>
                <a:gd name="T22" fmla="*/ 407 w 1899"/>
                <a:gd name="T23" fmla="*/ 1757 h 1914"/>
                <a:gd name="T24" fmla="*/ 240 w 1899"/>
                <a:gd name="T25" fmla="*/ 1858 h 1914"/>
                <a:gd name="T26" fmla="*/ 142 w 1899"/>
                <a:gd name="T27" fmla="*/ 1914 h 1914"/>
                <a:gd name="T28" fmla="*/ 153 w 1899"/>
                <a:gd name="T29" fmla="*/ 1865 h 1914"/>
                <a:gd name="T30" fmla="*/ 221 w 1899"/>
                <a:gd name="T31" fmla="*/ 1644 h 1914"/>
                <a:gd name="T32" fmla="*/ 253 w 1899"/>
                <a:gd name="T33" fmla="*/ 1484 h 1914"/>
                <a:gd name="T34" fmla="*/ 192 w 1899"/>
                <a:gd name="T35" fmla="*/ 1342 h 1914"/>
                <a:gd name="T36" fmla="*/ 114 w 1899"/>
                <a:gd name="T37" fmla="*/ 1236 h 1914"/>
                <a:gd name="T38" fmla="*/ 35 w 1899"/>
                <a:gd name="T39" fmla="*/ 1066 h 1914"/>
                <a:gd name="T40" fmla="*/ 8 w 1899"/>
                <a:gd name="T41" fmla="*/ 935 h 1914"/>
                <a:gd name="T42" fmla="*/ 1 w 1899"/>
                <a:gd name="T43" fmla="*/ 822 h 1914"/>
                <a:gd name="T44" fmla="*/ 60 w 1899"/>
                <a:gd name="T45" fmla="*/ 549 h 1914"/>
                <a:gd name="T46" fmla="*/ 207 w 1899"/>
                <a:gd name="T47" fmla="*/ 321 h 1914"/>
                <a:gd name="T48" fmla="*/ 549 w 1899"/>
                <a:gd name="T49" fmla="*/ 82 h 1914"/>
                <a:gd name="T50" fmla="*/ 751 w 1899"/>
                <a:gd name="T51" fmla="*/ 22 h 1914"/>
                <a:gd name="T52" fmla="*/ 867 w 1899"/>
                <a:gd name="T53" fmla="*/ 7 h 1914"/>
                <a:gd name="T54" fmla="*/ 1002 w 1899"/>
                <a:gd name="T55" fmla="*/ 1 h 1914"/>
                <a:gd name="T56" fmla="*/ 1113 w 1899"/>
                <a:gd name="T57" fmla="*/ 14 h 1914"/>
                <a:gd name="T58" fmla="*/ 1208 w 1899"/>
                <a:gd name="T59" fmla="*/ 31 h 1914"/>
                <a:gd name="T60" fmla="*/ 1371 w 1899"/>
                <a:gd name="T61" fmla="*/ 84 h 1914"/>
                <a:gd name="T62" fmla="*/ 1548 w 1899"/>
                <a:gd name="T63" fmla="*/ 178 h 1914"/>
                <a:gd name="T64" fmla="*/ 1684 w 1899"/>
                <a:gd name="T65" fmla="*/ 291 h 1914"/>
                <a:gd name="T66" fmla="*/ 1863 w 1899"/>
                <a:gd name="T67" fmla="*/ 553 h 1914"/>
                <a:gd name="T68" fmla="*/ 1897 w 1899"/>
                <a:gd name="T69" fmla="*/ 652 h 1914"/>
                <a:gd name="T70" fmla="*/ 1898 w 1899"/>
                <a:gd name="T71" fmla="*/ 669 h 1914"/>
                <a:gd name="T72" fmla="*/ 1740 w 1899"/>
                <a:gd name="T73" fmla="*/ 669 h 1914"/>
                <a:gd name="T74" fmla="*/ 1724 w 1899"/>
                <a:gd name="T75" fmla="*/ 657 h 1914"/>
                <a:gd name="T76" fmla="*/ 1585 w 1899"/>
                <a:gd name="T77" fmla="*/ 427 h 1914"/>
                <a:gd name="T78" fmla="*/ 1322 w 1899"/>
                <a:gd name="T79" fmla="*/ 242 h 1914"/>
                <a:gd name="T80" fmla="*/ 1189 w 1899"/>
                <a:gd name="T81" fmla="*/ 198 h 1914"/>
                <a:gd name="T82" fmla="*/ 1037 w 1899"/>
                <a:gd name="T83" fmla="*/ 173 h 1914"/>
                <a:gd name="T84" fmla="*/ 910 w 1899"/>
                <a:gd name="T85" fmla="*/ 168 h 1914"/>
                <a:gd name="T86" fmla="*/ 658 w 1899"/>
                <a:gd name="T87" fmla="*/ 219 h 1914"/>
                <a:gd name="T88" fmla="*/ 347 w 1899"/>
                <a:gd name="T89" fmla="*/ 415 h 1914"/>
                <a:gd name="T90" fmla="*/ 199 w 1899"/>
                <a:gd name="T91" fmla="*/ 654 h 1914"/>
                <a:gd name="T92" fmla="*/ 174 w 1899"/>
                <a:gd name="T93" fmla="*/ 770 h 1914"/>
                <a:gd name="T94" fmla="*/ 168 w 1899"/>
                <a:gd name="T95" fmla="*/ 871 h 1914"/>
                <a:gd name="T96" fmla="*/ 203 w 1899"/>
                <a:gd name="T97" fmla="*/ 1041 h 1914"/>
                <a:gd name="T98" fmla="*/ 328 w 1899"/>
                <a:gd name="T99" fmla="*/ 1248 h 1914"/>
                <a:gd name="T100" fmla="*/ 410 w 1899"/>
                <a:gd name="T101" fmla="*/ 1382 h 1914"/>
                <a:gd name="T102" fmla="*/ 424 w 1899"/>
                <a:gd name="T103" fmla="*/ 1493 h 1914"/>
                <a:gd name="T104" fmla="*/ 423 w 1899"/>
                <a:gd name="T105" fmla="*/ 1545 h 1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99" h="1914">
                  <a:moveTo>
                    <a:pt x="423" y="1545"/>
                  </a:moveTo>
                  <a:cubicBezTo>
                    <a:pt x="464" y="1527"/>
                    <a:pt x="500" y="1510"/>
                    <a:pt x="537" y="1495"/>
                  </a:cubicBezTo>
                  <a:cubicBezTo>
                    <a:pt x="599" y="1472"/>
                    <a:pt x="662" y="1466"/>
                    <a:pt x="728" y="1482"/>
                  </a:cubicBezTo>
                  <a:cubicBezTo>
                    <a:pt x="763" y="1490"/>
                    <a:pt x="799" y="1495"/>
                    <a:pt x="835" y="1500"/>
                  </a:cubicBezTo>
                  <a:cubicBezTo>
                    <a:pt x="867" y="1504"/>
                    <a:pt x="900" y="1507"/>
                    <a:pt x="932" y="1508"/>
                  </a:cubicBezTo>
                  <a:cubicBezTo>
                    <a:pt x="951" y="1508"/>
                    <a:pt x="949" y="1524"/>
                    <a:pt x="952" y="1533"/>
                  </a:cubicBezTo>
                  <a:cubicBezTo>
                    <a:pt x="968" y="1579"/>
                    <a:pt x="981" y="1625"/>
                    <a:pt x="996" y="1673"/>
                  </a:cubicBezTo>
                  <a:cubicBezTo>
                    <a:pt x="991" y="1674"/>
                    <a:pt x="984" y="1675"/>
                    <a:pt x="977" y="1674"/>
                  </a:cubicBezTo>
                  <a:cubicBezTo>
                    <a:pt x="916" y="1671"/>
                    <a:pt x="854" y="1670"/>
                    <a:pt x="793" y="1664"/>
                  </a:cubicBezTo>
                  <a:cubicBezTo>
                    <a:pt x="762" y="1662"/>
                    <a:pt x="732" y="1650"/>
                    <a:pt x="702" y="1645"/>
                  </a:cubicBezTo>
                  <a:cubicBezTo>
                    <a:pt x="664" y="1638"/>
                    <a:pt x="627" y="1638"/>
                    <a:pt x="590" y="1653"/>
                  </a:cubicBezTo>
                  <a:cubicBezTo>
                    <a:pt x="524" y="1679"/>
                    <a:pt x="467" y="1720"/>
                    <a:pt x="407" y="1757"/>
                  </a:cubicBezTo>
                  <a:cubicBezTo>
                    <a:pt x="352" y="1791"/>
                    <a:pt x="296" y="1825"/>
                    <a:pt x="240" y="1858"/>
                  </a:cubicBezTo>
                  <a:cubicBezTo>
                    <a:pt x="209" y="1876"/>
                    <a:pt x="178" y="1894"/>
                    <a:pt x="142" y="1914"/>
                  </a:cubicBezTo>
                  <a:cubicBezTo>
                    <a:pt x="147" y="1894"/>
                    <a:pt x="149" y="1879"/>
                    <a:pt x="153" y="1865"/>
                  </a:cubicBezTo>
                  <a:cubicBezTo>
                    <a:pt x="176" y="1791"/>
                    <a:pt x="201" y="1718"/>
                    <a:pt x="221" y="1644"/>
                  </a:cubicBezTo>
                  <a:cubicBezTo>
                    <a:pt x="236" y="1591"/>
                    <a:pt x="251" y="1538"/>
                    <a:pt x="253" y="1484"/>
                  </a:cubicBezTo>
                  <a:cubicBezTo>
                    <a:pt x="256" y="1430"/>
                    <a:pt x="228" y="1384"/>
                    <a:pt x="192" y="1342"/>
                  </a:cubicBezTo>
                  <a:cubicBezTo>
                    <a:pt x="163" y="1309"/>
                    <a:pt x="135" y="1274"/>
                    <a:pt x="114" y="1236"/>
                  </a:cubicBezTo>
                  <a:cubicBezTo>
                    <a:pt x="84" y="1181"/>
                    <a:pt x="57" y="1124"/>
                    <a:pt x="35" y="1066"/>
                  </a:cubicBezTo>
                  <a:cubicBezTo>
                    <a:pt x="20" y="1024"/>
                    <a:pt x="14" y="979"/>
                    <a:pt x="8" y="935"/>
                  </a:cubicBezTo>
                  <a:cubicBezTo>
                    <a:pt x="3" y="897"/>
                    <a:pt x="0" y="859"/>
                    <a:pt x="1" y="822"/>
                  </a:cubicBezTo>
                  <a:cubicBezTo>
                    <a:pt x="3" y="727"/>
                    <a:pt x="23" y="636"/>
                    <a:pt x="60" y="549"/>
                  </a:cubicBezTo>
                  <a:cubicBezTo>
                    <a:pt x="96" y="464"/>
                    <a:pt x="146" y="389"/>
                    <a:pt x="207" y="321"/>
                  </a:cubicBezTo>
                  <a:cubicBezTo>
                    <a:pt x="302" y="213"/>
                    <a:pt x="419" y="137"/>
                    <a:pt x="549" y="82"/>
                  </a:cubicBezTo>
                  <a:cubicBezTo>
                    <a:pt x="614" y="55"/>
                    <a:pt x="681" y="31"/>
                    <a:pt x="751" y="22"/>
                  </a:cubicBezTo>
                  <a:cubicBezTo>
                    <a:pt x="790" y="17"/>
                    <a:pt x="828" y="10"/>
                    <a:pt x="867" y="7"/>
                  </a:cubicBezTo>
                  <a:cubicBezTo>
                    <a:pt x="912" y="3"/>
                    <a:pt x="957" y="0"/>
                    <a:pt x="1002" y="1"/>
                  </a:cubicBezTo>
                  <a:cubicBezTo>
                    <a:pt x="1039" y="2"/>
                    <a:pt x="1076" y="8"/>
                    <a:pt x="1113" y="14"/>
                  </a:cubicBezTo>
                  <a:cubicBezTo>
                    <a:pt x="1145" y="18"/>
                    <a:pt x="1177" y="23"/>
                    <a:pt x="1208" y="31"/>
                  </a:cubicBezTo>
                  <a:cubicBezTo>
                    <a:pt x="1263" y="47"/>
                    <a:pt x="1319" y="61"/>
                    <a:pt x="1371" y="84"/>
                  </a:cubicBezTo>
                  <a:cubicBezTo>
                    <a:pt x="1432" y="110"/>
                    <a:pt x="1493" y="141"/>
                    <a:pt x="1548" y="178"/>
                  </a:cubicBezTo>
                  <a:cubicBezTo>
                    <a:pt x="1597" y="210"/>
                    <a:pt x="1641" y="251"/>
                    <a:pt x="1684" y="291"/>
                  </a:cubicBezTo>
                  <a:cubicBezTo>
                    <a:pt x="1763" y="364"/>
                    <a:pt x="1820" y="454"/>
                    <a:pt x="1863" y="553"/>
                  </a:cubicBezTo>
                  <a:cubicBezTo>
                    <a:pt x="1877" y="585"/>
                    <a:pt x="1886" y="619"/>
                    <a:pt x="1897" y="652"/>
                  </a:cubicBezTo>
                  <a:cubicBezTo>
                    <a:pt x="1899" y="658"/>
                    <a:pt x="1898" y="665"/>
                    <a:pt x="1898" y="669"/>
                  </a:cubicBezTo>
                  <a:cubicBezTo>
                    <a:pt x="1844" y="669"/>
                    <a:pt x="1792" y="670"/>
                    <a:pt x="1740" y="669"/>
                  </a:cubicBezTo>
                  <a:cubicBezTo>
                    <a:pt x="1734" y="669"/>
                    <a:pt x="1726" y="662"/>
                    <a:pt x="1724" y="657"/>
                  </a:cubicBezTo>
                  <a:cubicBezTo>
                    <a:pt x="1692" y="572"/>
                    <a:pt x="1647" y="495"/>
                    <a:pt x="1585" y="427"/>
                  </a:cubicBezTo>
                  <a:cubicBezTo>
                    <a:pt x="1510" y="347"/>
                    <a:pt x="1422" y="286"/>
                    <a:pt x="1322" y="242"/>
                  </a:cubicBezTo>
                  <a:cubicBezTo>
                    <a:pt x="1279" y="224"/>
                    <a:pt x="1234" y="211"/>
                    <a:pt x="1189" y="198"/>
                  </a:cubicBezTo>
                  <a:cubicBezTo>
                    <a:pt x="1140" y="182"/>
                    <a:pt x="1089" y="174"/>
                    <a:pt x="1037" y="173"/>
                  </a:cubicBezTo>
                  <a:cubicBezTo>
                    <a:pt x="995" y="172"/>
                    <a:pt x="952" y="164"/>
                    <a:pt x="910" y="168"/>
                  </a:cubicBezTo>
                  <a:cubicBezTo>
                    <a:pt x="824" y="175"/>
                    <a:pt x="740" y="188"/>
                    <a:pt x="658" y="219"/>
                  </a:cubicBezTo>
                  <a:cubicBezTo>
                    <a:pt x="540" y="263"/>
                    <a:pt x="435" y="324"/>
                    <a:pt x="347" y="415"/>
                  </a:cubicBezTo>
                  <a:cubicBezTo>
                    <a:pt x="280" y="484"/>
                    <a:pt x="228" y="562"/>
                    <a:pt x="199" y="654"/>
                  </a:cubicBezTo>
                  <a:cubicBezTo>
                    <a:pt x="187" y="692"/>
                    <a:pt x="180" y="731"/>
                    <a:pt x="174" y="770"/>
                  </a:cubicBezTo>
                  <a:cubicBezTo>
                    <a:pt x="169" y="803"/>
                    <a:pt x="166" y="837"/>
                    <a:pt x="168" y="871"/>
                  </a:cubicBezTo>
                  <a:cubicBezTo>
                    <a:pt x="171" y="929"/>
                    <a:pt x="183" y="986"/>
                    <a:pt x="203" y="1041"/>
                  </a:cubicBezTo>
                  <a:cubicBezTo>
                    <a:pt x="232" y="1118"/>
                    <a:pt x="277" y="1184"/>
                    <a:pt x="328" y="1248"/>
                  </a:cubicBezTo>
                  <a:cubicBezTo>
                    <a:pt x="360" y="1288"/>
                    <a:pt x="386" y="1335"/>
                    <a:pt x="410" y="1382"/>
                  </a:cubicBezTo>
                  <a:cubicBezTo>
                    <a:pt x="427" y="1416"/>
                    <a:pt x="424" y="1455"/>
                    <a:pt x="424" y="1493"/>
                  </a:cubicBezTo>
                  <a:cubicBezTo>
                    <a:pt x="423" y="1510"/>
                    <a:pt x="423" y="1526"/>
                    <a:pt x="423" y="15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24"/>
            <p:cNvSpPr/>
            <p:nvPr/>
          </p:nvSpPr>
          <p:spPr bwMode="auto">
            <a:xfrm>
              <a:off x="3670" y="880"/>
              <a:ext cx="484" cy="481"/>
            </a:xfrm>
            <a:custGeom>
              <a:avLst/>
              <a:gdLst>
                <a:gd name="T0" fmla="*/ 6 w 253"/>
                <a:gd name="T1" fmla="*/ 126 h 252"/>
                <a:gd name="T2" fmla="*/ 128 w 253"/>
                <a:gd name="T3" fmla="*/ 2 h 252"/>
                <a:gd name="T4" fmla="*/ 252 w 253"/>
                <a:gd name="T5" fmla="*/ 128 h 252"/>
                <a:gd name="T6" fmla="*/ 125 w 253"/>
                <a:gd name="T7" fmla="*/ 250 h 252"/>
                <a:gd name="T8" fmla="*/ 6 w 253"/>
                <a:gd name="T9" fmla="*/ 126 h 252"/>
              </a:gdLst>
              <a:ahLst/>
              <a:cxnLst>
                <a:cxn ang="0">
                  <a:pos x="T0" y="T1"/>
                </a:cxn>
                <a:cxn ang="0">
                  <a:pos x="T2" y="T3"/>
                </a:cxn>
                <a:cxn ang="0">
                  <a:pos x="T4" y="T5"/>
                </a:cxn>
                <a:cxn ang="0">
                  <a:pos x="T6" y="T7"/>
                </a:cxn>
                <a:cxn ang="0">
                  <a:pos x="T8" y="T9"/>
                </a:cxn>
              </a:cxnLst>
              <a:rect l="0" t="0" r="r" b="b"/>
              <a:pathLst>
                <a:path w="253" h="252">
                  <a:moveTo>
                    <a:pt x="6" y="126"/>
                  </a:moveTo>
                  <a:cubicBezTo>
                    <a:pt x="0" y="59"/>
                    <a:pt x="60" y="0"/>
                    <a:pt x="128" y="2"/>
                  </a:cubicBezTo>
                  <a:cubicBezTo>
                    <a:pt x="200" y="5"/>
                    <a:pt x="252" y="58"/>
                    <a:pt x="252" y="128"/>
                  </a:cubicBezTo>
                  <a:cubicBezTo>
                    <a:pt x="253" y="192"/>
                    <a:pt x="193" y="252"/>
                    <a:pt x="125" y="250"/>
                  </a:cubicBezTo>
                  <a:cubicBezTo>
                    <a:pt x="69" y="249"/>
                    <a:pt x="0" y="201"/>
                    <a:pt x="6" y="1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25"/>
            <p:cNvSpPr/>
            <p:nvPr/>
          </p:nvSpPr>
          <p:spPr bwMode="auto">
            <a:xfrm>
              <a:off x="2480" y="885"/>
              <a:ext cx="474" cy="490"/>
            </a:xfrm>
            <a:custGeom>
              <a:avLst/>
              <a:gdLst>
                <a:gd name="T0" fmla="*/ 127 w 248"/>
                <a:gd name="T1" fmla="*/ 248 h 256"/>
                <a:gd name="T2" fmla="*/ 3 w 248"/>
                <a:gd name="T3" fmla="*/ 124 h 256"/>
                <a:gd name="T4" fmla="*/ 130 w 248"/>
                <a:gd name="T5" fmla="*/ 1 h 256"/>
                <a:gd name="T6" fmla="*/ 246 w 248"/>
                <a:gd name="T7" fmla="*/ 126 h 256"/>
                <a:gd name="T8" fmla="*/ 127 w 248"/>
                <a:gd name="T9" fmla="*/ 248 h 256"/>
              </a:gdLst>
              <a:ahLst/>
              <a:cxnLst>
                <a:cxn ang="0">
                  <a:pos x="T0" y="T1"/>
                </a:cxn>
                <a:cxn ang="0">
                  <a:pos x="T2" y="T3"/>
                </a:cxn>
                <a:cxn ang="0">
                  <a:pos x="T4" y="T5"/>
                </a:cxn>
                <a:cxn ang="0">
                  <a:pos x="T6" y="T7"/>
                </a:cxn>
                <a:cxn ang="0">
                  <a:pos x="T8" y="T9"/>
                </a:cxn>
              </a:cxnLst>
              <a:rect l="0" t="0" r="r" b="b"/>
              <a:pathLst>
                <a:path w="248" h="256">
                  <a:moveTo>
                    <a:pt x="127" y="248"/>
                  </a:moveTo>
                  <a:cubicBezTo>
                    <a:pt x="55" y="252"/>
                    <a:pt x="0" y="186"/>
                    <a:pt x="3" y="124"/>
                  </a:cubicBezTo>
                  <a:cubicBezTo>
                    <a:pt x="6" y="52"/>
                    <a:pt x="54" y="3"/>
                    <a:pt x="130" y="1"/>
                  </a:cubicBezTo>
                  <a:cubicBezTo>
                    <a:pt x="195" y="0"/>
                    <a:pt x="245" y="56"/>
                    <a:pt x="246" y="126"/>
                  </a:cubicBezTo>
                  <a:cubicBezTo>
                    <a:pt x="248" y="185"/>
                    <a:pt x="194" y="256"/>
                    <a:pt x="127" y="2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9" name="PA_文本框 23"/>
          <p:cNvSpPr txBox="1"/>
          <p:nvPr userDrawn="1">
            <p:custDataLst>
              <p:tags r:id="rId4"/>
            </p:custDataLst>
          </p:nvPr>
        </p:nvSpPr>
        <p:spPr>
          <a:xfrm>
            <a:off x="2644775" y="3446145"/>
            <a:ext cx="4662170" cy="1129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i="0" u="none" strike="noStrike" kern="1200" cap="none" spc="0" normalizeH="0" baseline="0"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rPr>
              <a:t>愿   景：最具价值的汽车信息交流平台和行业研究机构</a:t>
            </a:r>
            <a:endParaRPr kumimoji="0" lang="zh-CN" altLang="en-US" i="0" u="none" strike="noStrike" kern="1200" cap="none" spc="0" normalizeH="0" baseline="0"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i="0" u="none" strike="noStrike" kern="1200" cap="none" spc="0" normalizeH="0" baseline="0"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endParaRPr>
          </a:p>
          <a:p>
            <a:pPr marL="0" marR="0" lvl="0" indent="0" algn="l" defTabSz="914400" rtl="0" eaLnBrk="1" fontAlgn="auto" latinLnBrk="0" hangingPunct="1">
              <a:lnSpc>
                <a:spcPct val="100000"/>
              </a:lnSpc>
              <a:spcBef>
                <a:spcPts val="0"/>
              </a:spcBef>
              <a:spcAft>
                <a:spcPts val="0"/>
              </a:spcAft>
              <a:buClrTx/>
              <a:buSzTx/>
              <a:buFontTx/>
              <a:buNone/>
              <a:defRPr/>
            </a:pPr>
            <a:r>
              <a:rPr lang="zh-CN" altLang="en-US"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rPr>
              <a:t>宗   旨：为汽车企业服务  为中国汽车产业发展做贡献</a:t>
            </a:r>
            <a:endParaRPr kumimoji="0" lang="zh-CN" altLang="en-US" i="0" u="none" strike="noStrike" kern="1200" cap="none" spc="0" normalizeH="0" baseline="0"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i="0" u="none" strike="noStrike" kern="1200" cap="none" spc="0" normalizeH="0" baseline="0"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endParaRPr>
          </a:p>
          <a:p>
            <a:pPr marL="0" marR="0" lvl="0" indent="0" algn="l" defTabSz="914400" rtl="0" eaLnBrk="1" fontAlgn="auto" latinLnBrk="0" hangingPunct="1">
              <a:lnSpc>
                <a:spcPct val="100000"/>
              </a:lnSpc>
              <a:spcBef>
                <a:spcPts val="0"/>
              </a:spcBef>
              <a:spcAft>
                <a:spcPts val="0"/>
              </a:spcAft>
              <a:buClrTx/>
              <a:buSzTx/>
              <a:buFontTx/>
              <a:buNone/>
              <a:defRPr/>
            </a:pPr>
            <a:r>
              <a:rPr lang="zh-CN" altLang="en-US"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rPr>
              <a:t>价值观：专业  共享  高效  创新</a:t>
            </a:r>
            <a:endParaRPr kumimoji="0" lang="zh-CN" altLang="en-US" i="0" u="none" strike="noStrike" kern="1200" cap="none" spc="0" normalizeH="0" baseline="0"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
        <p:nvSpPr>
          <p:cNvPr id="16605" name="Freeform 231"/>
          <p:cNvSpPr>
            <a:spLocks noEditPoints="1"/>
          </p:cNvSpPr>
          <p:nvPr userDrawn="1"/>
        </p:nvSpPr>
        <p:spPr>
          <a:xfrm>
            <a:off x="2239645" y="1045845"/>
            <a:ext cx="203835" cy="200025"/>
          </a:xfrm>
          <a:custGeom>
            <a:avLst/>
            <a:gdLst/>
            <a:ahLst/>
            <a:cxnLst>
              <a:cxn ang="0">
                <a:pos x="688945793" y="558997452"/>
              </a:cxn>
              <a:cxn ang="0">
                <a:pos x="560497809" y="689827597"/>
              </a:cxn>
              <a:cxn ang="0">
                <a:pos x="128447984" y="689827597"/>
              </a:cxn>
              <a:cxn ang="0">
                <a:pos x="0" y="558997452"/>
              </a:cxn>
              <a:cxn ang="0">
                <a:pos x="0" y="118935555"/>
              </a:cxn>
              <a:cxn ang="0">
                <a:pos x="128447984" y="0"/>
              </a:cxn>
              <a:cxn ang="0">
                <a:pos x="560497809" y="0"/>
              </a:cxn>
              <a:cxn ang="0">
                <a:pos x="688945793" y="118935555"/>
              </a:cxn>
              <a:cxn ang="0">
                <a:pos x="688945793" y="558997452"/>
              </a:cxn>
              <a:cxn ang="0">
                <a:pos x="572174277" y="463851078"/>
              </a:cxn>
              <a:cxn ang="0">
                <a:pos x="490435583" y="416276166"/>
              </a:cxn>
              <a:cxn ang="0">
                <a:pos x="467082646" y="404381576"/>
              </a:cxn>
              <a:cxn ang="0">
                <a:pos x="397020420" y="463851078"/>
              </a:cxn>
              <a:cxn ang="0">
                <a:pos x="373664067" y="451956488"/>
              </a:cxn>
              <a:cxn ang="0">
                <a:pos x="233539615" y="321126343"/>
              </a:cxn>
              <a:cxn ang="0">
                <a:pos x="221863146" y="285446021"/>
              </a:cxn>
              <a:cxn ang="0">
                <a:pos x="280248904" y="225976519"/>
              </a:cxn>
              <a:cxn ang="0">
                <a:pos x="268572436" y="190296198"/>
              </a:cxn>
              <a:cxn ang="0">
                <a:pos x="221863146" y="107040965"/>
              </a:cxn>
              <a:cxn ang="0">
                <a:pos x="210186678" y="107040965"/>
              </a:cxn>
              <a:cxn ang="0">
                <a:pos x="163477388" y="118935555"/>
              </a:cxn>
              <a:cxn ang="0">
                <a:pos x="116771516" y="225976519"/>
              </a:cxn>
              <a:cxn ang="0">
                <a:pos x="140124452" y="309231753"/>
              </a:cxn>
              <a:cxn ang="0">
                <a:pos x="373664067" y="547106311"/>
              </a:cxn>
              <a:cxn ang="0">
                <a:pos x="467082646" y="570892042"/>
              </a:cxn>
              <a:cxn ang="0">
                <a:pos x="560497809" y="523317131"/>
              </a:cxn>
              <a:cxn ang="0">
                <a:pos x="572174277" y="475742219"/>
              </a:cxn>
              <a:cxn ang="0">
                <a:pos x="572174277" y="463851078"/>
              </a:cxn>
            </a:cxnLst>
            <a:rect l="0" t="0" r="0" b="0"/>
            <a:pathLst>
              <a:path w="59" h="58">
                <a:moveTo>
                  <a:pt x="59" y="47"/>
                </a:moveTo>
                <a:cubicBezTo>
                  <a:pt x="59" y="53"/>
                  <a:pt x="54" y="58"/>
                  <a:pt x="48" y="58"/>
                </a:cubicBezTo>
                <a:cubicBezTo>
                  <a:pt x="11" y="58"/>
                  <a:pt x="11" y="58"/>
                  <a:pt x="11" y="58"/>
                </a:cubicBezTo>
                <a:cubicBezTo>
                  <a:pt x="5" y="58"/>
                  <a:pt x="0" y="53"/>
                  <a:pt x="0" y="47"/>
                </a:cubicBezTo>
                <a:cubicBezTo>
                  <a:pt x="0" y="10"/>
                  <a:pt x="0" y="10"/>
                  <a:pt x="0" y="10"/>
                </a:cubicBezTo>
                <a:cubicBezTo>
                  <a:pt x="0" y="4"/>
                  <a:pt x="5" y="0"/>
                  <a:pt x="11" y="0"/>
                </a:cubicBezTo>
                <a:cubicBezTo>
                  <a:pt x="48" y="0"/>
                  <a:pt x="48" y="0"/>
                  <a:pt x="48" y="0"/>
                </a:cubicBezTo>
                <a:cubicBezTo>
                  <a:pt x="54" y="0"/>
                  <a:pt x="59" y="4"/>
                  <a:pt x="59" y="10"/>
                </a:cubicBezTo>
                <a:lnTo>
                  <a:pt x="59" y="47"/>
                </a:lnTo>
                <a:close/>
                <a:moveTo>
                  <a:pt x="49" y="39"/>
                </a:moveTo>
                <a:cubicBezTo>
                  <a:pt x="49" y="39"/>
                  <a:pt x="43" y="36"/>
                  <a:pt x="42" y="35"/>
                </a:cubicBezTo>
                <a:cubicBezTo>
                  <a:pt x="41" y="35"/>
                  <a:pt x="41" y="34"/>
                  <a:pt x="40" y="34"/>
                </a:cubicBezTo>
                <a:cubicBezTo>
                  <a:pt x="38" y="34"/>
                  <a:pt x="36" y="39"/>
                  <a:pt x="34" y="39"/>
                </a:cubicBezTo>
                <a:cubicBezTo>
                  <a:pt x="33" y="39"/>
                  <a:pt x="32" y="38"/>
                  <a:pt x="32" y="38"/>
                </a:cubicBezTo>
                <a:cubicBezTo>
                  <a:pt x="27" y="35"/>
                  <a:pt x="23" y="32"/>
                  <a:pt x="20" y="27"/>
                </a:cubicBezTo>
                <a:cubicBezTo>
                  <a:pt x="20" y="26"/>
                  <a:pt x="19" y="25"/>
                  <a:pt x="19" y="24"/>
                </a:cubicBezTo>
                <a:cubicBezTo>
                  <a:pt x="19" y="23"/>
                  <a:pt x="24" y="20"/>
                  <a:pt x="24" y="19"/>
                </a:cubicBezTo>
                <a:cubicBezTo>
                  <a:pt x="24" y="18"/>
                  <a:pt x="23" y="17"/>
                  <a:pt x="23" y="16"/>
                </a:cubicBezTo>
                <a:cubicBezTo>
                  <a:pt x="22" y="15"/>
                  <a:pt x="20" y="10"/>
                  <a:pt x="19" y="9"/>
                </a:cubicBezTo>
                <a:cubicBezTo>
                  <a:pt x="19" y="9"/>
                  <a:pt x="19" y="9"/>
                  <a:pt x="18" y="9"/>
                </a:cubicBezTo>
                <a:cubicBezTo>
                  <a:pt x="17" y="9"/>
                  <a:pt x="15" y="10"/>
                  <a:pt x="14" y="10"/>
                </a:cubicBezTo>
                <a:cubicBezTo>
                  <a:pt x="12" y="11"/>
                  <a:pt x="10" y="16"/>
                  <a:pt x="10" y="19"/>
                </a:cubicBezTo>
                <a:cubicBezTo>
                  <a:pt x="10" y="21"/>
                  <a:pt x="11" y="24"/>
                  <a:pt x="12" y="26"/>
                </a:cubicBezTo>
                <a:cubicBezTo>
                  <a:pt x="15" y="34"/>
                  <a:pt x="24" y="43"/>
                  <a:pt x="32" y="46"/>
                </a:cubicBezTo>
                <a:cubicBezTo>
                  <a:pt x="35" y="47"/>
                  <a:pt x="37" y="48"/>
                  <a:pt x="40" y="48"/>
                </a:cubicBezTo>
                <a:cubicBezTo>
                  <a:pt x="42" y="48"/>
                  <a:pt x="47" y="46"/>
                  <a:pt x="48" y="44"/>
                </a:cubicBezTo>
                <a:cubicBezTo>
                  <a:pt x="49" y="43"/>
                  <a:pt x="49" y="41"/>
                  <a:pt x="49" y="40"/>
                </a:cubicBezTo>
                <a:cubicBezTo>
                  <a:pt x="49" y="40"/>
                  <a:pt x="49" y="40"/>
                  <a:pt x="49" y="39"/>
                </a:cubicBezTo>
                <a:close/>
              </a:path>
            </a:pathLst>
          </a:custGeom>
          <a:solidFill>
            <a:srgbClr val="159EBE"/>
          </a:solidFill>
          <a:ln w="9525">
            <a:noFill/>
          </a:ln>
        </p:spPr>
        <p:txBody>
          <a:bodyPr/>
          <a:lstStyle/>
          <a:p>
            <a:endParaRPr lang="zh-CN" altLang="en-US"/>
          </a:p>
        </p:txBody>
      </p:sp>
      <p:cxnSp>
        <p:nvCxnSpPr>
          <p:cNvPr id="5" name="直接连接符 4"/>
          <p:cNvCxnSpPr/>
          <p:nvPr userDrawn="1"/>
        </p:nvCxnSpPr>
        <p:spPr>
          <a:xfrm>
            <a:off x="2122805" y="781685"/>
            <a:ext cx="0" cy="906780"/>
          </a:xfrm>
          <a:prstGeom prst="line">
            <a:avLst/>
          </a:prstGeom>
          <a:ln w="19050">
            <a:solidFill>
              <a:srgbClr val="159EBE"/>
            </a:solidFill>
          </a:ln>
        </p:spPr>
        <p:style>
          <a:lnRef idx="1">
            <a:schemeClr val="accent1"/>
          </a:lnRef>
          <a:fillRef idx="0">
            <a:schemeClr val="accent1"/>
          </a:fillRef>
          <a:effectRef idx="0">
            <a:schemeClr val="accent1"/>
          </a:effectRef>
          <a:fontRef idx="minor">
            <a:schemeClr val="tx1"/>
          </a:fontRef>
        </p:style>
      </p:cxnSp>
      <p:sp>
        <p:nvSpPr>
          <p:cNvPr id="241" name="Freeform 75"/>
          <p:cNvSpPr>
            <a:spLocks noChangeArrowheads="1"/>
          </p:cNvSpPr>
          <p:nvPr userDrawn="1"/>
        </p:nvSpPr>
        <p:spPr bwMode="auto">
          <a:xfrm>
            <a:off x="1283970" y="999490"/>
            <a:ext cx="716915" cy="483870"/>
          </a:xfrm>
          <a:custGeom>
            <a:avLst/>
            <a:gdLst>
              <a:gd name="T0" fmla="*/ 199518 w 497"/>
              <a:gd name="T1" fmla="*/ 0 h 400"/>
              <a:gd name="T2" fmla="*/ 199518 w 497"/>
              <a:gd name="T3" fmla="*/ 0 h 400"/>
              <a:gd name="T4" fmla="*/ 23870 w 497"/>
              <a:gd name="T5" fmla="*/ 0 h 400"/>
              <a:gd name="T6" fmla="*/ 0 w 497"/>
              <a:gd name="T7" fmla="*/ 19733 h 400"/>
              <a:gd name="T8" fmla="*/ 0 w 497"/>
              <a:gd name="T9" fmla="*/ 155171 h 400"/>
              <a:gd name="T10" fmla="*/ 23870 w 497"/>
              <a:gd name="T11" fmla="*/ 178940 h 400"/>
              <a:gd name="T12" fmla="*/ 199518 w 497"/>
              <a:gd name="T13" fmla="*/ 178940 h 400"/>
              <a:gd name="T14" fmla="*/ 223388 w 497"/>
              <a:gd name="T15" fmla="*/ 155171 h 400"/>
              <a:gd name="T16" fmla="*/ 223388 w 497"/>
              <a:gd name="T17" fmla="*/ 19733 h 400"/>
              <a:gd name="T18" fmla="*/ 199518 w 497"/>
              <a:gd name="T19" fmla="*/ 0 h 400"/>
              <a:gd name="T20" fmla="*/ 199518 w 497"/>
              <a:gd name="T21" fmla="*/ 155171 h 400"/>
              <a:gd name="T22" fmla="*/ 199518 w 497"/>
              <a:gd name="T23" fmla="*/ 155171 h 400"/>
              <a:gd name="T24" fmla="*/ 23870 w 497"/>
              <a:gd name="T25" fmla="*/ 155171 h 400"/>
              <a:gd name="T26" fmla="*/ 23870 w 497"/>
              <a:gd name="T27" fmla="*/ 19733 h 400"/>
              <a:gd name="T28" fmla="*/ 199518 w 497"/>
              <a:gd name="T29" fmla="*/ 19733 h 400"/>
              <a:gd name="T30" fmla="*/ 199518 w 497"/>
              <a:gd name="T31" fmla="*/ 155171 h 400"/>
              <a:gd name="T32" fmla="*/ 99984 w 497"/>
              <a:gd name="T33" fmla="*/ 111669 h 400"/>
              <a:gd name="T34" fmla="*/ 99984 w 497"/>
              <a:gd name="T35" fmla="*/ 111669 h 400"/>
              <a:gd name="T36" fmla="*/ 43687 w 497"/>
              <a:gd name="T37" fmla="*/ 111669 h 400"/>
              <a:gd name="T38" fmla="*/ 43687 w 497"/>
              <a:gd name="T39" fmla="*/ 131402 h 400"/>
              <a:gd name="T40" fmla="*/ 99984 w 497"/>
              <a:gd name="T41" fmla="*/ 131402 h 400"/>
              <a:gd name="T42" fmla="*/ 99984 w 497"/>
              <a:gd name="T43" fmla="*/ 111669 h 400"/>
              <a:gd name="T44" fmla="*/ 99984 w 497"/>
              <a:gd name="T45" fmla="*/ 79828 h 400"/>
              <a:gd name="T46" fmla="*/ 99984 w 497"/>
              <a:gd name="T47" fmla="*/ 79828 h 400"/>
              <a:gd name="T48" fmla="*/ 43687 w 497"/>
              <a:gd name="T49" fmla="*/ 79828 h 400"/>
              <a:gd name="T50" fmla="*/ 43687 w 497"/>
              <a:gd name="T51" fmla="*/ 99560 h 400"/>
              <a:gd name="T52" fmla="*/ 99984 w 497"/>
              <a:gd name="T53" fmla="*/ 99560 h 400"/>
              <a:gd name="T54" fmla="*/ 99984 w 497"/>
              <a:gd name="T55" fmla="*/ 79828 h 400"/>
              <a:gd name="T56" fmla="*/ 99984 w 497"/>
              <a:gd name="T57" fmla="*/ 43950 h 400"/>
              <a:gd name="T58" fmla="*/ 99984 w 497"/>
              <a:gd name="T59" fmla="*/ 43950 h 400"/>
              <a:gd name="T60" fmla="*/ 43687 w 497"/>
              <a:gd name="T61" fmla="*/ 43950 h 400"/>
              <a:gd name="T62" fmla="*/ 43687 w 497"/>
              <a:gd name="T63" fmla="*/ 64131 h 400"/>
              <a:gd name="T64" fmla="*/ 99984 w 497"/>
              <a:gd name="T65" fmla="*/ 64131 h 400"/>
              <a:gd name="T66" fmla="*/ 99984 w 497"/>
              <a:gd name="T67" fmla="*/ 43950 h 400"/>
              <a:gd name="T68" fmla="*/ 175197 w 497"/>
              <a:gd name="T69" fmla="*/ 115257 h 400"/>
              <a:gd name="T70" fmla="*/ 175197 w 497"/>
              <a:gd name="T71" fmla="*/ 115257 h 400"/>
              <a:gd name="T72" fmla="*/ 159434 w 497"/>
              <a:gd name="T73" fmla="*/ 103597 h 400"/>
              <a:gd name="T74" fmla="*/ 171594 w 497"/>
              <a:gd name="T75" fmla="*/ 67719 h 400"/>
              <a:gd name="T76" fmla="*/ 151327 w 497"/>
              <a:gd name="T77" fmla="*/ 43950 h 400"/>
              <a:gd name="T78" fmla="*/ 131510 w 497"/>
              <a:gd name="T79" fmla="*/ 67719 h 400"/>
              <a:gd name="T80" fmla="*/ 143671 w 497"/>
              <a:gd name="T81" fmla="*/ 103597 h 400"/>
              <a:gd name="T82" fmla="*/ 123854 w 497"/>
              <a:gd name="T83" fmla="*/ 115257 h 400"/>
              <a:gd name="T84" fmla="*/ 123854 w 497"/>
              <a:gd name="T85" fmla="*/ 131402 h 400"/>
              <a:gd name="T86" fmla="*/ 179251 w 497"/>
              <a:gd name="T87" fmla="*/ 131402 h 400"/>
              <a:gd name="T88" fmla="*/ 175197 w 497"/>
              <a:gd name="T89" fmla="*/ 115257 h 40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97" h="400">
                <a:moveTo>
                  <a:pt x="443" y="0"/>
                </a:moveTo>
                <a:lnTo>
                  <a:pt x="443" y="0"/>
                </a:lnTo>
                <a:cubicBezTo>
                  <a:pt x="53" y="0"/>
                  <a:pt x="53" y="0"/>
                  <a:pt x="53" y="0"/>
                </a:cubicBezTo>
                <a:cubicBezTo>
                  <a:pt x="17" y="0"/>
                  <a:pt x="0" y="18"/>
                  <a:pt x="0" y="44"/>
                </a:cubicBezTo>
                <a:cubicBezTo>
                  <a:pt x="0" y="346"/>
                  <a:pt x="0" y="346"/>
                  <a:pt x="0" y="346"/>
                </a:cubicBezTo>
                <a:cubicBezTo>
                  <a:pt x="0" y="373"/>
                  <a:pt x="17" y="399"/>
                  <a:pt x="53" y="399"/>
                </a:cubicBezTo>
                <a:cubicBezTo>
                  <a:pt x="443" y="399"/>
                  <a:pt x="443" y="399"/>
                  <a:pt x="443" y="399"/>
                </a:cubicBezTo>
                <a:cubicBezTo>
                  <a:pt x="470" y="399"/>
                  <a:pt x="496" y="373"/>
                  <a:pt x="496" y="346"/>
                </a:cubicBezTo>
                <a:cubicBezTo>
                  <a:pt x="496" y="44"/>
                  <a:pt x="496" y="44"/>
                  <a:pt x="496" y="44"/>
                </a:cubicBezTo>
                <a:cubicBezTo>
                  <a:pt x="496" y="18"/>
                  <a:pt x="470" y="0"/>
                  <a:pt x="443" y="0"/>
                </a:cubicBezTo>
                <a:close/>
                <a:moveTo>
                  <a:pt x="443" y="346"/>
                </a:moveTo>
                <a:lnTo>
                  <a:pt x="443" y="346"/>
                </a:lnTo>
                <a:cubicBezTo>
                  <a:pt x="53" y="346"/>
                  <a:pt x="53" y="346"/>
                  <a:pt x="53" y="346"/>
                </a:cubicBezTo>
                <a:cubicBezTo>
                  <a:pt x="53" y="44"/>
                  <a:pt x="53" y="44"/>
                  <a:pt x="53" y="44"/>
                </a:cubicBezTo>
                <a:cubicBezTo>
                  <a:pt x="443" y="44"/>
                  <a:pt x="443" y="44"/>
                  <a:pt x="443" y="44"/>
                </a:cubicBezTo>
                <a:lnTo>
                  <a:pt x="443" y="346"/>
                </a:lnTo>
                <a:close/>
                <a:moveTo>
                  <a:pt x="222" y="249"/>
                </a:moveTo>
                <a:lnTo>
                  <a:pt x="222" y="249"/>
                </a:lnTo>
                <a:cubicBezTo>
                  <a:pt x="97" y="249"/>
                  <a:pt x="97" y="249"/>
                  <a:pt x="97" y="249"/>
                </a:cubicBezTo>
                <a:cubicBezTo>
                  <a:pt x="97" y="293"/>
                  <a:pt x="97" y="293"/>
                  <a:pt x="97" y="293"/>
                </a:cubicBezTo>
                <a:cubicBezTo>
                  <a:pt x="222" y="293"/>
                  <a:pt x="222" y="293"/>
                  <a:pt x="222" y="293"/>
                </a:cubicBezTo>
                <a:lnTo>
                  <a:pt x="222" y="249"/>
                </a:lnTo>
                <a:close/>
                <a:moveTo>
                  <a:pt x="222" y="178"/>
                </a:moveTo>
                <a:lnTo>
                  <a:pt x="222" y="178"/>
                </a:lnTo>
                <a:cubicBezTo>
                  <a:pt x="97" y="178"/>
                  <a:pt x="97" y="178"/>
                  <a:pt x="97" y="178"/>
                </a:cubicBezTo>
                <a:cubicBezTo>
                  <a:pt x="97" y="222"/>
                  <a:pt x="97" y="222"/>
                  <a:pt x="97" y="222"/>
                </a:cubicBezTo>
                <a:cubicBezTo>
                  <a:pt x="222" y="222"/>
                  <a:pt x="222" y="222"/>
                  <a:pt x="222" y="222"/>
                </a:cubicBezTo>
                <a:lnTo>
                  <a:pt x="222" y="178"/>
                </a:lnTo>
                <a:close/>
                <a:moveTo>
                  <a:pt x="222" y="98"/>
                </a:moveTo>
                <a:lnTo>
                  <a:pt x="222" y="98"/>
                </a:lnTo>
                <a:cubicBezTo>
                  <a:pt x="97" y="98"/>
                  <a:pt x="97" y="98"/>
                  <a:pt x="97" y="98"/>
                </a:cubicBezTo>
                <a:cubicBezTo>
                  <a:pt x="97" y="143"/>
                  <a:pt x="97" y="143"/>
                  <a:pt x="97" y="143"/>
                </a:cubicBezTo>
                <a:cubicBezTo>
                  <a:pt x="222" y="143"/>
                  <a:pt x="222" y="143"/>
                  <a:pt x="222" y="143"/>
                </a:cubicBezTo>
                <a:lnTo>
                  <a:pt x="222" y="98"/>
                </a:lnTo>
                <a:close/>
                <a:moveTo>
                  <a:pt x="389" y="257"/>
                </a:moveTo>
                <a:lnTo>
                  <a:pt x="389" y="257"/>
                </a:lnTo>
                <a:cubicBezTo>
                  <a:pt x="389" y="257"/>
                  <a:pt x="354" y="249"/>
                  <a:pt x="354" y="231"/>
                </a:cubicBezTo>
                <a:cubicBezTo>
                  <a:pt x="354" y="204"/>
                  <a:pt x="381" y="196"/>
                  <a:pt x="381" y="151"/>
                </a:cubicBezTo>
                <a:cubicBezTo>
                  <a:pt x="381" y="125"/>
                  <a:pt x="372" y="98"/>
                  <a:pt x="336" y="98"/>
                </a:cubicBezTo>
                <a:cubicBezTo>
                  <a:pt x="301" y="98"/>
                  <a:pt x="292" y="125"/>
                  <a:pt x="292" y="151"/>
                </a:cubicBezTo>
                <a:cubicBezTo>
                  <a:pt x="292" y="196"/>
                  <a:pt x="319" y="204"/>
                  <a:pt x="319" y="231"/>
                </a:cubicBezTo>
                <a:cubicBezTo>
                  <a:pt x="319" y="249"/>
                  <a:pt x="275" y="257"/>
                  <a:pt x="275" y="257"/>
                </a:cubicBezTo>
                <a:lnTo>
                  <a:pt x="275" y="293"/>
                </a:lnTo>
                <a:cubicBezTo>
                  <a:pt x="398" y="293"/>
                  <a:pt x="398" y="293"/>
                  <a:pt x="398" y="293"/>
                </a:cubicBezTo>
                <a:cubicBezTo>
                  <a:pt x="398" y="293"/>
                  <a:pt x="398" y="257"/>
                  <a:pt x="389" y="257"/>
                </a:cubicBezTo>
                <a:close/>
              </a:path>
            </a:pathLst>
          </a:custGeom>
          <a:solidFill>
            <a:srgbClr val="159EBE"/>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pPr marL="0" marR="0" lvl="0" indent="0" algn="l" defTabSz="4572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alibri" panose="020F0502020204030204" pitchFamily="34" charset="0"/>
              <a:ea typeface="MS PGothic" panose="020B0600070205080204" pitchFamily="34" charset="-128"/>
              <a:cs typeface="+mn-cs"/>
            </a:endParaRPr>
          </a:p>
        </p:txBody>
      </p:sp>
      <p:pic>
        <p:nvPicPr>
          <p:cNvPr id="8" name="图形 7"/>
          <p:cNvPicPr>
            <a:picLocks noChangeAspect="1"/>
          </p:cNvPicPr>
          <p:nvPr userDrawn="1"/>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226310" y="1481455"/>
            <a:ext cx="213995" cy="213995"/>
          </a:xfrm>
          <a:prstGeom prst="rect">
            <a:avLst/>
          </a:prstGeom>
        </p:spPr>
      </p:pic>
      <p:sp>
        <p:nvSpPr>
          <p:cNvPr id="7" name="文本框 6"/>
          <p:cNvSpPr txBox="1"/>
          <p:nvPr userDrawn="1"/>
        </p:nvSpPr>
        <p:spPr>
          <a:xfrm>
            <a:off x="2426970" y="763270"/>
            <a:ext cx="2491105" cy="245110"/>
          </a:xfrm>
          <a:prstGeom prst="rect">
            <a:avLst/>
          </a:prstGeom>
          <a:noFill/>
        </p:spPr>
        <p:txBody>
          <a:bodyPr wrap="square" rtlCol="0">
            <a:spAutoFit/>
          </a:bodyPr>
          <a:lstStyle/>
          <a:p>
            <a:r>
              <a:rPr lang="zh-CN" altLang="en-US" sz="1000">
                <a:solidFill>
                  <a:srgbClr val="159EBE"/>
                </a:solidFill>
                <a:latin typeface="Arial" panose="020B0604020202020204" pitchFamily="34" charset="0"/>
                <a:ea typeface="微软雅黑" panose="020B0503020204020204" pitchFamily="34" charset="-122"/>
                <a:cs typeface="Arial" panose="020B0604020202020204" pitchFamily="34" charset="0"/>
              </a:rPr>
              <a:t>上海市普陀区武宁路</a:t>
            </a:r>
            <a:r>
              <a:rPr lang="en-US" altLang="zh-CN" sz="1000">
                <a:solidFill>
                  <a:srgbClr val="159EBE"/>
                </a:solidFill>
                <a:latin typeface="Arial" panose="020B0604020202020204" pitchFamily="34" charset="0"/>
                <a:ea typeface="微软雅黑" panose="020B0503020204020204" pitchFamily="34" charset="-122"/>
                <a:cs typeface="Arial" panose="020B0604020202020204" pitchFamily="34" charset="0"/>
              </a:rPr>
              <a:t>423</a:t>
            </a:r>
            <a:r>
              <a:rPr lang="zh-CN" altLang="en-US" sz="1000">
                <a:solidFill>
                  <a:srgbClr val="159EBE"/>
                </a:solidFill>
                <a:latin typeface="Arial" panose="020B0604020202020204" pitchFamily="34" charset="0"/>
                <a:ea typeface="微软雅黑" panose="020B0503020204020204" pitchFamily="34" charset="-122"/>
                <a:cs typeface="Arial" panose="020B0604020202020204" pitchFamily="34" charset="0"/>
              </a:rPr>
              <a:t>号</a:t>
            </a:r>
            <a:r>
              <a:rPr lang="en-US" altLang="zh-CN" sz="1000">
                <a:solidFill>
                  <a:srgbClr val="159EBE"/>
                </a:solidFill>
                <a:latin typeface="Arial" panose="020B0604020202020204" pitchFamily="34" charset="0"/>
                <a:ea typeface="微软雅黑" panose="020B0503020204020204" pitchFamily="34" charset="-122"/>
                <a:cs typeface="Arial" panose="020B0604020202020204" pitchFamily="34" charset="0"/>
              </a:rPr>
              <a:t>18</a:t>
            </a:r>
            <a:r>
              <a:rPr lang="zh-CN" altLang="en-US" sz="1000">
                <a:solidFill>
                  <a:srgbClr val="159EBE"/>
                </a:solidFill>
                <a:latin typeface="Arial" panose="020B0604020202020204" pitchFamily="34" charset="0"/>
                <a:ea typeface="微软雅黑" panose="020B0503020204020204" pitchFamily="34" charset="-122"/>
                <a:cs typeface="Arial" panose="020B0604020202020204" pitchFamily="34" charset="0"/>
              </a:rPr>
              <a:t>号楼</a:t>
            </a:r>
            <a:r>
              <a:rPr lang="en-US" altLang="zh-CN" sz="1000">
                <a:solidFill>
                  <a:srgbClr val="159EBE"/>
                </a:solidFill>
                <a:latin typeface="Arial" panose="020B0604020202020204" pitchFamily="34" charset="0"/>
                <a:ea typeface="微软雅黑" panose="020B0503020204020204" pitchFamily="34" charset="-122"/>
                <a:cs typeface="Arial" panose="020B0604020202020204" pitchFamily="34" charset="0"/>
              </a:rPr>
              <a:t>1103</a:t>
            </a:r>
            <a:r>
              <a:rPr lang="zh-CN" altLang="en-US" sz="1000">
                <a:solidFill>
                  <a:srgbClr val="159EBE"/>
                </a:solidFill>
                <a:latin typeface="Arial" panose="020B0604020202020204" pitchFamily="34" charset="0"/>
                <a:ea typeface="微软雅黑" panose="020B0503020204020204" pitchFamily="34" charset="-122"/>
                <a:cs typeface="Arial" panose="020B0604020202020204" pitchFamily="34" charset="0"/>
              </a:rPr>
              <a:t>室</a:t>
            </a:r>
            <a:endParaRPr lang="zh-CN" altLang="en-US" sz="1000">
              <a:solidFill>
                <a:srgbClr val="159EBE"/>
              </a:solidFill>
              <a:latin typeface="Arial" panose="020B0604020202020204" pitchFamily="34" charset="0"/>
              <a:ea typeface="微软雅黑" panose="020B0503020204020204" pitchFamily="34" charset="-122"/>
              <a:cs typeface="Arial" panose="020B0604020202020204" pitchFamily="34" charset="0"/>
            </a:endParaRPr>
          </a:p>
        </p:txBody>
      </p:sp>
      <p:sp>
        <p:nvSpPr>
          <p:cNvPr id="9" name="文本框 8"/>
          <p:cNvSpPr txBox="1"/>
          <p:nvPr userDrawn="1"/>
        </p:nvSpPr>
        <p:spPr>
          <a:xfrm>
            <a:off x="3804285" y="1030605"/>
            <a:ext cx="647065" cy="245110"/>
          </a:xfrm>
          <a:prstGeom prst="rect">
            <a:avLst/>
          </a:prstGeom>
          <a:noFill/>
        </p:spPr>
        <p:txBody>
          <a:bodyPr wrap="square" rtlCol="0">
            <a:spAutoFit/>
          </a:bodyPr>
          <a:lstStyle/>
          <a:p>
            <a:r>
              <a:rPr lang="en-US" altLang="zh-CN" sz="1000">
                <a:solidFill>
                  <a:srgbClr val="159EBE"/>
                </a:solidFill>
                <a:latin typeface="Arial" panose="020B0604020202020204" pitchFamily="34" charset="0"/>
                <a:ea typeface="微软雅黑" panose="020B0503020204020204" pitchFamily="34" charset="-122"/>
                <a:cs typeface="Arial" panose="020B0604020202020204" pitchFamily="34" charset="0"/>
              </a:rPr>
              <a:t>200062</a:t>
            </a:r>
            <a:endParaRPr lang="en-US" altLang="zh-CN" sz="1000">
              <a:solidFill>
                <a:srgbClr val="159EBE"/>
              </a:solidFill>
              <a:latin typeface="Arial" panose="020B0604020202020204" pitchFamily="34" charset="0"/>
              <a:ea typeface="微软雅黑" panose="020B0503020204020204" pitchFamily="34" charset="-122"/>
              <a:cs typeface="Arial" panose="020B0604020202020204" pitchFamily="34" charset="0"/>
            </a:endParaRPr>
          </a:p>
        </p:txBody>
      </p:sp>
      <p:sp>
        <p:nvSpPr>
          <p:cNvPr id="6162" name="Freeform 16"/>
          <p:cNvSpPr/>
          <p:nvPr userDrawn="1"/>
        </p:nvSpPr>
        <p:spPr>
          <a:xfrm>
            <a:off x="3639185" y="1045845"/>
            <a:ext cx="181610" cy="198755"/>
          </a:xfrm>
          <a:custGeom>
            <a:avLst/>
            <a:gdLst/>
            <a:ahLst/>
            <a:cxnLst>
              <a:cxn ang="0">
                <a:pos x="2147483646" y="2147483646"/>
              </a:cxn>
              <a:cxn ang="0">
                <a:pos x="2147483646" y="2147483646"/>
              </a:cxn>
              <a:cxn ang="0">
                <a:pos x="2147483646" y="2147483646"/>
              </a:cxn>
              <a:cxn ang="0">
                <a:pos x="2147483646" y="0"/>
              </a:cxn>
              <a:cxn ang="0">
                <a:pos x="2147483646" y="0"/>
              </a:cxn>
              <a:cxn ang="0">
                <a:pos x="2147483646" y="1300853838"/>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1300853838"/>
              </a:cxn>
              <a:cxn ang="0">
                <a:pos x="2147483646" y="0"/>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1363672152" y="2147483646"/>
              </a:cxn>
              <a:cxn ang="0">
                <a:pos x="0" y="2147483646"/>
              </a:cxn>
              <a:cxn ang="0">
                <a:pos x="1363672152" y="2147483646"/>
              </a:cxn>
              <a:cxn ang="0">
                <a:pos x="2147483646" y="2147483646"/>
              </a:cxn>
              <a:cxn ang="0">
                <a:pos x="2147483646" y="2147483646"/>
              </a:cxn>
              <a:cxn ang="0">
                <a:pos x="1363672152" y="2147483646"/>
              </a:cxn>
              <a:cxn ang="0">
                <a:pos x="1363672152" y="2147483646"/>
              </a:cxn>
              <a:cxn ang="0">
                <a:pos x="2147483646" y="2147483646"/>
              </a:cxn>
              <a:cxn ang="0">
                <a:pos x="2147483646" y="2147483646"/>
              </a:cxn>
              <a:cxn ang="0">
                <a:pos x="2147483646" y="2147483646"/>
              </a:cxn>
              <a:cxn ang="0">
                <a:pos x="1363672152" y="2147483646"/>
              </a:cxn>
              <a:cxn ang="0">
                <a:pos x="0" y="2147483646"/>
              </a:cxn>
              <a:cxn ang="0">
                <a:pos x="1363672152" y="2147483646"/>
              </a:cxn>
              <a:cxn ang="0">
                <a:pos x="1363672152" y="2147483646"/>
              </a:cxn>
              <a:cxn ang="0">
                <a:pos x="1363672152" y="2147483646"/>
              </a:cxn>
              <a:cxn ang="0">
                <a:pos x="2147483646" y="2147483646"/>
              </a:cxn>
              <a:cxn ang="0">
                <a:pos x="2147483646" y="2147483646"/>
              </a:cxn>
              <a:cxn ang="0">
                <a:pos x="2147483646" y="2147483646"/>
              </a:cxn>
              <a:cxn ang="0">
                <a:pos x="1363672152" y="2147483646"/>
              </a:cxn>
              <a:cxn ang="0">
                <a:pos x="0" y="2147483646"/>
              </a:cxn>
              <a:cxn ang="0">
                <a:pos x="1363672152" y="2147483646"/>
              </a:cxn>
            </a:cxnLst>
            <a:rect l="0" t="0" r="0" b="0"/>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rgbClr val="159EBE"/>
          </a:solidFill>
          <a:ln w="9525">
            <a:noFill/>
          </a:ln>
        </p:spPr>
        <p:txBody>
          <a:bodyPr/>
          <a:lstStyle/>
          <a:p>
            <a:endParaRPr lang="zh-CN" altLang="en-US"/>
          </a:p>
        </p:txBody>
      </p:sp>
      <p:sp>
        <p:nvSpPr>
          <p:cNvPr id="299" name="Freeform 105"/>
          <p:cNvSpPr>
            <a:spLocks noChangeArrowheads="1"/>
          </p:cNvSpPr>
          <p:nvPr userDrawn="1"/>
        </p:nvSpPr>
        <p:spPr bwMode="auto">
          <a:xfrm>
            <a:off x="2229168" y="769303"/>
            <a:ext cx="217487" cy="206375"/>
          </a:xfrm>
          <a:custGeom>
            <a:avLst/>
            <a:gdLst>
              <a:gd name="T0" fmla="*/ 217118 w 602"/>
              <a:gd name="T1" fmla="*/ 109490 h 573"/>
              <a:gd name="T2" fmla="*/ 217118 w 602"/>
              <a:gd name="T3" fmla="*/ 109490 h 573"/>
              <a:gd name="T4" fmla="*/ 207002 w 602"/>
              <a:gd name="T5" fmla="*/ 119575 h 573"/>
              <a:gd name="T6" fmla="*/ 201945 w 602"/>
              <a:gd name="T7" fmla="*/ 117054 h 573"/>
              <a:gd name="T8" fmla="*/ 201945 w 602"/>
              <a:gd name="T9" fmla="*/ 117054 h 573"/>
              <a:gd name="T10" fmla="*/ 109823 w 602"/>
              <a:gd name="T11" fmla="*/ 25572 h 573"/>
              <a:gd name="T12" fmla="*/ 109823 w 602"/>
              <a:gd name="T13" fmla="*/ 25572 h 573"/>
              <a:gd name="T14" fmla="*/ 109823 w 602"/>
              <a:gd name="T15" fmla="*/ 25572 h 573"/>
              <a:gd name="T16" fmla="*/ 109823 w 602"/>
              <a:gd name="T17" fmla="*/ 25572 h 573"/>
              <a:gd name="T18" fmla="*/ 18063 w 602"/>
              <a:gd name="T19" fmla="*/ 117054 h 573"/>
              <a:gd name="T20" fmla="*/ 18063 w 602"/>
              <a:gd name="T21" fmla="*/ 117054 h 573"/>
              <a:gd name="T22" fmla="*/ 10477 w 602"/>
              <a:gd name="T23" fmla="*/ 119575 h 573"/>
              <a:gd name="T24" fmla="*/ 0 w 602"/>
              <a:gd name="T25" fmla="*/ 109490 h 573"/>
              <a:gd name="T26" fmla="*/ 2529 w 602"/>
              <a:gd name="T27" fmla="*/ 101567 h 573"/>
              <a:gd name="T28" fmla="*/ 102237 w 602"/>
              <a:gd name="T29" fmla="*/ 2521 h 573"/>
              <a:gd name="T30" fmla="*/ 109823 w 602"/>
              <a:gd name="T31" fmla="*/ 0 h 573"/>
              <a:gd name="T32" fmla="*/ 109823 w 602"/>
              <a:gd name="T33" fmla="*/ 0 h 573"/>
              <a:gd name="T34" fmla="*/ 109823 w 602"/>
              <a:gd name="T35" fmla="*/ 0 h 573"/>
              <a:gd name="T36" fmla="*/ 109823 w 602"/>
              <a:gd name="T37" fmla="*/ 0 h 573"/>
              <a:gd name="T38" fmla="*/ 109823 w 602"/>
              <a:gd name="T39" fmla="*/ 0 h 573"/>
              <a:gd name="T40" fmla="*/ 109823 w 602"/>
              <a:gd name="T41" fmla="*/ 0 h 573"/>
              <a:gd name="T42" fmla="*/ 109823 w 602"/>
              <a:gd name="T43" fmla="*/ 0 h 573"/>
              <a:gd name="T44" fmla="*/ 109823 w 602"/>
              <a:gd name="T45" fmla="*/ 0 h 573"/>
              <a:gd name="T46" fmla="*/ 117410 w 602"/>
              <a:gd name="T47" fmla="*/ 2521 h 573"/>
              <a:gd name="T48" fmla="*/ 117410 w 602"/>
              <a:gd name="T49" fmla="*/ 2521 h 573"/>
              <a:gd name="T50" fmla="*/ 155703 w 602"/>
              <a:gd name="T51" fmla="*/ 43220 h 573"/>
              <a:gd name="T52" fmla="*/ 155703 w 602"/>
              <a:gd name="T53" fmla="*/ 33135 h 573"/>
              <a:gd name="T54" fmla="*/ 166180 w 602"/>
              <a:gd name="T55" fmla="*/ 22690 h 573"/>
              <a:gd name="T56" fmla="*/ 176295 w 602"/>
              <a:gd name="T57" fmla="*/ 33135 h 573"/>
              <a:gd name="T58" fmla="*/ 176295 w 602"/>
              <a:gd name="T59" fmla="*/ 63389 h 573"/>
              <a:gd name="T60" fmla="*/ 214589 w 602"/>
              <a:gd name="T61" fmla="*/ 101567 h 573"/>
              <a:gd name="T62" fmla="*/ 214589 w 602"/>
              <a:gd name="T63" fmla="*/ 101567 h 573"/>
              <a:gd name="T64" fmla="*/ 217118 w 602"/>
              <a:gd name="T65" fmla="*/ 109490 h 573"/>
              <a:gd name="T66" fmla="*/ 196526 w 602"/>
              <a:gd name="T67" fmla="*/ 124617 h 573"/>
              <a:gd name="T68" fmla="*/ 196526 w 602"/>
              <a:gd name="T69" fmla="*/ 124617 h 573"/>
              <a:gd name="T70" fmla="*/ 196526 w 602"/>
              <a:gd name="T71" fmla="*/ 155231 h 573"/>
              <a:gd name="T72" fmla="*/ 196526 w 602"/>
              <a:gd name="T73" fmla="*/ 170358 h 573"/>
              <a:gd name="T74" fmla="*/ 196526 w 602"/>
              <a:gd name="T75" fmla="*/ 195930 h 573"/>
              <a:gd name="T76" fmla="*/ 186411 w 602"/>
              <a:gd name="T77" fmla="*/ 206015 h 573"/>
              <a:gd name="T78" fmla="*/ 166180 w 602"/>
              <a:gd name="T79" fmla="*/ 206015 h 573"/>
              <a:gd name="T80" fmla="*/ 166180 w 602"/>
              <a:gd name="T81" fmla="*/ 124617 h 573"/>
              <a:gd name="T82" fmla="*/ 125357 w 602"/>
              <a:gd name="T83" fmla="*/ 124617 h 573"/>
              <a:gd name="T84" fmla="*/ 125357 w 602"/>
              <a:gd name="T85" fmla="*/ 206015 h 573"/>
              <a:gd name="T86" fmla="*/ 30707 w 602"/>
              <a:gd name="T87" fmla="*/ 206015 h 573"/>
              <a:gd name="T88" fmla="*/ 20592 w 602"/>
              <a:gd name="T89" fmla="*/ 195930 h 573"/>
              <a:gd name="T90" fmla="*/ 20592 w 602"/>
              <a:gd name="T91" fmla="*/ 170358 h 573"/>
              <a:gd name="T92" fmla="*/ 20592 w 602"/>
              <a:gd name="T93" fmla="*/ 155231 h 573"/>
              <a:gd name="T94" fmla="*/ 20592 w 602"/>
              <a:gd name="T95" fmla="*/ 124617 h 573"/>
              <a:gd name="T96" fmla="*/ 109823 w 602"/>
              <a:gd name="T97" fmla="*/ 38178 h 573"/>
              <a:gd name="T98" fmla="*/ 196526 w 602"/>
              <a:gd name="T99" fmla="*/ 124617 h 573"/>
              <a:gd name="T100" fmla="*/ 92122 w 602"/>
              <a:gd name="T101" fmla="*/ 124617 h 573"/>
              <a:gd name="T102" fmla="*/ 92122 w 602"/>
              <a:gd name="T103" fmla="*/ 124617 h 573"/>
              <a:gd name="T104" fmla="*/ 51299 w 602"/>
              <a:gd name="T105" fmla="*/ 124617 h 573"/>
              <a:gd name="T106" fmla="*/ 51299 w 602"/>
              <a:gd name="T107" fmla="*/ 165316 h 573"/>
              <a:gd name="T108" fmla="*/ 92122 w 602"/>
              <a:gd name="T109" fmla="*/ 165316 h 573"/>
              <a:gd name="T110" fmla="*/ 92122 w 602"/>
              <a:gd name="T111" fmla="*/ 124617 h 5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602" h="573">
                <a:moveTo>
                  <a:pt x="601" y="304"/>
                </a:moveTo>
                <a:lnTo>
                  <a:pt x="601" y="304"/>
                </a:lnTo>
                <a:cubicBezTo>
                  <a:pt x="601" y="318"/>
                  <a:pt x="594" y="332"/>
                  <a:pt x="573" y="332"/>
                </a:cubicBezTo>
                <a:cubicBezTo>
                  <a:pt x="566" y="332"/>
                  <a:pt x="559" y="325"/>
                  <a:pt x="559" y="325"/>
                </a:cubicBezTo>
                <a:cubicBezTo>
                  <a:pt x="304" y="71"/>
                  <a:pt x="304" y="71"/>
                  <a:pt x="304" y="71"/>
                </a:cubicBezTo>
                <a:cubicBezTo>
                  <a:pt x="50" y="325"/>
                  <a:pt x="50" y="325"/>
                  <a:pt x="50" y="325"/>
                </a:cubicBezTo>
                <a:cubicBezTo>
                  <a:pt x="43" y="325"/>
                  <a:pt x="36" y="332"/>
                  <a:pt x="29" y="332"/>
                </a:cubicBezTo>
                <a:cubicBezTo>
                  <a:pt x="15" y="332"/>
                  <a:pt x="0" y="318"/>
                  <a:pt x="0" y="304"/>
                </a:cubicBezTo>
                <a:cubicBezTo>
                  <a:pt x="0" y="297"/>
                  <a:pt x="0" y="289"/>
                  <a:pt x="7" y="282"/>
                </a:cubicBezTo>
                <a:cubicBezTo>
                  <a:pt x="283" y="7"/>
                  <a:pt x="283" y="7"/>
                  <a:pt x="283" y="7"/>
                </a:cubicBezTo>
                <a:cubicBezTo>
                  <a:pt x="290" y="0"/>
                  <a:pt x="297" y="0"/>
                  <a:pt x="304" y="0"/>
                </a:cubicBezTo>
                <a:cubicBezTo>
                  <a:pt x="311" y="0"/>
                  <a:pt x="318" y="7"/>
                  <a:pt x="325" y="7"/>
                </a:cubicBezTo>
                <a:cubicBezTo>
                  <a:pt x="431" y="120"/>
                  <a:pt x="431" y="120"/>
                  <a:pt x="431" y="120"/>
                </a:cubicBezTo>
                <a:cubicBezTo>
                  <a:pt x="431" y="92"/>
                  <a:pt x="431" y="92"/>
                  <a:pt x="431" y="92"/>
                </a:cubicBezTo>
                <a:cubicBezTo>
                  <a:pt x="431" y="78"/>
                  <a:pt x="446" y="63"/>
                  <a:pt x="460" y="63"/>
                </a:cubicBezTo>
                <a:cubicBezTo>
                  <a:pt x="481" y="63"/>
                  <a:pt x="488" y="78"/>
                  <a:pt x="488" y="92"/>
                </a:cubicBezTo>
                <a:cubicBezTo>
                  <a:pt x="488" y="176"/>
                  <a:pt x="488" y="176"/>
                  <a:pt x="488" y="176"/>
                </a:cubicBezTo>
                <a:cubicBezTo>
                  <a:pt x="594" y="282"/>
                  <a:pt x="594" y="282"/>
                  <a:pt x="594" y="282"/>
                </a:cubicBezTo>
                <a:cubicBezTo>
                  <a:pt x="601" y="289"/>
                  <a:pt x="601" y="297"/>
                  <a:pt x="601" y="304"/>
                </a:cubicBezTo>
                <a:close/>
                <a:moveTo>
                  <a:pt x="544" y="346"/>
                </a:moveTo>
                <a:lnTo>
                  <a:pt x="544" y="346"/>
                </a:lnTo>
                <a:cubicBezTo>
                  <a:pt x="544" y="431"/>
                  <a:pt x="544" y="431"/>
                  <a:pt x="544" y="431"/>
                </a:cubicBezTo>
                <a:cubicBezTo>
                  <a:pt x="544" y="473"/>
                  <a:pt x="544" y="473"/>
                  <a:pt x="544" y="473"/>
                </a:cubicBezTo>
                <a:cubicBezTo>
                  <a:pt x="544" y="544"/>
                  <a:pt x="544" y="544"/>
                  <a:pt x="544" y="544"/>
                </a:cubicBezTo>
                <a:cubicBezTo>
                  <a:pt x="544" y="565"/>
                  <a:pt x="537" y="572"/>
                  <a:pt x="516" y="572"/>
                </a:cubicBezTo>
                <a:cubicBezTo>
                  <a:pt x="460" y="572"/>
                  <a:pt x="460" y="572"/>
                  <a:pt x="460" y="572"/>
                </a:cubicBezTo>
                <a:cubicBezTo>
                  <a:pt x="460" y="346"/>
                  <a:pt x="460" y="346"/>
                  <a:pt x="460" y="346"/>
                </a:cubicBezTo>
                <a:cubicBezTo>
                  <a:pt x="347" y="346"/>
                  <a:pt x="347" y="346"/>
                  <a:pt x="347" y="346"/>
                </a:cubicBezTo>
                <a:cubicBezTo>
                  <a:pt x="347" y="572"/>
                  <a:pt x="347" y="572"/>
                  <a:pt x="347" y="572"/>
                </a:cubicBezTo>
                <a:cubicBezTo>
                  <a:pt x="85" y="572"/>
                  <a:pt x="85" y="572"/>
                  <a:pt x="85" y="572"/>
                </a:cubicBezTo>
                <a:cubicBezTo>
                  <a:pt x="71" y="572"/>
                  <a:pt x="57" y="565"/>
                  <a:pt x="57" y="544"/>
                </a:cubicBezTo>
                <a:cubicBezTo>
                  <a:pt x="57" y="473"/>
                  <a:pt x="57" y="473"/>
                  <a:pt x="57" y="473"/>
                </a:cubicBezTo>
                <a:cubicBezTo>
                  <a:pt x="57" y="431"/>
                  <a:pt x="57" y="431"/>
                  <a:pt x="57" y="431"/>
                </a:cubicBezTo>
                <a:cubicBezTo>
                  <a:pt x="57" y="346"/>
                  <a:pt x="57" y="346"/>
                  <a:pt x="57" y="346"/>
                </a:cubicBezTo>
                <a:cubicBezTo>
                  <a:pt x="304" y="106"/>
                  <a:pt x="304" y="106"/>
                  <a:pt x="304" y="106"/>
                </a:cubicBezTo>
                <a:lnTo>
                  <a:pt x="544" y="346"/>
                </a:lnTo>
                <a:close/>
                <a:moveTo>
                  <a:pt x="255" y="346"/>
                </a:moveTo>
                <a:lnTo>
                  <a:pt x="255" y="346"/>
                </a:lnTo>
                <a:cubicBezTo>
                  <a:pt x="142" y="346"/>
                  <a:pt x="142" y="346"/>
                  <a:pt x="142" y="346"/>
                </a:cubicBezTo>
                <a:cubicBezTo>
                  <a:pt x="142" y="459"/>
                  <a:pt x="142" y="459"/>
                  <a:pt x="142" y="459"/>
                </a:cubicBezTo>
                <a:cubicBezTo>
                  <a:pt x="255" y="459"/>
                  <a:pt x="255" y="459"/>
                  <a:pt x="255" y="459"/>
                </a:cubicBezTo>
                <a:lnTo>
                  <a:pt x="255" y="346"/>
                </a:lnTo>
                <a:close/>
              </a:path>
            </a:pathLst>
          </a:custGeom>
          <a:solidFill>
            <a:srgbClr val="159EBE"/>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marL="0" marR="0" lvl="0" indent="0" algn="l" defTabSz="4572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alibri" panose="020F0502020204030204" pitchFamily="34" charset="0"/>
              <a:ea typeface="MS PGothic" panose="020B0600070205080204" pitchFamily="34" charset="-128"/>
              <a:cs typeface="+mn-cs"/>
            </a:endParaRPr>
          </a:p>
        </p:txBody>
      </p:sp>
    </p:spTree>
  </p:cSld>
  <p:clrMapOvr>
    <a:masterClrMapping/>
  </p:clrMapOvr>
  <p:hf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hf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hf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38D311F-5273-49D9-8923-B0334C2356D8}"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2952373-7980-4DA7-9ADE-54D716DB38BB}" type="slidenum">
              <a:rPr lang="zh-CN" altLang="en-US" smtClean="0"/>
            </a:fld>
            <a:endParaRPr lang="zh-CN" altLang="en-US"/>
          </a:p>
        </p:txBody>
      </p:sp>
      <p:sp>
        <p:nvSpPr>
          <p:cNvPr id="7" name="矩形 6"/>
          <p:cNvSpPr/>
          <p:nvPr userDrawn="1"/>
        </p:nvSpPr>
        <p:spPr>
          <a:xfrm>
            <a:off x="-4445" y="0"/>
            <a:ext cx="4481195" cy="5143500"/>
          </a:xfrm>
          <a:prstGeom prst="rect">
            <a:avLst/>
          </a:prstGeom>
          <a:solidFill>
            <a:srgbClr val="159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9"/>
          <p:cNvSpPr txBox="1">
            <a:spLocks noChangeArrowheads="1"/>
          </p:cNvSpPr>
          <p:nvPr userDrawn="1"/>
        </p:nvSpPr>
        <p:spPr bwMode="auto">
          <a:xfrm>
            <a:off x="573405" y="1163955"/>
            <a:ext cx="3338195" cy="1753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5400" b="1" dirty="0">
                <a:solidFill>
                  <a:schemeClr val="bg1"/>
                </a:solidFill>
                <a:latin typeface="+mn-lt"/>
                <a:ea typeface="+mn-ea"/>
                <a:cs typeface="+mn-ea"/>
                <a:sym typeface="+mn-lt"/>
              </a:rPr>
              <a:t>目录</a:t>
            </a:r>
            <a:endParaRPr lang="zh-CN" altLang="en-US" sz="5400" b="1" dirty="0">
              <a:solidFill>
                <a:schemeClr val="bg1"/>
              </a:solidFill>
              <a:latin typeface="+mn-lt"/>
              <a:ea typeface="+mn-ea"/>
              <a:cs typeface="+mn-ea"/>
              <a:sym typeface="+mn-lt"/>
            </a:endParaRPr>
          </a:p>
          <a:p>
            <a:pPr algn="ctr">
              <a:lnSpc>
                <a:spcPct val="100000"/>
              </a:lnSpc>
              <a:spcBef>
                <a:spcPct val="0"/>
              </a:spcBef>
              <a:buFontTx/>
              <a:buNone/>
            </a:pPr>
            <a:r>
              <a:rPr lang="en-US" altLang="zh-CN" sz="5400" b="1" dirty="0">
                <a:solidFill>
                  <a:schemeClr val="bg1"/>
                </a:solidFill>
                <a:latin typeface="+mn-lt"/>
                <a:ea typeface="+mn-ea"/>
                <a:cs typeface="+mn-ea"/>
                <a:sym typeface="+mn-lt"/>
              </a:rPr>
              <a:t>Contents</a:t>
            </a:r>
            <a:endParaRPr lang="en-US" altLang="zh-CN" sz="5400" b="1" dirty="0">
              <a:solidFill>
                <a:schemeClr val="bg1"/>
              </a:solidFill>
              <a:latin typeface="+mn-lt"/>
              <a:ea typeface="+mn-ea"/>
              <a:cs typeface="+mn-ea"/>
              <a:sym typeface="+mn-lt"/>
            </a:endParaRPr>
          </a:p>
        </p:txBody>
      </p:sp>
    </p:spTree>
  </p:cSld>
  <p:clrMapOvr>
    <a:masterClrMapping/>
  </p:clrMapOvr>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338D311F-5273-49D9-8923-B0334C2356D8}"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338D311F-5273-49D9-8923-B0334C2356D8}"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650" y="1369219"/>
            <a:ext cx="3886200" cy="3263504"/>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4629150" y="1369219"/>
            <a:ext cx="3886200" cy="3263504"/>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338D311F-5273-49D9-8923-B0334C2356D8}"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629842" y="1878806"/>
            <a:ext cx="3868340" cy="2763441"/>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4629150" y="1878806"/>
            <a:ext cx="3887391" cy="2763441"/>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338D311F-5273-49D9-8923-B0334C2356D8}"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629842" y="1878806"/>
            <a:ext cx="3868340" cy="2763441"/>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4629150" y="1878806"/>
            <a:ext cx="3887391" cy="2763441"/>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338D311F-5273-49D9-8923-B0334C2356D8}"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hf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338D311F-5273-49D9-8923-B0334C2356D8}"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8D311F-5273-49D9-8923-B0334C2356D8}"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338D311F-5273-49D9-8923-B0334C2356D8}"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338D311F-5273-49D9-8923-B0334C2356D8}"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338D311F-5273-49D9-8923-B0334C2356D8}"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hf hdr="0" ftr="0" dt="0"/>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0" y="273844"/>
            <a:ext cx="5800725" cy="4358879"/>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338D311F-5273-49D9-8923-B0334C2356D8}"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hf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pic>
        <p:nvPicPr>
          <p:cNvPr id="13" name="图片 12"/>
          <p:cNvPicPr>
            <a:picLocks noChangeAspect="1"/>
          </p:cNvPicPr>
          <p:nvPr userDrawn="1"/>
        </p:nvPicPr>
        <p:blipFill>
          <a:blip r:embed="rId2"/>
          <a:stretch>
            <a:fillRect/>
          </a:stretch>
        </p:blipFill>
        <p:spPr>
          <a:xfrm>
            <a:off x="0" y="0"/>
            <a:ext cx="9157970" cy="5141595"/>
          </a:xfrm>
          <a:prstGeom prst="rect">
            <a:avLst/>
          </a:prstGeom>
        </p:spPr>
      </p:pic>
      <p:sp>
        <p:nvSpPr>
          <p:cNvPr id="22" name="Date Placeholder 3"/>
          <p:cNvSpPr>
            <a:spLocks noGrp="1"/>
          </p:cNvSpPr>
          <p:nvPr>
            <p:ph type="dt" sz="half" idx="10"/>
          </p:nvPr>
        </p:nvSpPr>
        <p:spPr/>
        <p:txBody>
          <a:bodyPr/>
          <a:lstStyle/>
          <a:p>
            <a:fld id="{338D311F-5273-49D9-8923-B0334C2356D8}" type="datetimeFigureOut">
              <a:rPr lang="zh-CN" altLang="en-US" smtClean="0"/>
            </a:fld>
            <a:endParaRPr lang="zh-CN" altLang="en-US"/>
          </a:p>
        </p:txBody>
      </p:sp>
      <p:sp>
        <p:nvSpPr>
          <p:cNvPr id="23" name="Footer Placeholder 4"/>
          <p:cNvSpPr>
            <a:spLocks noGrp="1"/>
          </p:cNvSpPr>
          <p:nvPr>
            <p:ph type="ftr" sz="quarter" idx="11"/>
          </p:nvPr>
        </p:nvSpPr>
        <p:spPr/>
        <p:txBody>
          <a:bodyPr/>
          <a:lstStyle/>
          <a:p>
            <a:endParaRPr lang="zh-CN" altLang="en-US"/>
          </a:p>
        </p:txBody>
      </p:sp>
      <p:pic>
        <p:nvPicPr>
          <p:cNvPr id="24" name="图片 23" descr="乘联会组合LOGO"/>
          <p:cNvPicPr>
            <a:picLocks noChangeAspect="1"/>
          </p:cNvPicPr>
          <p:nvPr userDrawn="1"/>
        </p:nvPicPr>
        <p:blipFill>
          <a:blip r:embed="rId3"/>
          <a:stretch>
            <a:fillRect/>
          </a:stretch>
        </p:blipFill>
        <p:spPr>
          <a:xfrm>
            <a:off x="7968615" y="204470"/>
            <a:ext cx="984885" cy="365760"/>
          </a:xfrm>
          <a:prstGeom prst="rect">
            <a:avLst/>
          </a:prstGeom>
        </p:spPr>
      </p:pic>
      <p:sp>
        <p:nvSpPr>
          <p:cNvPr id="25" name="燕尾形 24"/>
          <p:cNvSpPr/>
          <p:nvPr userDrawn="1"/>
        </p:nvSpPr>
        <p:spPr>
          <a:xfrm>
            <a:off x="243136" y="267494"/>
            <a:ext cx="216024" cy="288032"/>
          </a:xfrm>
          <a:prstGeom prst="chevron">
            <a:avLst/>
          </a:prstGeom>
          <a:solidFill>
            <a:srgbClr val="00A4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6" name="燕尾形 25"/>
          <p:cNvSpPr/>
          <p:nvPr userDrawn="1"/>
        </p:nvSpPr>
        <p:spPr>
          <a:xfrm>
            <a:off x="395536" y="267494"/>
            <a:ext cx="216024" cy="288032"/>
          </a:xfrm>
          <a:prstGeom prst="chevron">
            <a:avLst/>
          </a:prstGeom>
          <a:solidFill>
            <a:srgbClr val="00A4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1" name="Slide Number Placeholder 5"/>
          <p:cNvSpPr>
            <a:spLocks noGrp="1"/>
          </p:cNvSpPr>
          <p:nvPr>
            <p:ph type="sldNum" sz="quarter" idx="12"/>
          </p:nvPr>
        </p:nvSpPr>
        <p:spPr>
          <a:xfrm>
            <a:off x="8736330" y="4910455"/>
            <a:ext cx="414020" cy="273685"/>
          </a:xfrm>
        </p:spPr>
        <p:txBody>
          <a:bodyPr/>
          <a:lstStyle>
            <a:lvl1pPr>
              <a:defRPr sz="800">
                <a:solidFill>
                  <a:srgbClr val="159EBE"/>
                </a:solidFill>
              </a:defRPr>
            </a:lvl1pPr>
          </a:lstStyle>
          <a:p>
            <a:fld id="{82952373-7980-4DA7-9ADE-54D716DB38BB}" type="slidenum">
              <a:rPr lang="zh-CN" altLang="en-US" smtClean="0"/>
            </a:fld>
            <a:endParaRPr lang="zh-CN" altLang="en-US"/>
          </a:p>
        </p:txBody>
      </p:sp>
      <p:graphicFrame>
        <p:nvGraphicFramePr>
          <p:cNvPr id="38" name="表格 37"/>
          <p:cNvGraphicFramePr/>
          <p:nvPr userDrawn="1"/>
        </p:nvGraphicFramePr>
        <p:xfrm>
          <a:off x="0" y="4993640"/>
          <a:ext cx="2514600" cy="149860"/>
        </p:xfrm>
        <a:graphic>
          <a:graphicData uri="http://schemas.openxmlformats.org/drawingml/2006/table">
            <a:tbl>
              <a:tblPr firstRow="1" bandRow="1">
                <a:tableStyleId>{5C22544A-7EE6-4342-B048-85BDC9FD1C3A}</a:tableStyleId>
              </a:tblPr>
              <a:tblGrid>
                <a:gridCol w="598805"/>
                <a:gridCol w="683260"/>
                <a:gridCol w="633730"/>
                <a:gridCol w="598805"/>
              </a:tblGrid>
              <a:tr h="149860">
                <a:tc>
                  <a:txBody>
                    <a:bodyPr/>
                    <a:lstStyle/>
                    <a:p>
                      <a:pPr marL="0" indent="0" algn="ctr">
                        <a:lnSpc>
                          <a:spcPct val="40000"/>
                        </a:lnSpc>
                        <a:buNone/>
                      </a:pPr>
                      <a:r>
                        <a:rPr lang="zh-CN" sz="600" b="1" u="none">
                          <a:solidFill>
                            <a:schemeClr val="bg1"/>
                          </a:solidFill>
                          <a:latin typeface="Arial" panose="020B0604020202020204" pitchFamily="34" charset="0"/>
                          <a:ea typeface="微软雅黑" panose="020B0503020204020204" pitchFamily="34" charset="-122"/>
                        </a:rPr>
                        <a:t>总体市场</a:t>
                      </a:r>
                      <a:endParaRPr lang="zh-CN" altLang="en-US" sz="600" b="1" u="none">
                        <a:solidFill>
                          <a:schemeClr val="bg1"/>
                        </a:solidFill>
                        <a:latin typeface="Arial" panose="020B0604020202020204" pitchFamily="34" charset="0"/>
                        <a:ea typeface="微软雅黑" panose="020B0503020204020204" pitchFamily="34" charset="-122"/>
                      </a:endParaRPr>
                    </a:p>
                  </a:txBody>
                  <a:tcPr marL="12700" marR="12700" marT="12700" anchor="b">
                    <a:lnL>
                      <a:noFill/>
                    </a:lnL>
                    <a:lnR>
                      <a:noFill/>
                    </a:lnR>
                    <a:lnT cap="flat">
                      <a:noFill/>
                    </a:lnT>
                    <a:lnB cap="flat">
                      <a:noFill/>
                    </a:lnB>
                    <a:lnTlToBr>
                      <a:noFill/>
                    </a:lnTlToBr>
                    <a:lnBlToTr>
                      <a:noFill/>
                    </a:lnBlToTr>
                    <a:solidFill>
                      <a:srgbClr val="E5E5E5"/>
                    </a:solidFill>
                  </a:tcPr>
                </a:tc>
                <a:tc>
                  <a:txBody>
                    <a:bodyPr/>
                    <a:lstStyle/>
                    <a:p>
                      <a:pPr marL="0" indent="0" algn="ctr">
                        <a:lnSpc>
                          <a:spcPct val="40000"/>
                        </a:lnSpc>
                        <a:buNone/>
                      </a:pPr>
                      <a:r>
                        <a:rPr lang="zh-CN" altLang="en-US" sz="600" b="1" u="none">
                          <a:solidFill>
                            <a:schemeClr val="bg1"/>
                          </a:solidFill>
                          <a:latin typeface="Arial" panose="020B0604020202020204" pitchFamily="34" charset="0"/>
                          <a:ea typeface="微软雅黑" panose="020B0503020204020204" pitchFamily="34" charset="-122"/>
                        </a:rPr>
                        <a:t>新能源市场</a:t>
                      </a:r>
                      <a:endParaRPr lang="zh-CN" altLang="en-US" sz="600" b="1" u="none">
                        <a:solidFill>
                          <a:schemeClr val="bg1"/>
                        </a:solidFill>
                        <a:latin typeface="Arial" panose="020B0604020202020204" pitchFamily="34" charset="0"/>
                        <a:ea typeface="微软雅黑" panose="020B0503020204020204" pitchFamily="34" charset="-122"/>
                      </a:endParaRPr>
                    </a:p>
                  </a:txBody>
                  <a:tcPr marL="12700" marR="12700" marT="12700" anchor="b">
                    <a:lnL>
                      <a:noFill/>
                    </a:lnL>
                    <a:lnR>
                      <a:noFill/>
                    </a:lnR>
                    <a:lnT cap="flat">
                      <a:noFill/>
                    </a:lnT>
                    <a:lnB cap="flat">
                      <a:noFill/>
                    </a:lnB>
                    <a:lnTlToBr>
                      <a:noFill/>
                    </a:lnTlToBr>
                    <a:lnBlToTr>
                      <a:noFill/>
                    </a:lnBlToTr>
                    <a:solidFill>
                      <a:srgbClr val="159EBE"/>
                    </a:solidFill>
                  </a:tcPr>
                </a:tc>
                <a:tc>
                  <a:txBody>
                    <a:bodyPr/>
                    <a:lstStyle/>
                    <a:p>
                      <a:pPr marL="0" indent="0" algn="ctr">
                        <a:lnSpc>
                          <a:spcPct val="40000"/>
                        </a:lnSpc>
                        <a:buNone/>
                      </a:pPr>
                      <a:r>
                        <a:rPr lang="zh-CN" sz="600" b="1" u="none">
                          <a:solidFill>
                            <a:schemeClr val="bg1"/>
                          </a:solidFill>
                          <a:latin typeface="Arial" panose="020B0604020202020204" pitchFamily="34" charset="0"/>
                          <a:ea typeface="微软雅黑" panose="020B0503020204020204" pitchFamily="34" charset="-122"/>
                        </a:rPr>
                        <a:t>厂商排名</a:t>
                      </a:r>
                      <a:endParaRPr lang="zh-CN" altLang="en-US" sz="600" b="1" u="none">
                        <a:solidFill>
                          <a:schemeClr val="bg1"/>
                        </a:solidFill>
                        <a:latin typeface="Arial" panose="020B0604020202020204" pitchFamily="34" charset="0"/>
                        <a:ea typeface="微软雅黑" panose="020B0503020204020204" pitchFamily="34" charset="-122"/>
                      </a:endParaRPr>
                    </a:p>
                  </a:txBody>
                  <a:tcPr marL="12700" marR="12700" marT="12700" anchor="b">
                    <a:lnL>
                      <a:noFill/>
                    </a:lnL>
                    <a:lnR>
                      <a:noFill/>
                    </a:lnR>
                    <a:lnT cap="flat">
                      <a:noFill/>
                    </a:lnT>
                    <a:lnB cap="flat">
                      <a:noFill/>
                    </a:lnB>
                    <a:lnTlToBr>
                      <a:noFill/>
                    </a:lnTlToBr>
                    <a:lnBlToTr>
                      <a:noFill/>
                    </a:lnBlToTr>
                    <a:solidFill>
                      <a:srgbClr val="E5E5E5"/>
                    </a:solidFill>
                  </a:tcPr>
                </a:tc>
                <a:tc>
                  <a:txBody>
                    <a:bodyPr/>
                    <a:lstStyle/>
                    <a:p>
                      <a:pPr marL="0" indent="0" algn="ctr">
                        <a:lnSpc>
                          <a:spcPct val="40000"/>
                        </a:lnSpc>
                        <a:buNone/>
                      </a:pPr>
                      <a:r>
                        <a:rPr lang="zh-CN" sz="600" b="1" u="none">
                          <a:solidFill>
                            <a:schemeClr val="bg1"/>
                          </a:solidFill>
                          <a:latin typeface="Arial" panose="020B0604020202020204" pitchFamily="34" charset="0"/>
                          <a:ea typeface="微软雅黑" panose="020B0503020204020204" pitchFamily="34" charset="-122"/>
                        </a:rPr>
                        <a:t>市场分析</a:t>
                      </a:r>
                      <a:endParaRPr lang="zh-CN" altLang="en-US" sz="600" b="1" u="none">
                        <a:solidFill>
                          <a:schemeClr val="bg1"/>
                        </a:solidFill>
                        <a:latin typeface="Arial" panose="020B0604020202020204" pitchFamily="34" charset="0"/>
                        <a:ea typeface="微软雅黑" panose="020B0503020204020204" pitchFamily="34" charset="-122"/>
                      </a:endParaRPr>
                    </a:p>
                  </a:txBody>
                  <a:tcPr marL="12700" marR="12700" marT="12700" anchor="b">
                    <a:lnL>
                      <a:noFill/>
                    </a:lnL>
                    <a:lnR cap="flat">
                      <a:noFill/>
                    </a:lnR>
                    <a:lnT cap="flat">
                      <a:noFill/>
                    </a:lnT>
                    <a:lnB cap="flat">
                      <a:noFill/>
                    </a:lnB>
                    <a:lnTlToBr>
                      <a:noFill/>
                    </a:lnTlToBr>
                    <a:lnBlToTr>
                      <a:noFill/>
                    </a:lnBlToTr>
                    <a:solidFill>
                      <a:srgbClr val="E5E5E5"/>
                    </a:solidFill>
                  </a:tcPr>
                </a:tc>
              </a:tr>
            </a:tbl>
          </a:graphicData>
        </a:graphic>
      </p:graphicFrame>
      <p:cxnSp>
        <p:nvCxnSpPr>
          <p:cNvPr id="57" name="直接连接符 56"/>
          <p:cNvCxnSpPr>
            <a:endCxn id="58" idx="1"/>
          </p:cNvCxnSpPr>
          <p:nvPr userDrawn="1"/>
        </p:nvCxnSpPr>
        <p:spPr>
          <a:xfrm flipV="1">
            <a:off x="-3810" y="4947920"/>
            <a:ext cx="7740000" cy="2540"/>
          </a:xfrm>
          <a:prstGeom prst="line">
            <a:avLst/>
          </a:prstGeom>
          <a:ln w="10795">
            <a:solidFill>
              <a:srgbClr val="00A4C5"/>
            </a:solidFill>
          </a:ln>
        </p:spPr>
        <p:style>
          <a:lnRef idx="1">
            <a:schemeClr val="accent1"/>
          </a:lnRef>
          <a:fillRef idx="0">
            <a:schemeClr val="accent1"/>
          </a:fillRef>
          <a:effectRef idx="0">
            <a:schemeClr val="accent1"/>
          </a:effectRef>
          <a:fontRef idx="minor">
            <a:schemeClr val="tx1"/>
          </a:fontRef>
        </p:style>
      </p:cxnSp>
      <p:sp>
        <p:nvSpPr>
          <p:cNvPr id="58" name="文本框 57"/>
          <p:cNvSpPr txBox="1"/>
          <p:nvPr userDrawn="1"/>
        </p:nvSpPr>
        <p:spPr>
          <a:xfrm>
            <a:off x="7707630" y="4840605"/>
            <a:ext cx="833755" cy="213995"/>
          </a:xfrm>
          <a:prstGeom prst="rect">
            <a:avLst/>
          </a:prstGeom>
          <a:noFill/>
          <a:ln>
            <a:noFill/>
          </a:ln>
        </p:spPr>
        <p:txBody>
          <a:bodyPr wrap="square" rtlCol="0">
            <a:spAutoFit/>
            <a:scene3d>
              <a:camera prst="orthographicFront"/>
              <a:lightRig rig="threePt" dir="t"/>
            </a:scene3d>
          </a:bodyPr>
          <a:lstStyle/>
          <a:p>
            <a:r>
              <a:rPr lang="zh-CN" altLang="en-US" sz="800" b="1">
                <a:solidFill>
                  <a:srgbClr val="00A4C5"/>
                </a:solidFill>
                <a:effectLst/>
                <a:latin typeface="楷体" panose="02010609060101010101" charset="-122"/>
                <a:ea typeface="楷体" panose="02010609060101010101" charset="-122"/>
              </a:rPr>
              <a:t>月度信息发布</a:t>
            </a:r>
            <a:endParaRPr lang="zh-CN" altLang="en-US" sz="800" b="1">
              <a:solidFill>
                <a:srgbClr val="00A4C5"/>
              </a:solidFill>
              <a:effectLst/>
              <a:latin typeface="楷体" panose="02010609060101010101" charset="-122"/>
              <a:ea typeface="楷体" panose="02010609060101010101" charset="-122"/>
            </a:endParaRPr>
          </a:p>
        </p:txBody>
      </p:sp>
      <p:cxnSp>
        <p:nvCxnSpPr>
          <p:cNvPr id="59" name="直接连接符 58"/>
          <p:cNvCxnSpPr/>
          <p:nvPr userDrawn="1"/>
        </p:nvCxnSpPr>
        <p:spPr>
          <a:xfrm>
            <a:off x="8496300" y="4947603"/>
            <a:ext cx="648000" cy="0"/>
          </a:xfrm>
          <a:prstGeom prst="line">
            <a:avLst/>
          </a:prstGeom>
          <a:ln w="10795">
            <a:solidFill>
              <a:srgbClr val="00A4C5"/>
            </a:solidFill>
          </a:ln>
        </p:spPr>
        <p:style>
          <a:lnRef idx="1">
            <a:schemeClr val="accent1"/>
          </a:lnRef>
          <a:fillRef idx="0">
            <a:schemeClr val="accent1"/>
          </a:fillRef>
          <a:effectRef idx="0">
            <a:schemeClr val="accent1"/>
          </a:effectRef>
          <a:fontRef idx="minor">
            <a:schemeClr val="tx1"/>
          </a:fontRef>
        </p:style>
      </p:cxnSp>
      <p:pic>
        <p:nvPicPr>
          <p:cNvPr id="2" name="图片 2" descr="乘联会组合LOGO"/>
          <p:cNvPicPr>
            <a:picLocks noChangeAspect="1"/>
          </p:cNvPicPr>
          <p:nvPr userDrawn="1"/>
        </p:nvPicPr>
        <p:blipFill>
          <a:blip r:embed="rId3">
            <a:alphaModFix amt="8000"/>
            <a:grayscl/>
          </a:blip>
          <a:stretch>
            <a:fillRect/>
          </a:stretch>
        </p:blipFill>
        <p:spPr>
          <a:xfrm rot="19680000">
            <a:off x="960120" y="1647825"/>
            <a:ext cx="1310640" cy="430530"/>
          </a:xfrm>
          <a:prstGeom prst="rect">
            <a:avLst/>
          </a:prstGeom>
          <a:noFill/>
          <a:ln w="9525">
            <a:noFill/>
          </a:ln>
        </p:spPr>
      </p:pic>
      <p:pic>
        <p:nvPicPr>
          <p:cNvPr id="3" name="图片 2" descr="乘联会组合LOGO"/>
          <p:cNvPicPr>
            <a:picLocks noChangeAspect="1"/>
          </p:cNvPicPr>
          <p:nvPr userDrawn="1"/>
        </p:nvPicPr>
        <p:blipFill>
          <a:blip r:embed="rId3">
            <a:alphaModFix amt="8000"/>
            <a:grayscl/>
          </a:blip>
          <a:stretch>
            <a:fillRect/>
          </a:stretch>
        </p:blipFill>
        <p:spPr>
          <a:xfrm rot="19680000">
            <a:off x="960120" y="3571240"/>
            <a:ext cx="1310640" cy="430530"/>
          </a:xfrm>
          <a:prstGeom prst="rect">
            <a:avLst/>
          </a:prstGeom>
          <a:noFill/>
          <a:ln w="9525">
            <a:noFill/>
          </a:ln>
        </p:spPr>
      </p:pic>
      <p:pic>
        <p:nvPicPr>
          <p:cNvPr id="4" name="图片 2" descr="乘联会组合LOGO"/>
          <p:cNvPicPr>
            <a:picLocks noChangeAspect="1"/>
          </p:cNvPicPr>
          <p:nvPr userDrawn="1"/>
        </p:nvPicPr>
        <p:blipFill>
          <a:blip r:embed="rId3">
            <a:alphaModFix amt="8000"/>
            <a:grayscl/>
          </a:blip>
          <a:stretch>
            <a:fillRect/>
          </a:stretch>
        </p:blipFill>
        <p:spPr>
          <a:xfrm rot="19680000">
            <a:off x="3776345" y="1647190"/>
            <a:ext cx="1310640" cy="430530"/>
          </a:xfrm>
          <a:prstGeom prst="rect">
            <a:avLst/>
          </a:prstGeom>
          <a:noFill/>
          <a:ln w="9525">
            <a:noFill/>
          </a:ln>
        </p:spPr>
      </p:pic>
      <p:pic>
        <p:nvPicPr>
          <p:cNvPr id="14" name="图片 2" descr="乘联会组合LOGO"/>
          <p:cNvPicPr>
            <a:picLocks noChangeAspect="1"/>
          </p:cNvPicPr>
          <p:nvPr userDrawn="1"/>
        </p:nvPicPr>
        <p:blipFill>
          <a:blip r:embed="rId3">
            <a:alphaModFix amt="8000"/>
            <a:grayscl/>
          </a:blip>
          <a:stretch>
            <a:fillRect/>
          </a:stretch>
        </p:blipFill>
        <p:spPr>
          <a:xfrm rot="19680000">
            <a:off x="6491605" y="1647825"/>
            <a:ext cx="1310640" cy="430530"/>
          </a:xfrm>
          <a:prstGeom prst="rect">
            <a:avLst/>
          </a:prstGeom>
          <a:noFill/>
          <a:ln w="9525">
            <a:noFill/>
          </a:ln>
        </p:spPr>
      </p:pic>
      <p:pic>
        <p:nvPicPr>
          <p:cNvPr id="16" name="图片 15" descr="乘联会组合LOGO"/>
          <p:cNvPicPr>
            <a:picLocks noChangeAspect="1"/>
          </p:cNvPicPr>
          <p:nvPr userDrawn="1"/>
        </p:nvPicPr>
        <p:blipFill>
          <a:blip r:embed="rId3">
            <a:alphaModFix amt="8000"/>
            <a:grayscl/>
          </a:blip>
          <a:stretch>
            <a:fillRect/>
          </a:stretch>
        </p:blipFill>
        <p:spPr>
          <a:xfrm rot="19680000">
            <a:off x="3776345" y="3571240"/>
            <a:ext cx="1310640" cy="430530"/>
          </a:xfrm>
          <a:prstGeom prst="rect">
            <a:avLst/>
          </a:prstGeom>
          <a:noFill/>
          <a:ln w="9525">
            <a:noFill/>
          </a:ln>
        </p:spPr>
      </p:pic>
      <p:pic>
        <p:nvPicPr>
          <p:cNvPr id="17" name="图片 16" descr="乘联会组合LOGO"/>
          <p:cNvPicPr>
            <a:picLocks noChangeAspect="1"/>
          </p:cNvPicPr>
          <p:nvPr userDrawn="1"/>
        </p:nvPicPr>
        <p:blipFill>
          <a:blip r:embed="rId3">
            <a:alphaModFix amt="8000"/>
            <a:grayscl/>
          </a:blip>
          <a:stretch>
            <a:fillRect/>
          </a:stretch>
        </p:blipFill>
        <p:spPr>
          <a:xfrm rot="19680000">
            <a:off x="6491605" y="3570605"/>
            <a:ext cx="1310640" cy="430530"/>
          </a:xfrm>
          <a:prstGeom prst="rect">
            <a:avLst/>
          </a:prstGeom>
          <a:noFill/>
          <a:ln w="9525">
            <a:noFill/>
          </a:ln>
        </p:spPr>
      </p:pic>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00" y="456300"/>
            <a:ext cx="8226900" cy="5292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456300" y="1117800"/>
            <a:ext cx="8226900" cy="356940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493100" y="2886300"/>
            <a:ext cx="5826600" cy="575100"/>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493100" y="3461400"/>
            <a:ext cx="5826600" cy="65070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00" y="456300"/>
            <a:ext cx="8226900" cy="5292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456300" y="1125900"/>
            <a:ext cx="3882600" cy="356130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4808700" y="1125900"/>
            <a:ext cx="3882600" cy="356130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338D311F-5273-49D9-8923-B0334C2356D8}"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hf hdr="0" ftr="0" dt="0"/>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00" y="456300"/>
            <a:ext cx="8226900" cy="5292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456300" y="1071900"/>
            <a:ext cx="4006800" cy="286200"/>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456300" y="1390500"/>
            <a:ext cx="4006800" cy="3296700"/>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4676813" y="1066297"/>
            <a:ext cx="4006800" cy="2862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4676813" y="1390500"/>
            <a:ext cx="4006800" cy="3296700"/>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00" y="456300"/>
            <a:ext cx="8226900" cy="5292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456300" y="1166400"/>
            <a:ext cx="3924808" cy="3456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4762800" y="1166400"/>
            <a:ext cx="3920400" cy="3456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7676100" y="685800"/>
            <a:ext cx="783000" cy="37719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685800" y="685800"/>
            <a:ext cx="6876900" cy="3771900"/>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456300" y="580500"/>
            <a:ext cx="8229600" cy="4112100"/>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899100" y="1863000"/>
            <a:ext cx="7349400" cy="7641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899100" y="2670300"/>
            <a:ext cx="7349400" cy="353700"/>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pic>
        <p:nvPicPr>
          <p:cNvPr id="13" name="图片 12"/>
          <p:cNvPicPr>
            <a:picLocks noChangeAspect="1"/>
          </p:cNvPicPr>
          <p:nvPr userDrawn="1"/>
        </p:nvPicPr>
        <p:blipFill>
          <a:blip r:embed="rId2"/>
          <a:stretch>
            <a:fillRect/>
          </a:stretch>
        </p:blipFill>
        <p:spPr>
          <a:xfrm>
            <a:off x="0" y="0"/>
            <a:ext cx="9157970" cy="5141595"/>
          </a:xfrm>
          <a:prstGeom prst="rect">
            <a:avLst/>
          </a:prstGeom>
        </p:spPr>
      </p:pic>
      <p:sp>
        <p:nvSpPr>
          <p:cNvPr id="22" name="Date Placeholder 3"/>
          <p:cNvSpPr>
            <a:spLocks noGrp="1"/>
          </p:cNvSpPr>
          <p:nvPr>
            <p:ph type="dt" sz="half" idx="10"/>
          </p:nvPr>
        </p:nvSpPr>
        <p:spPr/>
        <p:txBody>
          <a:bodyPr/>
          <a:lstStyle/>
          <a:p>
            <a:fld id="{338D311F-5273-49D9-8923-B0334C2356D8}" type="datetimeFigureOut">
              <a:rPr lang="zh-CN" altLang="en-US" smtClean="0"/>
            </a:fld>
            <a:endParaRPr lang="zh-CN" altLang="en-US"/>
          </a:p>
        </p:txBody>
      </p:sp>
      <p:sp>
        <p:nvSpPr>
          <p:cNvPr id="23" name="Footer Placeholder 4"/>
          <p:cNvSpPr>
            <a:spLocks noGrp="1"/>
          </p:cNvSpPr>
          <p:nvPr>
            <p:ph type="ftr" sz="quarter" idx="11"/>
          </p:nvPr>
        </p:nvSpPr>
        <p:spPr/>
        <p:txBody>
          <a:bodyPr/>
          <a:lstStyle/>
          <a:p>
            <a:endParaRPr lang="zh-CN" altLang="en-US"/>
          </a:p>
        </p:txBody>
      </p:sp>
      <p:pic>
        <p:nvPicPr>
          <p:cNvPr id="24" name="图片 23" descr="乘联会组合LOGO"/>
          <p:cNvPicPr>
            <a:picLocks noChangeAspect="1"/>
          </p:cNvPicPr>
          <p:nvPr userDrawn="1"/>
        </p:nvPicPr>
        <p:blipFill>
          <a:blip r:embed="rId3"/>
          <a:stretch>
            <a:fillRect/>
          </a:stretch>
        </p:blipFill>
        <p:spPr>
          <a:xfrm>
            <a:off x="7968615" y="204470"/>
            <a:ext cx="984885" cy="365760"/>
          </a:xfrm>
          <a:prstGeom prst="rect">
            <a:avLst/>
          </a:prstGeom>
        </p:spPr>
      </p:pic>
      <p:sp>
        <p:nvSpPr>
          <p:cNvPr id="25" name="燕尾形 24"/>
          <p:cNvSpPr/>
          <p:nvPr userDrawn="1"/>
        </p:nvSpPr>
        <p:spPr>
          <a:xfrm>
            <a:off x="243136" y="267494"/>
            <a:ext cx="216024" cy="288032"/>
          </a:xfrm>
          <a:prstGeom prst="chevron">
            <a:avLst/>
          </a:prstGeom>
          <a:solidFill>
            <a:srgbClr val="00A4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6" name="燕尾形 25"/>
          <p:cNvSpPr/>
          <p:nvPr userDrawn="1"/>
        </p:nvSpPr>
        <p:spPr>
          <a:xfrm>
            <a:off x="395536" y="267494"/>
            <a:ext cx="216024" cy="288032"/>
          </a:xfrm>
          <a:prstGeom prst="chevron">
            <a:avLst/>
          </a:prstGeom>
          <a:solidFill>
            <a:srgbClr val="00A4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1" name="Slide Number Placeholder 5"/>
          <p:cNvSpPr>
            <a:spLocks noGrp="1"/>
          </p:cNvSpPr>
          <p:nvPr>
            <p:ph type="sldNum" sz="quarter" idx="12"/>
          </p:nvPr>
        </p:nvSpPr>
        <p:spPr>
          <a:xfrm>
            <a:off x="8736330" y="4910455"/>
            <a:ext cx="414020" cy="273685"/>
          </a:xfrm>
        </p:spPr>
        <p:txBody>
          <a:bodyPr/>
          <a:lstStyle>
            <a:lvl1pPr>
              <a:defRPr sz="800">
                <a:solidFill>
                  <a:srgbClr val="159EBE"/>
                </a:solidFill>
              </a:defRPr>
            </a:lvl1pPr>
          </a:lstStyle>
          <a:p>
            <a:fld id="{82952373-7980-4DA7-9ADE-54D716DB38BB}" type="slidenum">
              <a:rPr lang="zh-CN" altLang="en-US" smtClean="0"/>
            </a:fld>
            <a:endParaRPr lang="zh-CN" altLang="en-US"/>
          </a:p>
        </p:txBody>
      </p:sp>
      <p:sp>
        <p:nvSpPr>
          <p:cNvPr id="3" name="Freeform 217"/>
          <p:cNvSpPr>
            <a:spLocks noEditPoints="1"/>
          </p:cNvSpPr>
          <p:nvPr userDrawn="1"/>
        </p:nvSpPr>
        <p:spPr>
          <a:xfrm>
            <a:off x="513715" y="2326005"/>
            <a:ext cx="127635" cy="111125"/>
          </a:xfrm>
          <a:custGeom>
            <a:avLst/>
            <a:gdLst/>
            <a:ahLst/>
            <a:cxnLst>
              <a:cxn ang="0">
                <a:pos x="911908846" y="689827597"/>
              </a:cxn>
              <a:cxn ang="0">
                <a:pos x="0" y="689827597"/>
              </a:cxn>
              <a:cxn ang="0">
                <a:pos x="0" y="0"/>
              </a:cxn>
              <a:cxn ang="0">
                <a:pos x="58455169" y="0"/>
              </a:cxn>
              <a:cxn ang="0">
                <a:pos x="58455169" y="630358095"/>
              </a:cxn>
              <a:cxn ang="0">
                <a:pos x="911908846" y="630358095"/>
              </a:cxn>
              <a:cxn ang="0">
                <a:pos x="911908846" y="689827597"/>
              </a:cxn>
              <a:cxn ang="0">
                <a:pos x="853453677" y="261660290"/>
              </a:cxn>
              <a:cxn ang="0">
                <a:pos x="830069558" y="273551431"/>
              </a:cxn>
              <a:cxn ang="0">
                <a:pos x="771614388" y="214085378"/>
              </a:cxn>
              <a:cxn ang="0">
                <a:pos x="491028892" y="499531399"/>
              </a:cxn>
              <a:cxn ang="0">
                <a:pos x="467644773" y="499531399"/>
              </a:cxn>
              <a:cxn ang="0">
                <a:pos x="362424785" y="404381576"/>
              </a:cxn>
              <a:cxn ang="0">
                <a:pos x="187059277" y="582786632"/>
              </a:cxn>
              <a:cxn ang="0">
                <a:pos x="93529638" y="499531399"/>
              </a:cxn>
              <a:cxn ang="0">
                <a:pos x="350734435" y="237871109"/>
              </a:cxn>
              <a:cxn ang="0">
                <a:pos x="374115135" y="237871109"/>
              </a:cxn>
              <a:cxn ang="0">
                <a:pos x="479335123" y="344915523"/>
              </a:cxn>
              <a:cxn ang="0">
                <a:pos x="689778519" y="130830145"/>
              </a:cxn>
              <a:cxn ang="0">
                <a:pos x="631319931" y="71360643"/>
              </a:cxn>
              <a:cxn ang="0">
                <a:pos x="643013700" y="47574912"/>
              </a:cxn>
              <a:cxn ang="0">
                <a:pos x="830069558" y="47574912"/>
              </a:cxn>
              <a:cxn ang="0">
                <a:pos x="853453677" y="71360643"/>
              </a:cxn>
              <a:cxn ang="0">
                <a:pos x="853453677" y="261660290"/>
              </a:cxn>
            </a:cxnLst>
            <a:rect l="0" t="0" r="0" b="0"/>
            <a:pathLst>
              <a:path w="78" h="58">
                <a:moveTo>
                  <a:pt x="78" y="58"/>
                </a:moveTo>
                <a:cubicBezTo>
                  <a:pt x="0" y="58"/>
                  <a:pt x="0" y="58"/>
                  <a:pt x="0" y="58"/>
                </a:cubicBezTo>
                <a:cubicBezTo>
                  <a:pt x="0" y="0"/>
                  <a:pt x="0" y="0"/>
                  <a:pt x="0" y="0"/>
                </a:cubicBezTo>
                <a:cubicBezTo>
                  <a:pt x="5" y="0"/>
                  <a:pt x="5" y="0"/>
                  <a:pt x="5" y="0"/>
                </a:cubicBezTo>
                <a:cubicBezTo>
                  <a:pt x="5" y="53"/>
                  <a:pt x="5" y="53"/>
                  <a:pt x="5" y="53"/>
                </a:cubicBezTo>
                <a:cubicBezTo>
                  <a:pt x="78" y="53"/>
                  <a:pt x="78" y="53"/>
                  <a:pt x="78" y="53"/>
                </a:cubicBezTo>
                <a:lnTo>
                  <a:pt x="78" y="58"/>
                </a:lnTo>
                <a:close/>
                <a:moveTo>
                  <a:pt x="73" y="22"/>
                </a:moveTo>
                <a:cubicBezTo>
                  <a:pt x="73" y="23"/>
                  <a:pt x="71" y="24"/>
                  <a:pt x="71" y="23"/>
                </a:cubicBezTo>
                <a:cubicBezTo>
                  <a:pt x="66" y="18"/>
                  <a:pt x="66" y="18"/>
                  <a:pt x="66" y="18"/>
                </a:cubicBezTo>
                <a:cubicBezTo>
                  <a:pt x="42" y="42"/>
                  <a:pt x="42" y="42"/>
                  <a:pt x="42" y="42"/>
                </a:cubicBezTo>
                <a:cubicBezTo>
                  <a:pt x="41" y="43"/>
                  <a:pt x="41" y="43"/>
                  <a:pt x="40" y="42"/>
                </a:cubicBezTo>
                <a:cubicBezTo>
                  <a:pt x="31" y="34"/>
                  <a:pt x="31" y="34"/>
                  <a:pt x="31" y="34"/>
                </a:cubicBezTo>
                <a:cubicBezTo>
                  <a:pt x="16" y="49"/>
                  <a:pt x="16" y="49"/>
                  <a:pt x="16" y="49"/>
                </a:cubicBezTo>
                <a:cubicBezTo>
                  <a:pt x="8" y="42"/>
                  <a:pt x="8" y="42"/>
                  <a:pt x="8" y="42"/>
                </a:cubicBezTo>
                <a:cubicBezTo>
                  <a:pt x="30" y="20"/>
                  <a:pt x="30" y="20"/>
                  <a:pt x="30" y="20"/>
                </a:cubicBezTo>
                <a:cubicBezTo>
                  <a:pt x="31" y="19"/>
                  <a:pt x="32" y="19"/>
                  <a:pt x="32" y="20"/>
                </a:cubicBezTo>
                <a:cubicBezTo>
                  <a:pt x="41" y="29"/>
                  <a:pt x="41" y="29"/>
                  <a:pt x="41" y="29"/>
                </a:cubicBezTo>
                <a:cubicBezTo>
                  <a:pt x="59" y="11"/>
                  <a:pt x="59" y="11"/>
                  <a:pt x="59" y="11"/>
                </a:cubicBezTo>
                <a:cubicBezTo>
                  <a:pt x="54" y="6"/>
                  <a:pt x="54" y="6"/>
                  <a:pt x="54" y="6"/>
                </a:cubicBezTo>
                <a:cubicBezTo>
                  <a:pt x="53" y="6"/>
                  <a:pt x="54" y="4"/>
                  <a:pt x="55" y="4"/>
                </a:cubicBezTo>
                <a:cubicBezTo>
                  <a:pt x="71" y="4"/>
                  <a:pt x="71" y="4"/>
                  <a:pt x="71" y="4"/>
                </a:cubicBezTo>
                <a:cubicBezTo>
                  <a:pt x="72" y="4"/>
                  <a:pt x="73" y="5"/>
                  <a:pt x="73" y="6"/>
                </a:cubicBezTo>
                <a:lnTo>
                  <a:pt x="73" y="22"/>
                </a:lnTo>
                <a:close/>
              </a:path>
            </a:pathLst>
          </a:custGeom>
          <a:solidFill>
            <a:srgbClr val="159EBE"/>
          </a:solidFill>
          <a:ln w="9525">
            <a:noFill/>
          </a:ln>
        </p:spPr>
        <p:txBody>
          <a:bodyPr/>
          <a:lstStyle/>
          <a:p>
            <a:endParaRPr lang="zh-CN" altLang="en-US"/>
          </a:p>
        </p:txBody>
      </p:sp>
      <p:sp>
        <p:nvSpPr>
          <p:cNvPr id="4" name="Freeform 79"/>
          <p:cNvSpPr/>
          <p:nvPr userDrawn="1"/>
        </p:nvSpPr>
        <p:spPr>
          <a:xfrm>
            <a:off x="513715" y="2537460"/>
            <a:ext cx="127000" cy="128270"/>
          </a:xfrm>
          <a:custGeom>
            <a:avLst/>
            <a:gdLst/>
            <a:ahLst/>
            <a:cxnLst>
              <a:cxn ang="0">
                <a:pos x="2147483646" y="2147483646"/>
              </a:cxn>
              <a:cxn ang="0">
                <a:pos x="2147483646" y="2147483646"/>
              </a:cxn>
              <a:cxn ang="0">
                <a:pos x="0"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601" h="602">
                <a:moveTo>
                  <a:pt x="296" y="601"/>
                </a:moveTo>
                <a:lnTo>
                  <a:pt x="296" y="601"/>
                </a:lnTo>
                <a:cubicBezTo>
                  <a:pt x="134" y="601"/>
                  <a:pt x="0" y="466"/>
                  <a:pt x="0" y="297"/>
                </a:cubicBezTo>
                <a:cubicBezTo>
                  <a:pt x="0" y="134"/>
                  <a:pt x="134" y="0"/>
                  <a:pt x="296" y="0"/>
                </a:cubicBezTo>
                <a:cubicBezTo>
                  <a:pt x="466" y="0"/>
                  <a:pt x="600" y="134"/>
                  <a:pt x="600" y="297"/>
                </a:cubicBezTo>
                <a:cubicBezTo>
                  <a:pt x="600" y="466"/>
                  <a:pt x="466" y="601"/>
                  <a:pt x="296" y="601"/>
                </a:cubicBezTo>
                <a:close/>
                <a:moveTo>
                  <a:pt x="56" y="297"/>
                </a:moveTo>
                <a:lnTo>
                  <a:pt x="56" y="297"/>
                </a:lnTo>
                <a:cubicBezTo>
                  <a:pt x="56" y="367"/>
                  <a:pt x="84" y="431"/>
                  <a:pt x="127" y="473"/>
                </a:cubicBezTo>
                <a:cubicBezTo>
                  <a:pt x="296" y="297"/>
                  <a:pt x="296" y="297"/>
                  <a:pt x="296" y="297"/>
                </a:cubicBezTo>
                <a:cubicBezTo>
                  <a:pt x="296" y="56"/>
                  <a:pt x="296" y="56"/>
                  <a:pt x="296" y="56"/>
                </a:cubicBezTo>
                <a:cubicBezTo>
                  <a:pt x="162" y="56"/>
                  <a:pt x="56" y="162"/>
                  <a:pt x="56" y="297"/>
                </a:cubicBezTo>
                <a:close/>
              </a:path>
            </a:pathLst>
          </a:custGeom>
          <a:solidFill>
            <a:srgbClr val="159EBE"/>
          </a:solidFill>
          <a:ln w="9525">
            <a:noFill/>
          </a:ln>
        </p:spPr>
        <p:txBody>
          <a:bodyPr/>
          <a:lstStyle/>
          <a:p>
            <a:endParaRPr lang="zh-CN" altLang="en-US"/>
          </a:p>
        </p:txBody>
      </p:sp>
      <p:sp>
        <p:nvSpPr>
          <p:cNvPr id="5" name="Freeform 217"/>
          <p:cNvSpPr>
            <a:spLocks noEditPoints="1"/>
          </p:cNvSpPr>
          <p:nvPr userDrawn="1"/>
        </p:nvSpPr>
        <p:spPr>
          <a:xfrm>
            <a:off x="514985" y="4374515"/>
            <a:ext cx="127635" cy="111125"/>
          </a:xfrm>
          <a:custGeom>
            <a:avLst/>
            <a:gdLst/>
            <a:ahLst/>
            <a:cxnLst>
              <a:cxn ang="0">
                <a:pos x="911908846" y="689827597"/>
              </a:cxn>
              <a:cxn ang="0">
                <a:pos x="0" y="689827597"/>
              </a:cxn>
              <a:cxn ang="0">
                <a:pos x="0" y="0"/>
              </a:cxn>
              <a:cxn ang="0">
                <a:pos x="58455169" y="0"/>
              </a:cxn>
              <a:cxn ang="0">
                <a:pos x="58455169" y="630358095"/>
              </a:cxn>
              <a:cxn ang="0">
                <a:pos x="911908846" y="630358095"/>
              </a:cxn>
              <a:cxn ang="0">
                <a:pos x="911908846" y="689827597"/>
              </a:cxn>
              <a:cxn ang="0">
                <a:pos x="853453677" y="261660290"/>
              </a:cxn>
              <a:cxn ang="0">
                <a:pos x="830069558" y="273551431"/>
              </a:cxn>
              <a:cxn ang="0">
                <a:pos x="771614388" y="214085378"/>
              </a:cxn>
              <a:cxn ang="0">
                <a:pos x="491028892" y="499531399"/>
              </a:cxn>
              <a:cxn ang="0">
                <a:pos x="467644773" y="499531399"/>
              </a:cxn>
              <a:cxn ang="0">
                <a:pos x="362424785" y="404381576"/>
              </a:cxn>
              <a:cxn ang="0">
                <a:pos x="187059277" y="582786632"/>
              </a:cxn>
              <a:cxn ang="0">
                <a:pos x="93529638" y="499531399"/>
              </a:cxn>
              <a:cxn ang="0">
                <a:pos x="350734435" y="237871109"/>
              </a:cxn>
              <a:cxn ang="0">
                <a:pos x="374115135" y="237871109"/>
              </a:cxn>
              <a:cxn ang="0">
                <a:pos x="479335123" y="344915523"/>
              </a:cxn>
              <a:cxn ang="0">
                <a:pos x="689778519" y="130830145"/>
              </a:cxn>
              <a:cxn ang="0">
                <a:pos x="631319931" y="71360643"/>
              </a:cxn>
              <a:cxn ang="0">
                <a:pos x="643013700" y="47574912"/>
              </a:cxn>
              <a:cxn ang="0">
                <a:pos x="830069558" y="47574912"/>
              </a:cxn>
              <a:cxn ang="0">
                <a:pos x="853453677" y="71360643"/>
              </a:cxn>
              <a:cxn ang="0">
                <a:pos x="853453677" y="261660290"/>
              </a:cxn>
            </a:cxnLst>
            <a:rect l="0" t="0" r="0" b="0"/>
            <a:pathLst>
              <a:path w="78" h="58">
                <a:moveTo>
                  <a:pt x="78" y="58"/>
                </a:moveTo>
                <a:cubicBezTo>
                  <a:pt x="0" y="58"/>
                  <a:pt x="0" y="58"/>
                  <a:pt x="0" y="58"/>
                </a:cubicBezTo>
                <a:cubicBezTo>
                  <a:pt x="0" y="0"/>
                  <a:pt x="0" y="0"/>
                  <a:pt x="0" y="0"/>
                </a:cubicBezTo>
                <a:cubicBezTo>
                  <a:pt x="5" y="0"/>
                  <a:pt x="5" y="0"/>
                  <a:pt x="5" y="0"/>
                </a:cubicBezTo>
                <a:cubicBezTo>
                  <a:pt x="5" y="53"/>
                  <a:pt x="5" y="53"/>
                  <a:pt x="5" y="53"/>
                </a:cubicBezTo>
                <a:cubicBezTo>
                  <a:pt x="78" y="53"/>
                  <a:pt x="78" y="53"/>
                  <a:pt x="78" y="53"/>
                </a:cubicBezTo>
                <a:lnTo>
                  <a:pt x="78" y="58"/>
                </a:lnTo>
                <a:close/>
                <a:moveTo>
                  <a:pt x="73" y="22"/>
                </a:moveTo>
                <a:cubicBezTo>
                  <a:pt x="73" y="23"/>
                  <a:pt x="71" y="24"/>
                  <a:pt x="71" y="23"/>
                </a:cubicBezTo>
                <a:cubicBezTo>
                  <a:pt x="66" y="18"/>
                  <a:pt x="66" y="18"/>
                  <a:pt x="66" y="18"/>
                </a:cubicBezTo>
                <a:cubicBezTo>
                  <a:pt x="42" y="42"/>
                  <a:pt x="42" y="42"/>
                  <a:pt x="42" y="42"/>
                </a:cubicBezTo>
                <a:cubicBezTo>
                  <a:pt x="41" y="43"/>
                  <a:pt x="41" y="43"/>
                  <a:pt x="40" y="42"/>
                </a:cubicBezTo>
                <a:cubicBezTo>
                  <a:pt x="31" y="34"/>
                  <a:pt x="31" y="34"/>
                  <a:pt x="31" y="34"/>
                </a:cubicBezTo>
                <a:cubicBezTo>
                  <a:pt x="16" y="49"/>
                  <a:pt x="16" y="49"/>
                  <a:pt x="16" y="49"/>
                </a:cubicBezTo>
                <a:cubicBezTo>
                  <a:pt x="8" y="42"/>
                  <a:pt x="8" y="42"/>
                  <a:pt x="8" y="42"/>
                </a:cubicBezTo>
                <a:cubicBezTo>
                  <a:pt x="30" y="20"/>
                  <a:pt x="30" y="20"/>
                  <a:pt x="30" y="20"/>
                </a:cubicBezTo>
                <a:cubicBezTo>
                  <a:pt x="31" y="19"/>
                  <a:pt x="32" y="19"/>
                  <a:pt x="32" y="20"/>
                </a:cubicBezTo>
                <a:cubicBezTo>
                  <a:pt x="41" y="29"/>
                  <a:pt x="41" y="29"/>
                  <a:pt x="41" y="29"/>
                </a:cubicBezTo>
                <a:cubicBezTo>
                  <a:pt x="59" y="11"/>
                  <a:pt x="59" y="11"/>
                  <a:pt x="59" y="11"/>
                </a:cubicBezTo>
                <a:cubicBezTo>
                  <a:pt x="54" y="6"/>
                  <a:pt x="54" y="6"/>
                  <a:pt x="54" y="6"/>
                </a:cubicBezTo>
                <a:cubicBezTo>
                  <a:pt x="53" y="6"/>
                  <a:pt x="54" y="4"/>
                  <a:pt x="55" y="4"/>
                </a:cubicBezTo>
                <a:cubicBezTo>
                  <a:pt x="71" y="4"/>
                  <a:pt x="71" y="4"/>
                  <a:pt x="71" y="4"/>
                </a:cubicBezTo>
                <a:cubicBezTo>
                  <a:pt x="72" y="4"/>
                  <a:pt x="73" y="5"/>
                  <a:pt x="73" y="6"/>
                </a:cubicBezTo>
                <a:lnTo>
                  <a:pt x="73" y="22"/>
                </a:lnTo>
                <a:close/>
              </a:path>
            </a:pathLst>
          </a:custGeom>
          <a:solidFill>
            <a:srgbClr val="159EBE"/>
          </a:solidFill>
          <a:ln w="9525">
            <a:noFill/>
          </a:ln>
        </p:spPr>
        <p:txBody>
          <a:bodyPr/>
          <a:lstStyle/>
          <a:p>
            <a:endParaRPr lang="zh-CN" altLang="en-US"/>
          </a:p>
        </p:txBody>
      </p:sp>
      <p:sp>
        <p:nvSpPr>
          <p:cNvPr id="6" name="Freeform 79"/>
          <p:cNvSpPr/>
          <p:nvPr userDrawn="1"/>
        </p:nvSpPr>
        <p:spPr>
          <a:xfrm>
            <a:off x="514985" y="4585970"/>
            <a:ext cx="127000" cy="128270"/>
          </a:xfrm>
          <a:custGeom>
            <a:avLst/>
            <a:gdLst/>
            <a:ahLst/>
            <a:cxnLst>
              <a:cxn ang="0">
                <a:pos x="2147483646" y="2147483646"/>
              </a:cxn>
              <a:cxn ang="0">
                <a:pos x="2147483646" y="2147483646"/>
              </a:cxn>
              <a:cxn ang="0">
                <a:pos x="0"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601" h="602">
                <a:moveTo>
                  <a:pt x="296" y="601"/>
                </a:moveTo>
                <a:lnTo>
                  <a:pt x="296" y="601"/>
                </a:lnTo>
                <a:cubicBezTo>
                  <a:pt x="134" y="601"/>
                  <a:pt x="0" y="466"/>
                  <a:pt x="0" y="297"/>
                </a:cubicBezTo>
                <a:cubicBezTo>
                  <a:pt x="0" y="134"/>
                  <a:pt x="134" y="0"/>
                  <a:pt x="296" y="0"/>
                </a:cubicBezTo>
                <a:cubicBezTo>
                  <a:pt x="466" y="0"/>
                  <a:pt x="600" y="134"/>
                  <a:pt x="600" y="297"/>
                </a:cubicBezTo>
                <a:cubicBezTo>
                  <a:pt x="600" y="466"/>
                  <a:pt x="466" y="601"/>
                  <a:pt x="296" y="601"/>
                </a:cubicBezTo>
                <a:close/>
                <a:moveTo>
                  <a:pt x="56" y="297"/>
                </a:moveTo>
                <a:lnTo>
                  <a:pt x="56" y="297"/>
                </a:lnTo>
                <a:cubicBezTo>
                  <a:pt x="56" y="367"/>
                  <a:pt x="84" y="431"/>
                  <a:pt x="127" y="473"/>
                </a:cubicBezTo>
                <a:cubicBezTo>
                  <a:pt x="296" y="297"/>
                  <a:pt x="296" y="297"/>
                  <a:pt x="296" y="297"/>
                </a:cubicBezTo>
                <a:cubicBezTo>
                  <a:pt x="296" y="56"/>
                  <a:pt x="296" y="56"/>
                  <a:pt x="296" y="56"/>
                </a:cubicBezTo>
                <a:cubicBezTo>
                  <a:pt x="162" y="56"/>
                  <a:pt x="56" y="162"/>
                  <a:pt x="56" y="297"/>
                </a:cubicBezTo>
                <a:close/>
              </a:path>
            </a:pathLst>
          </a:custGeom>
          <a:solidFill>
            <a:srgbClr val="159EBE"/>
          </a:solidFill>
          <a:ln w="9525">
            <a:noFill/>
          </a:ln>
        </p:spPr>
        <p:txBody>
          <a:bodyPr/>
          <a:lstStyle/>
          <a:p>
            <a:endParaRPr lang="zh-CN" altLang="en-US"/>
          </a:p>
        </p:txBody>
      </p:sp>
      <p:cxnSp>
        <p:nvCxnSpPr>
          <p:cNvPr id="57" name="直接连接符 56"/>
          <p:cNvCxnSpPr>
            <a:endCxn id="58" idx="1"/>
          </p:cNvCxnSpPr>
          <p:nvPr userDrawn="1"/>
        </p:nvCxnSpPr>
        <p:spPr>
          <a:xfrm flipV="1">
            <a:off x="-3810" y="4947920"/>
            <a:ext cx="7740000" cy="2540"/>
          </a:xfrm>
          <a:prstGeom prst="line">
            <a:avLst/>
          </a:prstGeom>
          <a:ln w="10795">
            <a:solidFill>
              <a:srgbClr val="00A4C5"/>
            </a:solidFill>
          </a:ln>
        </p:spPr>
        <p:style>
          <a:lnRef idx="1">
            <a:schemeClr val="accent1"/>
          </a:lnRef>
          <a:fillRef idx="0">
            <a:schemeClr val="accent1"/>
          </a:fillRef>
          <a:effectRef idx="0">
            <a:schemeClr val="accent1"/>
          </a:effectRef>
          <a:fontRef idx="minor">
            <a:schemeClr val="tx1"/>
          </a:fontRef>
        </p:style>
      </p:cxnSp>
      <p:sp>
        <p:nvSpPr>
          <p:cNvPr id="58" name="文本框 57"/>
          <p:cNvSpPr txBox="1"/>
          <p:nvPr userDrawn="1"/>
        </p:nvSpPr>
        <p:spPr>
          <a:xfrm>
            <a:off x="7707630" y="4840605"/>
            <a:ext cx="833755" cy="213995"/>
          </a:xfrm>
          <a:prstGeom prst="rect">
            <a:avLst/>
          </a:prstGeom>
          <a:noFill/>
          <a:ln>
            <a:noFill/>
          </a:ln>
        </p:spPr>
        <p:txBody>
          <a:bodyPr wrap="square" rtlCol="0">
            <a:spAutoFit/>
            <a:scene3d>
              <a:camera prst="orthographicFront"/>
              <a:lightRig rig="threePt" dir="t"/>
            </a:scene3d>
          </a:bodyPr>
          <a:lstStyle/>
          <a:p>
            <a:r>
              <a:rPr lang="zh-CN" altLang="en-US" sz="800" b="1">
                <a:solidFill>
                  <a:srgbClr val="00A4C5"/>
                </a:solidFill>
                <a:effectLst/>
                <a:latin typeface="楷体" panose="02010609060101010101" charset="-122"/>
                <a:ea typeface="楷体" panose="02010609060101010101" charset="-122"/>
              </a:rPr>
              <a:t>月度信息发布</a:t>
            </a:r>
            <a:endParaRPr lang="zh-CN" altLang="en-US" sz="800" b="1">
              <a:solidFill>
                <a:srgbClr val="00A4C5"/>
              </a:solidFill>
              <a:effectLst/>
              <a:latin typeface="楷体" panose="02010609060101010101" charset="-122"/>
              <a:ea typeface="楷体" panose="02010609060101010101" charset="-122"/>
            </a:endParaRPr>
          </a:p>
        </p:txBody>
      </p:sp>
      <p:cxnSp>
        <p:nvCxnSpPr>
          <p:cNvPr id="59" name="直接连接符 58"/>
          <p:cNvCxnSpPr/>
          <p:nvPr userDrawn="1"/>
        </p:nvCxnSpPr>
        <p:spPr>
          <a:xfrm>
            <a:off x="8496300" y="4947603"/>
            <a:ext cx="648000" cy="0"/>
          </a:xfrm>
          <a:prstGeom prst="line">
            <a:avLst/>
          </a:prstGeom>
          <a:ln w="10795">
            <a:solidFill>
              <a:srgbClr val="00A4C5"/>
            </a:solidFill>
          </a:ln>
        </p:spPr>
        <p:style>
          <a:lnRef idx="1">
            <a:schemeClr val="accent1"/>
          </a:lnRef>
          <a:fillRef idx="0">
            <a:schemeClr val="accent1"/>
          </a:fillRef>
          <a:effectRef idx="0">
            <a:schemeClr val="accent1"/>
          </a:effectRef>
          <a:fontRef idx="minor">
            <a:schemeClr val="tx1"/>
          </a:fontRef>
        </p:style>
      </p:cxnSp>
      <p:sp>
        <p:nvSpPr>
          <p:cNvPr id="2" name="文本框 1"/>
          <p:cNvSpPr txBox="1"/>
          <p:nvPr userDrawn="1"/>
        </p:nvSpPr>
        <p:spPr>
          <a:xfrm>
            <a:off x="608330" y="2271395"/>
            <a:ext cx="554990" cy="213995"/>
          </a:xfrm>
          <a:prstGeom prst="rect">
            <a:avLst/>
          </a:prstGeom>
          <a:noFill/>
        </p:spPr>
        <p:txBody>
          <a:bodyPr wrap="square" rtlCol="0">
            <a:spAutoFit/>
          </a:bodyPr>
          <a:lstStyle/>
          <a:p>
            <a:r>
              <a:rPr lang="zh-CN" altLang="en-US" sz="800">
                <a:solidFill>
                  <a:srgbClr val="00A4C5"/>
                </a:solidFill>
                <a:latin typeface="微软雅黑" panose="020B0503020204020204" pitchFamily="34" charset="-122"/>
                <a:ea typeface="微软雅黑" panose="020B0503020204020204" pitchFamily="34" charset="-122"/>
              </a:rPr>
              <a:t>同比</a:t>
            </a:r>
            <a:endParaRPr lang="zh-CN" altLang="en-US" sz="800">
              <a:solidFill>
                <a:srgbClr val="00A4C5"/>
              </a:solidFill>
              <a:latin typeface="微软雅黑" panose="020B0503020204020204" pitchFamily="34" charset="-122"/>
              <a:ea typeface="微软雅黑" panose="020B0503020204020204" pitchFamily="34" charset="-122"/>
            </a:endParaRPr>
          </a:p>
        </p:txBody>
      </p:sp>
      <p:sp>
        <p:nvSpPr>
          <p:cNvPr id="7" name="文本框 6"/>
          <p:cNvSpPr txBox="1"/>
          <p:nvPr userDrawn="1"/>
        </p:nvSpPr>
        <p:spPr>
          <a:xfrm>
            <a:off x="609600" y="2496185"/>
            <a:ext cx="554990" cy="213995"/>
          </a:xfrm>
          <a:prstGeom prst="rect">
            <a:avLst/>
          </a:prstGeom>
          <a:noFill/>
        </p:spPr>
        <p:txBody>
          <a:bodyPr wrap="square" rtlCol="0">
            <a:spAutoFit/>
          </a:bodyPr>
          <a:lstStyle/>
          <a:p>
            <a:r>
              <a:rPr lang="zh-CN" altLang="en-US" sz="800">
                <a:solidFill>
                  <a:srgbClr val="00A4C5"/>
                </a:solidFill>
                <a:latin typeface="微软雅黑" panose="020B0503020204020204" pitchFamily="34" charset="-122"/>
                <a:ea typeface="微软雅黑" panose="020B0503020204020204" pitchFamily="34" charset="-122"/>
              </a:rPr>
              <a:t>份额</a:t>
            </a:r>
            <a:endParaRPr lang="zh-CN" altLang="en-US" sz="800">
              <a:solidFill>
                <a:srgbClr val="00A4C5"/>
              </a:solidFill>
              <a:latin typeface="微软雅黑" panose="020B0503020204020204" pitchFamily="34" charset="-122"/>
              <a:ea typeface="微软雅黑" panose="020B0503020204020204" pitchFamily="34" charset="-122"/>
            </a:endParaRPr>
          </a:p>
        </p:txBody>
      </p:sp>
      <p:sp>
        <p:nvSpPr>
          <p:cNvPr id="8" name="文本框 7"/>
          <p:cNvSpPr txBox="1"/>
          <p:nvPr userDrawn="1"/>
        </p:nvSpPr>
        <p:spPr>
          <a:xfrm>
            <a:off x="610235" y="4323715"/>
            <a:ext cx="554990" cy="213995"/>
          </a:xfrm>
          <a:prstGeom prst="rect">
            <a:avLst/>
          </a:prstGeom>
          <a:noFill/>
        </p:spPr>
        <p:txBody>
          <a:bodyPr wrap="square" rtlCol="0">
            <a:spAutoFit/>
          </a:bodyPr>
          <a:lstStyle/>
          <a:p>
            <a:r>
              <a:rPr lang="zh-CN" altLang="en-US" sz="800">
                <a:solidFill>
                  <a:srgbClr val="00A4C5"/>
                </a:solidFill>
                <a:latin typeface="微软雅黑" panose="020B0503020204020204" pitchFamily="34" charset="-122"/>
                <a:ea typeface="微软雅黑" panose="020B0503020204020204" pitchFamily="34" charset="-122"/>
              </a:rPr>
              <a:t>同比</a:t>
            </a:r>
            <a:endParaRPr lang="zh-CN" altLang="en-US" sz="800">
              <a:solidFill>
                <a:srgbClr val="00A4C5"/>
              </a:solidFill>
              <a:latin typeface="微软雅黑" panose="020B0503020204020204" pitchFamily="34" charset="-122"/>
              <a:ea typeface="微软雅黑" panose="020B0503020204020204" pitchFamily="34" charset="-122"/>
            </a:endParaRPr>
          </a:p>
        </p:txBody>
      </p:sp>
      <p:sp>
        <p:nvSpPr>
          <p:cNvPr id="9" name="文本框 8"/>
          <p:cNvSpPr txBox="1"/>
          <p:nvPr userDrawn="1"/>
        </p:nvSpPr>
        <p:spPr>
          <a:xfrm>
            <a:off x="611505" y="4548505"/>
            <a:ext cx="554990" cy="213995"/>
          </a:xfrm>
          <a:prstGeom prst="rect">
            <a:avLst/>
          </a:prstGeom>
          <a:noFill/>
        </p:spPr>
        <p:txBody>
          <a:bodyPr wrap="square" rtlCol="0">
            <a:spAutoFit/>
          </a:bodyPr>
          <a:lstStyle/>
          <a:p>
            <a:r>
              <a:rPr lang="zh-CN" altLang="en-US" sz="800">
                <a:solidFill>
                  <a:srgbClr val="00A4C5"/>
                </a:solidFill>
                <a:latin typeface="微软雅黑" panose="020B0503020204020204" pitchFamily="34" charset="-122"/>
                <a:ea typeface="微软雅黑" panose="020B0503020204020204" pitchFamily="34" charset="-122"/>
              </a:rPr>
              <a:t>份额</a:t>
            </a:r>
            <a:endParaRPr lang="zh-CN" altLang="en-US" sz="800">
              <a:solidFill>
                <a:srgbClr val="00A4C5"/>
              </a:solidFill>
              <a:latin typeface="微软雅黑" panose="020B0503020204020204" pitchFamily="34" charset="-122"/>
              <a:ea typeface="微软雅黑" panose="020B0503020204020204" pitchFamily="34" charset="-122"/>
            </a:endParaRPr>
          </a:p>
        </p:txBody>
      </p:sp>
      <p:graphicFrame>
        <p:nvGraphicFramePr>
          <p:cNvPr id="16" name="表格 15"/>
          <p:cNvGraphicFramePr/>
          <p:nvPr userDrawn="1"/>
        </p:nvGraphicFramePr>
        <p:xfrm>
          <a:off x="2540" y="4993640"/>
          <a:ext cx="2514600" cy="149860"/>
        </p:xfrm>
        <a:graphic>
          <a:graphicData uri="http://schemas.openxmlformats.org/drawingml/2006/table">
            <a:tbl>
              <a:tblPr firstRow="1" bandRow="1">
                <a:tableStyleId>{5C22544A-7EE6-4342-B048-85BDC9FD1C3A}</a:tableStyleId>
              </a:tblPr>
              <a:tblGrid>
                <a:gridCol w="598805"/>
                <a:gridCol w="683260"/>
                <a:gridCol w="633730"/>
                <a:gridCol w="598805"/>
              </a:tblGrid>
              <a:tr h="149860">
                <a:tc>
                  <a:txBody>
                    <a:bodyPr/>
                    <a:lstStyle/>
                    <a:p>
                      <a:pPr marL="0" indent="0" algn="ctr">
                        <a:lnSpc>
                          <a:spcPct val="40000"/>
                        </a:lnSpc>
                        <a:buNone/>
                      </a:pPr>
                      <a:r>
                        <a:rPr lang="zh-CN" sz="600" b="1" u="none">
                          <a:solidFill>
                            <a:schemeClr val="bg1"/>
                          </a:solidFill>
                          <a:latin typeface="Arial" panose="020B0604020202020204" pitchFamily="34" charset="0"/>
                          <a:ea typeface="微软雅黑" panose="020B0503020204020204" pitchFamily="34" charset="-122"/>
                        </a:rPr>
                        <a:t>总体市场</a:t>
                      </a:r>
                      <a:endParaRPr lang="zh-CN" altLang="en-US" sz="600" b="1" u="none">
                        <a:solidFill>
                          <a:schemeClr val="bg1"/>
                        </a:solidFill>
                        <a:latin typeface="Arial" panose="020B0604020202020204" pitchFamily="34" charset="0"/>
                        <a:ea typeface="微软雅黑" panose="020B0503020204020204" pitchFamily="34" charset="-122"/>
                      </a:endParaRPr>
                    </a:p>
                  </a:txBody>
                  <a:tcPr marL="12700" marR="12700" marT="12700" anchor="b">
                    <a:lnL>
                      <a:noFill/>
                    </a:lnL>
                    <a:lnR>
                      <a:noFill/>
                    </a:lnR>
                    <a:lnT cap="flat">
                      <a:noFill/>
                    </a:lnT>
                    <a:lnB cap="flat">
                      <a:noFill/>
                    </a:lnB>
                    <a:lnTlToBr>
                      <a:noFill/>
                    </a:lnTlToBr>
                    <a:lnBlToTr>
                      <a:noFill/>
                    </a:lnBlToTr>
                    <a:solidFill>
                      <a:srgbClr val="E5E5E5"/>
                    </a:solidFill>
                  </a:tcPr>
                </a:tc>
                <a:tc>
                  <a:txBody>
                    <a:bodyPr/>
                    <a:lstStyle/>
                    <a:p>
                      <a:pPr marL="0" indent="0" algn="ctr">
                        <a:lnSpc>
                          <a:spcPct val="40000"/>
                        </a:lnSpc>
                        <a:buNone/>
                      </a:pPr>
                      <a:r>
                        <a:rPr lang="zh-CN" altLang="en-US" sz="600" b="1" u="none">
                          <a:solidFill>
                            <a:schemeClr val="bg1"/>
                          </a:solidFill>
                          <a:latin typeface="Arial" panose="020B0604020202020204" pitchFamily="34" charset="0"/>
                          <a:ea typeface="微软雅黑" panose="020B0503020204020204" pitchFamily="34" charset="-122"/>
                        </a:rPr>
                        <a:t>新能源市场</a:t>
                      </a:r>
                      <a:endParaRPr lang="zh-CN" altLang="en-US" sz="600" b="1" u="none">
                        <a:solidFill>
                          <a:schemeClr val="bg1"/>
                        </a:solidFill>
                        <a:latin typeface="Arial" panose="020B0604020202020204" pitchFamily="34" charset="0"/>
                        <a:ea typeface="微软雅黑" panose="020B0503020204020204" pitchFamily="34" charset="-122"/>
                      </a:endParaRPr>
                    </a:p>
                  </a:txBody>
                  <a:tcPr marL="12700" marR="12700" marT="12700" anchor="b">
                    <a:lnL>
                      <a:noFill/>
                    </a:lnL>
                    <a:lnR>
                      <a:noFill/>
                    </a:lnR>
                    <a:lnT cap="flat">
                      <a:noFill/>
                    </a:lnT>
                    <a:lnB cap="flat">
                      <a:noFill/>
                    </a:lnB>
                    <a:lnTlToBr>
                      <a:noFill/>
                    </a:lnTlToBr>
                    <a:lnBlToTr>
                      <a:noFill/>
                    </a:lnBlToTr>
                    <a:solidFill>
                      <a:srgbClr val="E5E5E5"/>
                    </a:solidFill>
                  </a:tcPr>
                </a:tc>
                <a:tc>
                  <a:txBody>
                    <a:bodyPr/>
                    <a:lstStyle/>
                    <a:p>
                      <a:pPr marL="0" indent="0" algn="ctr">
                        <a:lnSpc>
                          <a:spcPct val="40000"/>
                        </a:lnSpc>
                        <a:buNone/>
                      </a:pPr>
                      <a:r>
                        <a:rPr lang="zh-CN" sz="600" b="1" u="none">
                          <a:solidFill>
                            <a:schemeClr val="bg1"/>
                          </a:solidFill>
                          <a:latin typeface="Arial" panose="020B0604020202020204" pitchFamily="34" charset="0"/>
                          <a:ea typeface="微软雅黑" panose="020B0503020204020204" pitchFamily="34" charset="-122"/>
                        </a:rPr>
                        <a:t>厂商排名</a:t>
                      </a:r>
                      <a:endParaRPr lang="zh-CN" altLang="en-US" sz="600" b="1" u="none">
                        <a:solidFill>
                          <a:schemeClr val="bg1"/>
                        </a:solidFill>
                        <a:latin typeface="Arial" panose="020B0604020202020204" pitchFamily="34" charset="0"/>
                        <a:ea typeface="微软雅黑" panose="020B0503020204020204" pitchFamily="34" charset="-122"/>
                      </a:endParaRPr>
                    </a:p>
                  </a:txBody>
                  <a:tcPr marL="12700" marR="12700" marT="12700" anchor="b">
                    <a:lnL>
                      <a:noFill/>
                    </a:lnL>
                    <a:lnR>
                      <a:noFill/>
                    </a:lnR>
                    <a:lnT cap="flat">
                      <a:noFill/>
                    </a:lnT>
                    <a:lnB cap="flat">
                      <a:noFill/>
                    </a:lnB>
                    <a:lnTlToBr>
                      <a:noFill/>
                    </a:lnTlToBr>
                    <a:lnBlToTr>
                      <a:noFill/>
                    </a:lnBlToTr>
                    <a:solidFill>
                      <a:srgbClr val="00A4C5"/>
                    </a:solidFill>
                  </a:tcPr>
                </a:tc>
                <a:tc>
                  <a:txBody>
                    <a:bodyPr/>
                    <a:lstStyle/>
                    <a:p>
                      <a:pPr marL="0" indent="0" algn="ctr">
                        <a:lnSpc>
                          <a:spcPct val="40000"/>
                        </a:lnSpc>
                        <a:buNone/>
                      </a:pPr>
                      <a:r>
                        <a:rPr lang="zh-CN" sz="600" b="1" u="none">
                          <a:solidFill>
                            <a:schemeClr val="bg1"/>
                          </a:solidFill>
                          <a:latin typeface="Arial" panose="020B0604020202020204" pitchFamily="34" charset="0"/>
                          <a:ea typeface="微软雅黑" panose="020B0503020204020204" pitchFamily="34" charset="-122"/>
                        </a:rPr>
                        <a:t>市场分析</a:t>
                      </a:r>
                      <a:endParaRPr lang="zh-CN" altLang="en-US" sz="600" b="1" u="none">
                        <a:solidFill>
                          <a:schemeClr val="bg1"/>
                        </a:solidFill>
                        <a:latin typeface="Arial" panose="020B0604020202020204" pitchFamily="34" charset="0"/>
                        <a:ea typeface="微软雅黑" panose="020B0503020204020204" pitchFamily="34" charset="-122"/>
                      </a:endParaRPr>
                    </a:p>
                  </a:txBody>
                  <a:tcPr marL="12700" marR="12700" marT="12700" anchor="b">
                    <a:lnL>
                      <a:noFill/>
                    </a:lnL>
                    <a:lnR cap="flat">
                      <a:noFill/>
                    </a:lnR>
                    <a:lnT cap="flat">
                      <a:noFill/>
                    </a:lnT>
                    <a:lnB cap="flat">
                      <a:noFill/>
                    </a:lnB>
                    <a:lnTlToBr>
                      <a:noFill/>
                    </a:lnTlToBr>
                    <a:lnBlToTr>
                      <a:noFill/>
                    </a:lnBlToTr>
                    <a:solidFill>
                      <a:srgbClr val="E5E5E5"/>
                    </a:solidFill>
                  </a:tcPr>
                </a:tc>
              </a:tr>
            </a:tbl>
          </a:graphicData>
        </a:graphic>
      </p:graphicFrame>
      <p:pic>
        <p:nvPicPr>
          <p:cNvPr id="14" name="图片 2" descr="乘联会组合LOGO"/>
          <p:cNvPicPr>
            <a:picLocks noChangeAspect="1"/>
          </p:cNvPicPr>
          <p:nvPr userDrawn="1"/>
        </p:nvPicPr>
        <p:blipFill>
          <a:blip r:embed="rId3">
            <a:alphaModFix amt="8000"/>
            <a:grayscl/>
          </a:blip>
          <a:stretch>
            <a:fillRect/>
          </a:stretch>
        </p:blipFill>
        <p:spPr>
          <a:xfrm rot="19680000">
            <a:off x="960120" y="1647825"/>
            <a:ext cx="1310640" cy="430530"/>
          </a:xfrm>
          <a:prstGeom prst="rect">
            <a:avLst/>
          </a:prstGeom>
          <a:noFill/>
          <a:ln w="9525">
            <a:noFill/>
          </a:ln>
        </p:spPr>
      </p:pic>
      <p:pic>
        <p:nvPicPr>
          <p:cNvPr id="17" name="图片 16" descr="乘联会组合LOGO"/>
          <p:cNvPicPr>
            <a:picLocks noChangeAspect="1"/>
          </p:cNvPicPr>
          <p:nvPr userDrawn="1"/>
        </p:nvPicPr>
        <p:blipFill>
          <a:blip r:embed="rId3">
            <a:alphaModFix amt="8000"/>
            <a:grayscl/>
          </a:blip>
          <a:stretch>
            <a:fillRect/>
          </a:stretch>
        </p:blipFill>
        <p:spPr>
          <a:xfrm rot="19680000">
            <a:off x="960120" y="3571240"/>
            <a:ext cx="1310640" cy="430530"/>
          </a:xfrm>
          <a:prstGeom prst="rect">
            <a:avLst/>
          </a:prstGeom>
          <a:noFill/>
          <a:ln w="9525">
            <a:noFill/>
          </a:ln>
        </p:spPr>
      </p:pic>
      <p:pic>
        <p:nvPicPr>
          <p:cNvPr id="18" name="图片 2" descr="乘联会组合LOGO"/>
          <p:cNvPicPr>
            <a:picLocks noChangeAspect="1"/>
          </p:cNvPicPr>
          <p:nvPr userDrawn="1"/>
        </p:nvPicPr>
        <p:blipFill>
          <a:blip r:embed="rId3">
            <a:alphaModFix amt="8000"/>
            <a:grayscl/>
          </a:blip>
          <a:stretch>
            <a:fillRect/>
          </a:stretch>
        </p:blipFill>
        <p:spPr>
          <a:xfrm rot="19680000">
            <a:off x="3776345" y="1647190"/>
            <a:ext cx="1310640" cy="430530"/>
          </a:xfrm>
          <a:prstGeom prst="rect">
            <a:avLst/>
          </a:prstGeom>
          <a:noFill/>
          <a:ln w="9525">
            <a:noFill/>
          </a:ln>
        </p:spPr>
      </p:pic>
      <p:pic>
        <p:nvPicPr>
          <p:cNvPr id="19" name="图片 2" descr="乘联会组合LOGO"/>
          <p:cNvPicPr>
            <a:picLocks noChangeAspect="1"/>
          </p:cNvPicPr>
          <p:nvPr userDrawn="1"/>
        </p:nvPicPr>
        <p:blipFill>
          <a:blip r:embed="rId3">
            <a:alphaModFix amt="8000"/>
            <a:grayscl/>
          </a:blip>
          <a:stretch>
            <a:fillRect/>
          </a:stretch>
        </p:blipFill>
        <p:spPr>
          <a:xfrm rot="19680000">
            <a:off x="6491605" y="1647825"/>
            <a:ext cx="1310640" cy="430530"/>
          </a:xfrm>
          <a:prstGeom prst="rect">
            <a:avLst/>
          </a:prstGeom>
          <a:noFill/>
          <a:ln w="9525">
            <a:noFill/>
          </a:ln>
        </p:spPr>
      </p:pic>
      <p:pic>
        <p:nvPicPr>
          <p:cNvPr id="20" name="图片 19" descr="乘联会组合LOGO"/>
          <p:cNvPicPr>
            <a:picLocks noChangeAspect="1"/>
          </p:cNvPicPr>
          <p:nvPr userDrawn="1"/>
        </p:nvPicPr>
        <p:blipFill>
          <a:blip r:embed="rId3">
            <a:alphaModFix amt="8000"/>
            <a:grayscl/>
          </a:blip>
          <a:stretch>
            <a:fillRect/>
          </a:stretch>
        </p:blipFill>
        <p:spPr>
          <a:xfrm rot="19680000">
            <a:off x="3776345" y="3571240"/>
            <a:ext cx="1310640" cy="430530"/>
          </a:xfrm>
          <a:prstGeom prst="rect">
            <a:avLst/>
          </a:prstGeom>
          <a:noFill/>
          <a:ln w="9525">
            <a:noFill/>
          </a:ln>
        </p:spPr>
      </p:pic>
      <p:pic>
        <p:nvPicPr>
          <p:cNvPr id="21" name="图片 20" descr="乘联会组合LOGO"/>
          <p:cNvPicPr>
            <a:picLocks noChangeAspect="1"/>
          </p:cNvPicPr>
          <p:nvPr userDrawn="1"/>
        </p:nvPicPr>
        <p:blipFill>
          <a:blip r:embed="rId3">
            <a:alphaModFix amt="8000"/>
            <a:grayscl/>
          </a:blip>
          <a:stretch>
            <a:fillRect/>
          </a:stretch>
        </p:blipFill>
        <p:spPr>
          <a:xfrm rot="19680000">
            <a:off x="6491605" y="3570605"/>
            <a:ext cx="1310640" cy="430530"/>
          </a:xfrm>
          <a:prstGeom prst="rect">
            <a:avLst/>
          </a:prstGeom>
          <a:noFill/>
          <a:ln w="9525">
            <a:noFill/>
          </a:ln>
        </p:spPr>
      </p:pic>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00" y="456300"/>
            <a:ext cx="8226900" cy="5292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456300" y="1117800"/>
            <a:ext cx="8226900" cy="356940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493100" y="2886300"/>
            <a:ext cx="5826600" cy="575100"/>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493100" y="3461400"/>
            <a:ext cx="5826600" cy="65070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8D311F-5273-49D9-8923-B0334C2356D8}"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hf hdr="0" ftr="0" dt="0"/>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00" y="456300"/>
            <a:ext cx="8226900" cy="5292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456300" y="1125900"/>
            <a:ext cx="3882600" cy="356130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4808700" y="1125900"/>
            <a:ext cx="3882600" cy="356130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00" y="456300"/>
            <a:ext cx="8226900" cy="5292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456300" y="1071900"/>
            <a:ext cx="4006800" cy="286200"/>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456300" y="1390500"/>
            <a:ext cx="4006800" cy="3296700"/>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4676813" y="1066297"/>
            <a:ext cx="4006800" cy="2862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4676813" y="1390500"/>
            <a:ext cx="4006800" cy="3296700"/>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00" y="456300"/>
            <a:ext cx="8226900" cy="5292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456300" y="1166400"/>
            <a:ext cx="3924808" cy="3456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4762800" y="1166400"/>
            <a:ext cx="3920400" cy="3456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7676100" y="685800"/>
            <a:ext cx="783000" cy="37719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685800" y="685800"/>
            <a:ext cx="6876900" cy="3771900"/>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456300" y="580500"/>
            <a:ext cx="8229600" cy="4112100"/>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899100" y="1863000"/>
            <a:ext cx="7349400" cy="7641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899100" y="2670300"/>
            <a:ext cx="7349400" cy="353700"/>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338D311F-5273-49D9-8923-B0334C2356D8}"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338D311F-5273-49D9-8923-B0334C2356D8}"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8" Type="http://schemas.openxmlformats.org/officeDocument/2006/relationships/theme" Target="../theme/theme2.xml"/><Relationship Id="rId17" Type="http://schemas.openxmlformats.org/officeDocument/2006/relationships/tags" Target="../tags/tag59.xml"/><Relationship Id="rId16" Type="http://schemas.openxmlformats.org/officeDocument/2006/relationships/tags" Target="../tags/tag58.xml"/><Relationship Id="rId15" Type="http://schemas.openxmlformats.org/officeDocument/2006/relationships/tags" Target="../tags/tag57.xml"/><Relationship Id="rId14" Type="http://schemas.openxmlformats.org/officeDocument/2006/relationships/tags" Target="../tags/tag56.xml"/><Relationship Id="rId13" Type="http://schemas.openxmlformats.org/officeDocument/2006/relationships/tags" Target="../tags/tag55.xml"/><Relationship Id="rId12" Type="http://schemas.openxmlformats.org/officeDocument/2006/relationships/tags" Target="../tags/tag54.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8" Type="http://schemas.openxmlformats.org/officeDocument/2006/relationships/theme" Target="../theme/theme3.xml"/><Relationship Id="rId17" Type="http://schemas.openxmlformats.org/officeDocument/2006/relationships/tags" Target="../tags/tag116.xml"/><Relationship Id="rId16" Type="http://schemas.openxmlformats.org/officeDocument/2006/relationships/tags" Target="../tags/tag115.xml"/><Relationship Id="rId15" Type="http://schemas.openxmlformats.org/officeDocument/2006/relationships/tags" Target="../tags/tag114.xml"/><Relationship Id="rId14" Type="http://schemas.openxmlformats.org/officeDocument/2006/relationships/tags" Target="../tags/tag113.xml"/><Relationship Id="rId13" Type="http://schemas.openxmlformats.org/officeDocument/2006/relationships/tags" Target="../tags/tag112.xml"/><Relationship Id="rId12" Type="http://schemas.openxmlformats.org/officeDocument/2006/relationships/tags" Target="../tags/tag111.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2.xml"/><Relationship Id="rId8" Type="http://schemas.openxmlformats.org/officeDocument/2006/relationships/slideLayout" Target="../slideLayouts/slideLayout41.xml"/><Relationship Id="rId7" Type="http://schemas.openxmlformats.org/officeDocument/2006/relationships/slideLayout" Target="../slideLayouts/slideLayout40.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3" Type="http://schemas.openxmlformats.org/officeDocument/2006/relationships/slideLayout" Target="../slideLayouts/slideLayout36.xml"/><Relationship Id="rId2" Type="http://schemas.openxmlformats.org/officeDocument/2006/relationships/slideLayout" Target="../slideLayouts/slideLayout35.xml"/><Relationship Id="rId12" Type="http://schemas.openxmlformats.org/officeDocument/2006/relationships/theme" Target="../theme/theme4.xml"/><Relationship Id="rId11" Type="http://schemas.openxmlformats.org/officeDocument/2006/relationships/slideLayout" Target="../slideLayouts/slideLayout44.xml"/><Relationship Id="rId10" Type="http://schemas.openxmlformats.org/officeDocument/2006/relationships/slideLayout" Target="../slideLayouts/slideLayout43.xml"/><Relationship Id="rId1" Type="http://schemas.openxmlformats.org/officeDocument/2006/relationships/slideLayout" Target="../slideLayouts/slideLayout34.xml"/></Relationships>
</file>

<file path=ppt/slideMasters/_rels/slideMaster5.xml.rels><?xml version="1.0" encoding="UTF-8" standalone="yes"?>
<Relationships xmlns="http://schemas.openxmlformats.org/package/2006/relationships"><Relationship Id="rId9" Type="http://schemas.openxmlformats.org/officeDocument/2006/relationships/slideLayout" Target="../slideLayouts/slideLayout53.xml"/><Relationship Id="rId8" Type="http://schemas.openxmlformats.org/officeDocument/2006/relationships/slideLayout" Target="../slideLayouts/slideLayout52.xml"/><Relationship Id="rId7" Type="http://schemas.openxmlformats.org/officeDocument/2006/relationships/slideLayout" Target="../slideLayouts/slideLayout51.xml"/><Relationship Id="rId6" Type="http://schemas.openxmlformats.org/officeDocument/2006/relationships/slideLayout" Target="../slideLayouts/slideLayout50.xml"/><Relationship Id="rId5" Type="http://schemas.openxmlformats.org/officeDocument/2006/relationships/slideLayout" Target="../slideLayouts/slideLayout49.xml"/><Relationship Id="rId4" Type="http://schemas.openxmlformats.org/officeDocument/2006/relationships/slideLayout" Target="../slideLayouts/slideLayout48.xml"/><Relationship Id="rId3" Type="http://schemas.openxmlformats.org/officeDocument/2006/relationships/slideLayout" Target="../slideLayouts/slideLayout47.xml"/><Relationship Id="rId2" Type="http://schemas.openxmlformats.org/officeDocument/2006/relationships/slideLayout" Target="../slideLayouts/slideLayout46.xml"/><Relationship Id="rId12" Type="http://schemas.openxmlformats.org/officeDocument/2006/relationships/theme" Target="../theme/theme5.xml"/><Relationship Id="rId11" Type="http://schemas.openxmlformats.org/officeDocument/2006/relationships/slideLayout" Target="../slideLayouts/slideLayout55.xml"/><Relationship Id="rId10" Type="http://schemas.openxmlformats.org/officeDocument/2006/relationships/slideLayout" Target="../slideLayouts/slideLayout54.xml"/><Relationship Id="rId1" Type="http://schemas.openxmlformats.org/officeDocument/2006/relationships/slideLayout" Target="../slideLayouts/slideLayout45.xml"/></Relationships>
</file>

<file path=ppt/slideMasters/_rels/slideMaster6.xml.rels><?xml version="1.0" encoding="UTF-8" standalone="yes"?>
<Relationships xmlns="http://schemas.openxmlformats.org/package/2006/relationships"><Relationship Id="rId9" Type="http://schemas.openxmlformats.org/officeDocument/2006/relationships/slideLayout" Target="../slideLayouts/slideLayout64.xml"/><Relationship Id="rId8" Type="http://schemas.openxmlformats.org/officeDocument/2006/relationships/slideLayout" Target="../slideLayouts/slideLayout63.xml"/><Relationship Id="rId7" Type="http://schemas.openxmlformats.org/officeDocument/2006/relationships/slideLayout" Target="../slideLayouts/slideLayout62.xml"/><Relationship Id="rId6" Type="http://schemas.openxmlformats.org/officeDocument/2006/relationships/slideLayout" Target="../slideLayouts/slideLayout61.xml"/><Relationship Id="rId5" Type="http://schemas.openxmlformats.org/officeDocument/2006/relationships/slideLayout" Target="../slideLayouts/slideLayout60.xml"/><Relationship Id="rId4" Type="http://schemas.openxmlformats.org/officeDocument/2006/relationships/slideLayout" Target="../slideLayouts/slideLayout59.xml"/><Relationship Id="rId3" Type="http://schemas.openxmlformats.org/officeDocument/2006/relationships/slideLayout" Target="../slideLayouts/slideLayout58.xml"/><Relationship Id="rId2" Type="http://schemas.openxmlformats.org/officeDocument/2006/relationships/slideLayout" Target="../slideLayouts/slideLayout57.xml"/><Relationship Id="rId18" Type="http://schemas.openxmlformats.org/officeDocument/2006/relationships/theme" Target="../theme/theme6.xml"/><Relationship Id="rId17" Type="http://schemas.openxmlformats.org/officeDocument/2006/relationships/tags" Target="../tags/tag174.xml"/><Relationship Id="rId16" Type="http://schemas.openxmlformats.org/officeDocument/2006/relationships/tags" Target="../tags/tag173.xml"/><Relationship Id="rId15" Type="http://schemas.openxmlformats.org/officeDocument/2006/relationships/tags" Target="../tags/tag172.xml"/><Relationship Id="rId14" Type="http://schemas.openxmlformats.org/officeDocument/2006/relationships/tags" Target="../tags/tag171.xml"/><Relationship Id="rId13" Type="http://schemas.openxmlformats.org/officeDocument/2006/relationships/tags" Target="../tags/tag170.xml"/><Relationship Id="rId12" Type="http://schemas.openxmlformats.org/officeDocument/2006/relationships/tags" Target="../tags/tag169.xml"/><Relationship Id="rId11" Type="http://schemas.openxmlformats.org/officeDocument/2006/relationships/slideLayout" Target="../slideLayouts/slideLayout66.xml"/><Relationship Id="rId10" Type="http://schemas.openxmlformats.org/officeDocument/2006/relationships/slideLayout" Target="../slideLayouts/slideLayout65.xml"/><Relationship Id="rId1" Type="http://schemas.openxmlformats.org/officeDocument/2006/relationships/slideLayout" Target="../slideLayouts/slideLayout56.xml"/></Relationships>
</file>

<file path=ppt/slideMasters/_rels/slideMaster7.xml.rels><?xml version="1.0" encoding="UTF-8" standalone="yes"?>
<Relationships xmlns="http://schemas.openxmlformats.org/package/2006/relationships"><Relationship Id="rId9" Type="http://schemas.openxmlformats.org/officeDocument/2006/relationships/slideLayout" Target="../slideLayouts/slideLayout75.xml"/><Relationship Id="rId8" Type="http://schemas.openxmlformats.org/officeDocument/2006/relationships/slideLayout" Target="../slideLayouts/slideLayout74.xml"/><Relationship Id="rId7" Type="http://schemas.openxmlformats.org/officeDocument/2006/relationships/slideLayout" Target="../slideLayouts/slideLayout73.xml"/><Relationship Id="rId6" Type="http://schemas.openxmlformats.org/officeDocument/2006/relationships/slideLayout" Target="../slideLayouts/slideLayout72.xml"/><Relationship Id="rId5" Type="http://schemas.openxmlformats.org/officeDocument/2006/relationships/slideLayout" Target="../slideLayouts/slideLayout71.xml"/><Relationship Id="rId4" Type="http://schemas.openxmlformats.org/officeDocument/2006/relationships/slideLayout" Target="../slideLayouts/slideLayout70.xml"/><Relationship Id="rId3" Type="http://schemas.openxmlformats.org/officeDocument/2006/relationships/slideLayout" Target="../slideLayouts/slideLayout69.xml"/><Relationship Id="rId2" Type="http://schemas.openxmlformats.org/officeDocument/2006/relationships/slideLayout" Target="../slideLayouts/slideLayout68.xml"/><Relationship Id="rId18" Type="http://schemas.openxmlformats.org/officeDocument/2006/relationships/theme" Target="../theme/theme7.xml"/><Relationship Id="rId17" Type="http://schemas.openxmlformats.org/officeDocument/2006/relationships/tags" Target="../tags/tag231.xml"/><Relationship Id="rId16" Type="http://schemas.openxmlformats.org/officeDocument/2006/relationships/tags" Target="../tags/tag230.xml"/><Relationship Id="rId15" Type="http://schemas.openxmlformats.org/officeDocument/2006/relationships/tags" Target="../tags/tag229.xml"/><Relationship Id="rId14" Type="http://schemas.openxmlformats.org/officeDocument/2006/relationships/tags" Target="../tags/tag228.xml"/><Relationship Id="rId13" Type="http://schemas.openxmlformats.org/officeDocument/2006/relationships/tags" Target="../tags/tag227.xml"/><Relationship Id="rId12" Type="http://schemas.openxmlformats.org/officeDocument/2006/relationships/tags" Target="../tags/tag226.xml"/><Relationship Id="rId11" Type="http://schemas.openxmlformats.org/officeDocument/2006/relationships/slideLayout" Target="../slideLayouts/slideLayout77.xml"/><Relationship Id="rId10" Type="http://schemas.openxmlformats.org/officeDocument/2006/relationships/slideLayout" Target="../slideLayouts/slideLayout76.xml"/><Relationship Id="rId1" Type="http://schemas.openxmlformats.org/officeDocument/2006/relationships/slideLayout" Target="../slideLayouts/slideLayout6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38D311F-5273-49D9-8923-B0334C2356D8}" type="datetimeFigureOut">
              <a:rPr lang="zh-CN" altLang="en-US" smtClean="0"/>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82952373-7980-4DA7-9ADE-54D716DB38B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456300" y="456300"/>
            <a:ext cx="8226900" cy="5292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456300" y="1117800"/>
            <a:ext cx="8226900" cy="35694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459000" y="4735800"/>
            <a:ext cx="2025000" cy="237600"/>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3087000" y="4735800"/>
            <a:ext cx="2970000" cy="237600"/>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6658200" y="4735800"/>
            <a:ext cx="2025000" cy="237600"/>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456300" y="456300"/>
            <a:ext cx="8226900" cy="5292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456300" y="1117800"/>
            <a:ext cx="8226900" cy="35694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459000" y="4735800"/>
            <a:ext cx="2025000" cy="237600"/>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3087000" y="4735800"/>
            <a:ext cx="2970000" cy="237600"/>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6658200" y="4735800"/>
            <a:ext cx="2025000" cy="237600"/>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fld>
            <a:endParaRPr lang="zh-CN"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38D311F-5273-49D9-8923-B0334C2356D8}" type="datetimeFigureOut">
              <a:rPr lang="zh-CN" altLang="en-US" smtClean="0"/>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82952373-7980-4DA7-9ADE-54D716DB38B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456300" y="456300"/>
            <a:ext cx="8226900" cy="5292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456300" y="1117800"/>
            <a:ext cx="8226900" cy="35694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459000" y="4735800"/>
            <a:ext cx="2025000" cy="237600"/>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3087000" y="4735800"/>
            <a:ext cx="2970000" cy="237600"/>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6658200" y="4735800"/>
            <a:ext cx="2025000" cy="237600"/>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456300" y="456300"/>
            <a:ext cx="8226900" cy="5292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456300" y="1117800"/>
            <a:ext cx="8226900" cy="35694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459000" y="4735800"/>
            <a:ext cx="2025000" cy="237600"/>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3087000" y="4735800"/>
            <a:ext cx="2970000" cy="237600"/>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6658200" y="4735800"/>
            <a:ext cx="2025000" cy="237600"/>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tags" Target="../tags/tag233.xml"/><Relationship Id="rId1" Type="http://schemas.openxmlformats.org/officeDocument/2006/relationships/tags" Target="../tags/tag23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34.xml"/></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xml"/><Relationship Id="rId2" Type="http://schemas.openxmlformats.org/officeDocument/2006/relationships/tags" Target="../tags/tag236.xml"/><Relationship Id="rId1" Type="http://schemas.openxmlformats.org/officeDocument/2006/relationships/tags" Target="../tags/tag235.xml"/></Relationships>
</file>

<file path=ppt/slides/_rels/slide5.xml.rels><?xml version="1.0" encoding="UTF-8" standalone="yes"?>
<Relationships xmlns="http://schemas.openxmlformats.org/package/2006/relationships"><Relationship Id="rId6" Type="http://schemas.openxmlformats.org/officeDocument/2006/relationships/notesSlide" Target="../notesSlides/notesSlide5.xml"/><Relationship Id="rId5" Type="http://schemas.openxmlformats.org/officeDocument/2006/relationships/slideLayout" Target="../slideLayouts/slideLayout2.xml"/><Relationship Id="rId4" Type="http://schemas.openxmlformats.org/officeDocument/2006/relationships/tags" Target="../tags/tag238.xml"/><Relationship Id="rId3" Type="http://schemas.openxmlformats.org/officeDocument/2006/relationships/tags" Target="../tags/tag237.xml"/><Relationship Id="rId2" Type="http://schemas.openxmlformats.org/officeDocument/2006/relationships/chart" Target="../charts/chart2.xml"/><Relationship Id="rId1" Type="http://schemas.openxmlformats.org/officeDocument/2006/relationships/chart" Target="../charts/chart1.xml"/></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56.xml"/><Relationship Id="rId3" Type="http://schemas.openxmlformats.org/officeDocument/2006/relationships/tags" Target="../tags/tag241.xml"/><Relationship Id="rId2" Type="http://schemas.openxmlformats.org/officeDocument/2006/relationships/tags" Target="../tags/tag240.xml"/><Relationship Id="rId1" Type="http://schemas.openxmlformats.org/officeDocument/2006/relationships/tags" Target="../tags/tag239.xml"/></Relationships>
</file>

<file path=ppt/slides/_rels/slide7.xml.rels><?xml version="1.0" encoding="UTF-8" standalone="yes"?>
<Relationships xmlns="http://schemas.openxmlformats.org/package/2006/relationships"><Relationship Id="rId6" Type="http://schemas.openxmlformats.org/officeDocument/2006/relationships/notesSlide" Target="../notesSlides/notesSlide7.xml"/><Relationship Id="rId5" Type="http://schemas.openxmlformats.org/officeDocument/2006/relationships/slideLayout" Target="../slideLayouts/slideLayout56.xml"/><Relationship Id="rId4" Type="http://schemas.openxmlformats.org/officeDocument/2006/relationships/tags" Target="../tags/tag243.xml"/><Relationship Id="rId3" Type="http://schemas.openxmlformats.org/officeDocument/2006/relationships/tags" Target="../tags/tag242.xml"/><Relationship Id="rId2" Type="http://schemas.openxmlformats.org/officeDocument/2006/relationships/chart" Target="../charts/chart4.xml"/><Relationship Id="rId1" Type="http://schemas.openxmlformats.org/officeDocument/2006/relationships/chart" Target="../charts/chart3.xml"/></Relationships>
</file>

<file path=ppt/slides/_rels/slide8.xml.rels><?xml version="1.0" encoding="UTF-8" standalone="yes"?>
<Relationships xmlns="http://schemas.openxmlformats.org/package/2006/relationships"><Relationship Id="rId6" Type="http://schemas.openxmlformats.org/officeDocument/2006/relationships/notesSlide" Target="../notesSlides/notesSlide8.xml"/><Relationship Id="rId5" Type="http://schemas.openxmlformats.org/officeDocument/2006/relationships/slideLayout" Target="../slideLayouts/slideLayout12.xml"/><Relationship Id="rId4" Type="http://schemas.openxmlformats.org/officeDocument/2006/relationships/tags" Target="../tags/tag245.xml"/><Relationship Id="rId3" Type="http://schemas.openxmlformats.org/officeDocument/2006/relationships/tags" Target="../tags/tag244.xml"/><Relationship Id="rId2" Type="http://schemas.openxmlformats.org/officeDocument/2006/relationships/chart" Target="../charts/chart6.xml"/><Relationship Id="rId1" Type="http://schemas.openxmlformats.org/officeDocument/2006/relationships/chart" Target="../charts/chart5.xml"/></Relationships>
</file>

<file path=ppt/slides/_rels/slide9.xml.rels><?xml version="1.0" encoding="UTF-8" standalone="yes"?>
<Relationships xmlns="http://schemas.openxmlformats.org/package/2006/relationships"><Relationship Id="rId6" Type="http://schemas.openxmlformats.org/officeDocument/2006/relationships/notesSlide" Target="../notesSlides/notesSlide9.xml"/><Relationship Id="rId5" Type="http://schemas.openxmlformats.org/officeDocument/2006/relationships/slideLayout" Target="../slideLayouts/slideLayout67.xml"/><Relationship Id="rId4" Type="http://schemas.openxmlformats.org/officeDocument/2006/relationships/tags" Target="../tags/tag247.xml"/><Relationship Id="rId3" Type="http://schemas.openxmlformats.org/officeDocument/2006/relationships/tags" Target="../tags/tag246.xml"/><Relationship Id="rId2" Type="http://schemas.openxmlformats.org/officeDocument/2006/relationships/chart" Target="../charts/chart8.xml"/><Relationship Id="rId1"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PA_文本框 22"/>
          <p:cNvSpPr txBox="1"/>
          <p:nvPr>
            <p:custDataLst>
              <p:tags r:id="rId1"/>
            </p:custDataLst>
          </p:nvPr>
        </p:nvSpPr>
        <p:spPr>
          <a:xfrm>
            <a:off x="3778855" y="4340295"/>
            <a:ext cx="2214880" cy="55308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000" i="0" u="none" strike="noStrike" kern="1200" cap="none" spc="0" normalizeH="0" baseline="0"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rPr>
              <a:t>中国汽车流通协会汽车市场研究分会</a:t>
            </a:r>
            <a:endParaRPr kumimoji="0" lang="zh-CN" altLang="en-US" sz="1000" i="0" u="none" strike="noStrike" kern="1200" cap="none" spc="0" normalizeH="0" baseline="0"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000" i="0" u="none" strike="noStrike" kern="1200" cap="none" spc="0" normalizeH="0" baseline="0"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rPr>
              <a:t>乘用车市场信息联席会</a:t>
            </a:r>
            <a:endParaRPr kumimoji="0" lang="zh-CN" altLang="en-US" sz="1000" i="0" u="none" strike="noStrike" kern="1200" cap="none" spc="0" normalizeH="0" baseline="0"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000" i="0" u="none" strike="noStrike" kern="1200" cap="none" spc="0" normalizeH="0" baseline="0"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rPr>
              <a:t>2022</a:t>
            </a:r>
            <a:r>
              <a:rPr kumimoji="0" lang="zh-CN" altLang="en-US" sz="1000" i="0" u="none" strike="noStrike" kern="1200" cap="none" spc="0" normalizeH="0" baseline="0"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rPr>
              <a:t>年</a:t>
            </a:r>
            <a:r>
              <a:rPr kumimoji="0" lang="en-US" altLang="zh-CN" sz="1000" i="0" u="none" strike="noStrike" kern="1200" cap="none" spc="0" normalizeH="0" baseline="0"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rPr>
              <a:t>2</a:t>
            </a:r>
            <a:r>
              <a:rPr kumimoji="0" lang="zh-CN" altLang="en-US" sz="1000" i="0" u="none" strike="noStrike" kern="1200" cap="none" spc="0" normalizeH="0" baseline="0"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rPr>
              <a:t>月</a:t>
            </a:r>
            <a:r>
              <a:rPr kumimoji="0" lang="en-US" altLang="zh-CN" sz="1000" i="0" u="none" strike="noStrike" kern="1200" cap="none" spc="0" normalizeH="0" baseline="0"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rPr>
              <a:t>14</a:t>
            </a:r>
            <a:r>
              <a:rPr kumimoji="0" lang="zh-CN" altLang="en-US" sz="1000" i="0" u="none" strike="noStrike" kern="1200" cap="none" spc="0" normalizeH="0" baseline="0"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rPr>
              <a:t>日</a:t>
            </a:r>
            <a:endParaRPr kumimoji="0" lang="zh-CN" altLang="en-US" sz="1000" i="0" u="none" strike="noStrike" kern="1200" cap="none" spc="0" normalizeH="0" baseline="0"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
        <p:nvSpPr>
          <p:cNvPr id="19" name="PA_矩形 4"/>
          <p:cNvSpPr txBox="1">
            <a:spLocks noChangeArrowheads="1"/>
          </p:cNvSpPr>
          <p:nvPr>
            <p:custDataLst>
              <p:tags r:id="rId2"/>
            </p:custDataLst>
          </p:nvPr>
        </p:nvSpPr>
        <p:spPr bwMode="auto">
          <a:xfrm>
            <a:off x="2895600" y="1150620"/>
            <a:ext cx="3982085" cy="615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auto" latinLnBrk="0" hangingPunct="1">
              <a:lnSpc>
                <a:spcPct val="70000"/>
              </a:lnSpc>
              <a:spcBef>
                <a:spcPts val="0"/>
              </a:spcBef>
              <a:spcAft>
                <a:spcPts val="0"/>
              </a:spcAft>
              <a:buClrTx/>
              <a:buSzTx/>
              <a:buFontTx/>
              <a:buNone/>
              <a:defRPr/>
            </a:pPr>
            <a:r>
              <a:rPr kumimoji="0" lang="en-US" altLang="zh-CN" sz="4600" i="0" u="none" strike="noStrike" kern="1200" cap="none" spc="0" normalizeH="0" baseline="0" noProof="0" dirty="0">
                <a:ln>
                  <a:noFill/>
                </a:ln>
                <a:solidFill>
                  <a:srgbClr val="159EBE"/>
                </a:solidFill>
                <a:effectLst>
                  <a:outerShdw blurRad="50800" dist="38100" dir="18900000" algn="bl" rotWithShape="0">
                    <a:prstClr val="black">
                      <a:alpha val="40000"/>
                    </a:prstClr>
                  </a:outerShdw>
                </a:effectLst>
                <a:uLnTx/>
                <a:uFillTx/>
                <a:latin typeface="Impact" panose="020B0806030902050204" pitchFamily="34" charset="0"/>
                <a:ea typeface="+mn-ea"/>
                <a:cs typeface="+mn-ea"/>
                <a:sym typeface="+mn-lt"/>
              </a:rPr>
              <a:t>2022</a:t>
            </a:r>
            <a:r>
              <a:rPr kumimoji="0" lang="zh-CN" altLang="en-US" sz="4600" i="0" u="none" strike="noStrike" kern="1200" cap="none" spc="0" normalizeH="0" baseline="0" noProof="0" dirty="0">
                <a:ln>
                  <a:noFill/>
                </a:ln>
                <a:solidFill>
                  <a:srgbClr val="159EBE"/>
                </a:solidFill>
                <a:effectLst>
                  <a:outerShdw blurRad="50800" dist="38100" dir="18900000" algn="bl" rotWithShape="0">
                    <a:prstClr val="black">
                      <a:alpha val="40000"/>
                    </a:prstClr>
                  </a:outerShdw>
                </a:effectLst>
                <a:uLnTx/>
                <a:uFillTx/>
                <a:latin typeface="Impact" panose="020B0806030902050204" pitchFamily="34" charset="0"/>
                <a:ea typeface="+mn-ea"/>
                <a:cs typeface="+mn-ea"/>
                <a:sym typeface="+mn-lt"/>
              </a:rPr>
              <a:t>年</a:t>
            </a:r>
            <a:r>
              <a:rPr kumimoji="0" lang="en-US" altLang="zh-CN" sz="4600" i="0" u="none" strike="noStrike" kern="1200" cap="none" spc="0" normalizeH="0" baseline="0" noProof="0" dirty="0">
                <a:ln>
                  <a:noFill/>
                </a:ln>
                <a:solidFill>
                  <a:srgbClr val="159EBE"/>
                </a:solidFill>
                <a:effectLst>
                  <a:outerShdw blurRad="50800" dist="38100" dir="18900000" algn="bl" rotWithShape="0">
                    <a:prstClr val="black">
                      <a:alpha val="40000"/>
                    </a:prstClr>
                  </a:outerShdw>
                </a:effectLst>
                <a:uLnTx/>
                <a:uFillTx/>
                <a:latin typeface="Impact" panose="020B0806030902050204" pitchFamily="34" charset="0"/>
                <a:ea typeface="+mn-ea"/>
                <a:cs typeface="+mn-ea"/>
                <a:sym typeface="+mn-lt"/>
              </a:rPr>
              <a:t>1</a:t>
            </a:r>
            <a:r>
              <a:rPr kumimoji="0" lang="zh-CN" altLang="en-US" sz="4600" i="0" u="none" strike="noStrike" kern="1200" cap="none" spc="0" normalizeH="0" baseline="0" noProof="0" dirty="0">
                <a:ln>
                  <a:noFill/>
                </a:ln>
                <a:solidFill>
                  <a:srgbClr val="159EBE"/>
                </a:solidFill>
                <a:effectLst>
                  <a:outerShdw blurRad="50800" dist="38100" dir="18900000" algn="bl" rotWithShape="0">
                    <a:prstClr val="black">
                      <a:alpha val="40000"/>
                    </a:prstClr>
                  </a:outerShdw>
                </a:effectLst>
                <a:uLnTx/>
                <a:uFillTx/>
                <a:latin typeface="Impact" panose="020B0806030902050204" pitchFamily="34" charset="0"/>
                <a:ea typeface="+mn-ea"/>
                <a:cs typeface="+mn-ea"/>
                <a:sym typeface="+mn-lt"/>
              </a:rPr>
              <a:t>月</a:t>
            </a:r>
            <a:endParaRPr kumimoji="0" lang="zh-CN" altLang="en-US" sz="4600" i="0" u="none" strike="noStrike" kern="1200" cap="none" spc="0" normalizeH="0" baseline="0" noProof="0" dirty="0">
              <a:ln>
                <a:noFill/>
              </a:ln>
              <a:solidFill>
                <a:srgbClr val="159EBE"/>
              </a:solidFill>
              <a:effectLst>
                <a:outerShdw blurRad="50800" dist="38100" dir="18900000" algn="bl" rotWithShape="0">
                  <a:prstClr val="black">
                    <a:alpha val="40000"/>
                  </a:prstClr>
                </a:outerShdw>
              </a:effectLst>
              <a:uLnTx/>
              <a:uFillTx/>
              <a:latin typeface="Impact" panose="020B0806030902050204" pitchFamily="34" charset="0"/>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med" p14:dur="700"/>
    </mc:Choice>
    <mc:Fallback>
      <p:transition spd="med"/>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userDrawn="1"/>
        </p:nvSpPr>
        <p:spPr bwMode="auto">
          <a:xfrm>
            <a:off x="615950" y="197485"/>
            <a:ext cx="598741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2200" b="1"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市场分析</a:t>
            </a:r>
            <a:r>
              <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-2022</a:t>
            </a:r>
            <a:r>
              <a:rPr lang="zh-CN" altLang="en-US"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年</a:t>
            </a:r>
            <a:r>
              <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1</a:t>
            </a:r>
            <a:r>
              <a:rPr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全国乘用车市场</a:t>
            </a:r>
            <a:r>
              <a:rPr 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回顾</a:t>
            </a:r>
            <a:r>
              <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a:t>
            </a:r>
            <a:r>
              <a:rPr lang="zh-CN" altLang="en-US"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一</a:t>
            </a:r>
            <a:r>
              <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a:t>
            </a:r>
            <a:endPar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endParaRPr>
          </a:p>
        </p:txBody>
      </p:sp>
      <p:sp>
        <p:nvSpPr>
          <p:cNvPr id="2" name="文本框 1"/>
          <p:cNvSpPr txBox="1"/>
          <p:nvPr/>
        </p:nvSpPr>
        <p:spPr>
          <a:xfrm>
            <a:off x="315595" y="565785"/>
            <a:ext cx="8502650" cy="4024630"/>
          </a:xfrm>
          <a:prstGeom prst="rect">
            <a:avLst/>
          </a:prstGeom>
          <a:noFill/>
          <a:extLst>
            <a:ext uri="{909E8E84-426E-40DD-AFC4-6F175D3DCCD1}">
              <a14:hiddenFill xmlns:a14="http://schemas.microsoft.com/office/drawing/2010/main">
                <a:solidFill>
                  <a:schemeClr val="bg1">
                    <a:lumMod val="95000"/>
                  </a:schemeClr>
                </a:solidFill>
              </a14:hiddenFill>
            </a:ext>
          </a:extLst>
        </p:spPr>
        <p:txBody>
          <a:bodyPr wrap="square" rtlCol="0">
            <a:spAutoFit/>
          </a:bodyPr>
          <a:lstStyle/>
          <a:p>
            <a:pPr marL="285750" indent="-285750">
              <a:lnSpc>
                <a:spcPct val="130000"/>
              </a:lnSpc>
              <a:spcBef>
                <a:spcPts val="30"/>
              </a:spcBef>
              <a:spcAft>
                <a:spcPts val="0"/>
              </a:spcAft>
              <a:buClr>
                <a:srgbClr val="159EBE"/>
              </a:buClr>
              <a:buSzPct val="90000"/>
              <a:buFont typeface="Wingdings" panose="05000000000000000000" charset="0"/>
              <a:buChar char="u"/>
            </a:pPr>
            <a:r>
              <a:rPr sz="1400" b="1" dirty="0">
                <a:effectLst/>
                <a:latin typeface="微软雅黑" panose="020B0503020204020204" pitchFamily="34" charset="-122"/>
                <a:ea typeface="微软雅黑" panose="020B0503020204020204" pitchFamily="34" charset="-122"/>
                <a:sym typeface="Wingdings 2" panose="05020102010507070707" pitchFamily="18" charset="2"/>
              </a:rPr>
              <a:t>零售：</a:t>
            </a:r>
            <a:r>
              <a:rPr sz="1400" dirty="0">
                <a:effectLst/>
                <a:latin typeface="微软雅黑" panose="020B0503020204020204" pitchFamily="34" charset="-122"/>
                <a:ea typeface="微软雅黑" panose="020B0503020204020204" pitchFamily="34" charset="-122"/>
                <a:sym typeface="Wingdings 2" panose="05020102010507070707" pitchFamily="18" charset="2"/>
              </a:rPr>
              <a:t>2022年1月乘用车市场零售达到209.2万辆，同比下降4.4%，相较2021年12月下降</a:t>
            </a:r>
            <a:r>
              <a:rPr lang="en-US" sz="1400" dirty="0">
                <a:effectLst/>
                <a:latin typeface="微软雅黑" panose="020B0503020204020204" pitchFamily="34" charset="-122"/>
                <a:ea typeface="微软雅黑" panose="020B0503020204020204" pitchFamily="34" charset="-122"/>
                <a:sym typeface="Wingdings 2" panose="05020102010507070707" pitchFamily="18" charset="2"/>
              </a:rPr>
              <a:t>0.6</a:t>
            </a:r>
            <a:r>
              <a:rPr sz="1400" dirty="0">
                <a:effectLst/>
                <a:latin typeface="微软雅黑" panose="020B0503020204020204" pitchFamily="34" charset="-122"/>
                <a:ea typeface="微软雅黑" panose="020B0503020204020204" pitchFamily="34" charset="-122"/>
                <a:sym typeface="Wingdings 2" panose="05020102010507070707" pitchFamily="18" charset="2"/>
              </a:rPr>
              <a:t>%，1月零售总体走势很好。</a:t>
            </a:r>
            <a:endParaRPr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30000"/>
              </a:lnSpc>
              <a:spcBef>
                <a:spcPts val="30"/>
              </a:spcBef>
              <a:spcAft>
                <a:spcPts val="0"/>
              </a:spcAft>
              <a:buClr>
                <a:srgbClr val="159EBE"/>
              </a:buClr>
              <a:buSzPct val="90000"/>
              <a:buFont typeface="Wingdings" panose="05000000000000000000" charset="0"/>
              <a:buChar char="u"/>
            </a:pPr>
            <a:r>
              <a:rPr sz="1400" dirty="0">
                <a:effectLst/>
                <a:latin typeface="微软雅黑" panose="020B0503020204020204" pitchFamily="34" charset="-122"/>
                <a:ea typeface="微软雅黑" panose="020B0503020204020204" pitchFamily="34" charset="-122"/>
                <a:sym typeface="Wingdings 2" panose="05020102010507070707" pitchFamily="18" charset="2"/>
              </a:rPr>
              <a:t>由于春节假期从1月31日开始，但节前生产停线和消费者购车都会提早几天，因此1月因春节因素损失3-5天，估计带来15%左右的产销量损失。因此1月零售环比和同比表现折算后都是很好的增长。</a:t>
            </a:r>
            <a:endParaRPr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30000"/>
              </a:lnSpc>
              <a:spcBef>
                <a:spcPts val="30"/>
              </a:spcBef>
              <a:spcAft>
                <a:spcPts val="0"/>
              </a:spcAft>
              <a:buClr>
                <a:srgbClr val="159EBE"/>
              </a:buClr>
              <a:buSzPct val="90000"/>
              <a:buFont typeface="Wingdings" panose="05000000000000000000" charset="0"/>
              <a:buChar char="u"/>
            </a:pPr>
            <a:r>
              <a:rPr sz="1400" dirty="0">
                <a:effectLst/>
                <a:latin typeface="微软雅黑" panose="020B0503020204020204" pitchFamily="34" charset="-122"/>
                <a:ea typeface="微软雅黑" panose="020B0503020204020204" pitchFamily="34" charset="-122"/>
                <a:sym typeface="Wingdings 2" panose="05020102010507070707" pitchFamily="18" charset="2"/>
              </a:rPr>
              <a:t>秋冬季以来，疫情防控出现反复，但今年春节“就地过年”等防疫号召较去年同期有所宽松，居民返乡规模大幅增长，全国旅客发送量同比增长超40%。较大规模的居民返乡，对部分中西部省份、县乡城市的购车消费形成一定支撑，节前的促销力度加大也助推返乡购车潮。</a:t>
            </a:r>
            <a:endParaRPr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30000"/>
              </a:lnSpc>
              <a:spcBef>
                <a:spcPts val="30"/>
              </a:spcBef>
              <a:spcAft>
                <a:spcPts val="0"/>
              </a:spcAft>
              <a:buClr>
                <a:srgbClr val="159EBE"/>
              </a:buClr>
              <a:buSzPct val="90000"/>
              <a:buFont typeface="Wingdings" panose="05000000000000000000" charset="0"/>
              <a:buChar char="u"/>
            </a:pPr>
            <a:r>
              <a:rPr sz="1400" dirty="0">
                <a:effectLst/>
                <a:latin typeface="微软雅黑" panose="020B0503020204020204" pitchFamily="34" charset="-122"/>
                <a:ea typeface="微软雅黑" panose="020B0503020204020204" pitchFamily="34" charset="-122"/>
                <a:sym typeface="Wingdings 2" panose="05020102010507070707" pitchFamily="18" charset="2"/>
              </a:rPr>
              <a:t>随着前几个月以来生产、批售的逐步走强，整体市场供应呈现回暖态势，各厂商积极迎接新年“开门红”，尤其是终端促销在2021年7月后持续大幅收缩至11月，12月开始促销小幅增长，带来零售持续走强。</a:t>
            </a:r>
            <a:endParaRPr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30000"/>
              </a:lnSpc>
              <a:spcBef>
                <a:spcPts val="30"/>
              </a:spcBef>
              <a:spcAft>
                <a:spcPts val="0"/>
              </a:spcAft>
              <a:buClr>
                <a:srgbClr val="159EBE"/>
              </a:buClr>
              <a:buSzPct val="90000"/>
              <a:buFont typeface="Wingdings" panose="05000000000000000000" charset="0"/>
              <a:buChar char="u"/>
            </a:pPr>
            <a:r>
              <a:rPr sz="1400" dirty="0">
                <a:effectLst/>
                <a:latin typeface="微软雅黑" panose="020B0503020204020204" pitchFamily="34" charset="-122"/>
                <a:ea typeface="微软雅黑" panose="020B0503020204020204" pitchFamily="34" charset="-122"/>
                <a:sym typeface="Wingdings 2" panose="05020102010507070707" pitchFamily="18" charset="2"/>
              </a:rPr>
              <a:t>由于经销商层面的在售车型库存水平改善、结构持续优化，厂商供货节奏逐步符合预期。随着节前销售旺季到来，1月经销商明显加大终端优惠力度，销售积极性快速提升，实现终端零售走强。</a:t>
            </a:r>
            <a:endParaRPr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30000"/>
              </a:lnSpc>
              <a:spcBef>
                <a:spcPts val="30"/>
              </a:spcBef>
              <a:spcAft>
                <a:spcPts val="0"/>
              </a:spcAft>
              <a:buClr>
                <a:srgbClr val="159EBE"/>
              </a:buClr>
              <a:buSzPct val="90000"/>
              <a:buFont typeface="Wingdings" panose="05000000000000000000" charset="0"/>
              <a:buChar char="u"/>
            </a:pPr>
            <a:r>
              <a:rPr sz="1400" dirty="0">
                <a:effectLst/>
                <a:latin typeface="微软雅黑" panose="020B0503020204020204" pitchFamily="34" charset="-122"/>
                <a:ea typeface="微软雅黑" panose="020B0503020204020204" pitchFamily="34" charset="-122"/>
                <a:sym typeface="Wingdings 2" panose="05020102010507070707" pitchFamily="18" charset="2"/>
              </a:rPr>
              <a:t>1月豪华车零售29万辆，同比下降5%，环比增长18%。豪华车年初零售环比大幅走强，预示着传统豪华车新年强增长的态势。</a:t>
            </a:r>
            <a:endParaRPr sz="1400" dirty="0">
              <a:effectLst/>
              <a:latin typeface="微软雅黑" panose="020B0503020204020204" pitchFamily="34" charset="-122"/>
              <a:ea typeface="微软雅黑" panose="020B0503020204020204" pitchFamily="34" charset="-122"/>
              <a:sym typeface="Wingdings 2" panose="05020102010507070707" pitchFamily="18" charset="2"/>
            </a:endParaRPr>
          </a:p>
        </p:txBody>
      </p:sp>
      <p:sp>
        <p:nvSpPr>
          <p:cNvPr id="3" name="灯片编号占位符 2"/>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userDrawn="1"/>
        </p:nvSpPr>
        <p:spPr bwMode="auto">
          <a:xfrm>
            <a:off x="615950" y="197485"/>
            <a:ext cx="606234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2200" b="1"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市场分析</a:t>
            </a:r>
            <a:r>
              <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-2022</a:t>
            </a:r>
            <a:r>
              <a:rPr lang="zh-CN" altLang="en-US"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年</a:t>
            </a:r>
            <a:r>
              <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1</a:t>
            </a:r>
            <a:r>
              <a:rPr lang="zh-CN" altLang="en-US"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月</a:t>
            </a:r>
            <a:r>
              <a:rPr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全国乘用车市场</a:t>
            </a:r>
            <a:r>
              <a:rPr 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回顾</a:t>
            </a:r>
            <a:r>
              <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a:t>
            </a:r>
            <a:r>
              <a:rPr lang="zh-CN" altLang="en-US"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二</a:t>
            </a:r>
            <a:r>
              <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a:t>
            </a:r>
            <a:endPar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endParaRPr>
          </a:p>
        </p:txBody>
      </p:sp>
      <p:sp>
        <p:nvSpPr>
          <p:cNvPr id="2" name="文本框 1"/>
          <p:cNvSpPr txBox="1"/>
          <p:nvPr/>
        </p:nvSpPr>
        <p:spPr>
          <a:xfrm>
            <a:off x="315595" y="565785"/>
            <a:ext cx="8502650" cy="4016375"/>
          </a:xfrm>
          <a:prstGeom prst="rect">
            <a:avLst/>
          </a:prstGeom>
          <a:noFill/>
          <a:extLst>
            <a:ext uri="{909E8E84-426E-40DD-AFC4-6F175D3DCCD1}">
              <a14:hiddenFill xmlns:a14="http://schemas.microsoft.com/office/drawing/2010/main">
                <a:solidFill>
                  <a:schemeClr val="bg1">
                    <a:lumMod val="95000"/>
                  </a:schemeClr>
                </a:solidFill>
              </a14:hiddenFill>
            </a:ext>
          </a:extLst>
        </p:spPr>
        <p:txBody>
          <a:bodyPr wrap="square" rtlCol="0">
            <a:spAutoFit/>
          </a:bodyPr>
          <a:lstStyle/>
          <a:p>
            <a:pPr marL="285750" indent="-285750">
              <a:lnSpc>
                <a:spcPct val="130000"/>
              </a:lnSpc>
              <a:spcBef>
                <a:spcPts val="30"/>
              </a:spcBef>
              <a:spcAft>
                <a:spcPts val="0"/>
              </a:spcAft>
              <a:buClr>
                <a:srgbClr val="159EBE"/>
              </a:buClr>
              <a:buSzPct val="90000"/>
              <a:buFont typeface="Wingdings" panose="05000000000000000000" charset="0"/>
              <a:buChar char="u"/>
            </a:pPr>
            <a:r>
              <a:rPr sz="1400" dirty="0">
                <a:effectLst/>
                <a:latin typeface="微软雅黑" panose="020B0503020204020204" pitchFamily="34" charset="-122"/>
                <a:ea typeface="微软雅黑" panose="020B0503020204020204" pitchFamily="34" charset="-122"/>
                <a:sym typeface="Wingdings 2" panose="05020102010507070707" pitchFamily="18" charset="2"/>
              </a:rPr>
              <a:t>1月自主品牌零售94万辆，同比增长11%，环比增长1%。1月自主品牌国内零售份额为45.5%，同比增6.4个百分点；相对于2021年年度份额41%，增了4.5个百分点。1月自主品牌批发市场份额46.4%，较同期份额增长了4.3个百分点；相对于2021年年度份额44%增长了2.4个百分点。自主品牌头部企业表现很强，在新能源市场获得明显增量，因此比亚迪、奇瑞等传统车企品牌同比均呈高幅增长。</a:t>
            </a:r>
            <a:endParaRPr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30000"/>
              </a:lnSpc>
              <a:spcBef>
                <a:spcPts val="30"/>
              </a:spcBef>
              <a:spcAft>
                <a:spcPts val="0"/>
              </a:spcAft>
              <a:buClr>
                <a:srgbClr val="159EBE"/>
              </a:buClr>
              <a:buSzPct val="90000"/>
              <a:buFont typeface="Wingdings" panose="05000000000000000000" charset="0"/>
              <a:buChar char="u"/>
            </a:pPr>
            <a:r>
              <a:rPr sz="1400" dirty="0">
                <a:effectLst/>
                <a:latin typeface="微软雅黑" panose="020B0503020204020204" pitchFamily="34" charset="-122"/>
                <a:ea typeface="微软雅黑" panose="020B0503020204020204" pitchFamily="34" charset="-122"/>
                <a:sym typeface="Wingdings 2" panose="05020102010507070707" pitchFamily="18" charset="2"/>
              </a:rPr>
              <a:t>1月主流合资品牌零售86万辆，同比下降17%，环比下降7%。局部散发疫情对天津等特大城市生产节奏带来影响，抑制了产销增量。1月的日系品牌零售份额19.2%，同比下降2.2个百分点。德系品牌份额23.5%，同比下降2.3个百分点。美系市场零售份额达到8.2%，同比下降1.2个百分点。法系份额提升0.1个百分点。</a:t>
            </a:r>
            <a:endParaRPr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30000"/>
              </a:lnSpc>
              <a:spcBef>
                <a:spcPts val="30"/>
              </a:spcBef>
              <a:spcAft>
                <a:spcPts val="0"/>
              </a:spcAft>
              <a:buClr>
                <a:srgbClr val="159EBE"/>
              </a:buClr>
              <a:buSzPct val="90000"/>
              <a:buFont typeface="Wingdings" panose="05000000000000000000" charset="0"/>
              <a:buChar char="u"/>
            </a:pPr>
            <a:r>
              <a:rPr sz="1400" b="1" dirty="0">
                <a:effectLst/>
                <a:latin typeface="微软雅黑" panose="020B0503020204020204" pitchFamily="34" charset="-122"/>
                <a:ea typeface="微软雅黑" panose="020B0503020204020204" pitchFamily="34" charset="-122"/>
                <a:sym typeface="Wingdings 2" panose="05020102010507070707" pitchFamily="18" charset="2"/>
              </a:rPr>
              <a:t>出口：</a:t>
            </a:r>
            <a:r>
              <a:rPr sz="1400" dirty="0">
                <a:effectLst/>
                <a:latin typeface="微软雅黑" panose="020B0503020204020204" pitchFamily="34" charset="-122"/>
                <a:ea typeface="微软雅黑" panose="020B0503020204020204" pitchFamily="34" charset="-122"/>
                <a:sym typeface="Wingdings 2" panose="05020102010507070707" pitchFamily="18" charset="2"/>
              </a:rPr>
              <a:t>1月乘联会统计下的乘用车出口（含整车与CKD）16.9万辆，同比增长91%，新能源车占出口总量的30%。1月自主品牌出口达到10.7万辆，同比增长56%，合资与豪华品牌出口6.1万辆，同比增长突出。</a:t>
            </a:r>
            <a:endParaRPr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30000"/>
              </a:lnSpc>
              <a:spcBef>
                <a:spcPts val="30"/>
              </a:spcBef>
              <a:spcAft>
                <a:spcPts val="0"/>
              </a:spcAft>
              <a:buClr>
                <a:srgbClr val="159EBE"/>
              </a:buClr>
              <a:buSzPct val="90000"/>
              <a:buFont typeface="Wingdings" panose="05000000000000000000" charset="0"/>
              <a:buChar char="u"/>
            </a:pPr>
            <a:r>
              <a:rPr sz="1400" b="1" dirty="0">
                <a:effectLst/>
                <a:latin typeface="微软雅黑" panose="020B0503020204020204" pitchFamily="34" charset="-122"/>
                <a:ea typeface="微软雅黑" panose="020B0503020204020204" pitchFamily="34" charset="-122"/>
                <a:sym typeface="Wingdings 2" panose="05020102010507070707" pitchFamily="18" charset="2"/>
              </a:rPr>
              <a:t>生产：</a:t>
            </a:r>
            <a:r>
              <a:rPr sz="1400" dirty="0">
                <a:effectLst/>
                <a:latin typeface="微软雅黑" panose="020B0503020204020204" pitchFamily="34" charset="-122"/>
                <a:ea typeface="微软雅黑" panose="020B0503020204020204" pitchFamily="34" charset="-122"/>
                <a:sym typeface="Wingdings 2" panose="05020102010507070707" pitchFamily="18" charset="2"/>
              </a:rPr>
              <a:t>1月乘用车生产205.9万辆，同比增长10.4%，环比下降16.5%，表现稍弱。其中豪华品牌生产同比增长16%，环比下降12%；合资品牌生产同比增长2%，环比下降20%；自主品牌生产同比增长17%，环比下降14%。</a:t>
            </a:r>
            <a:endParaRPr sz="1400" dirty="0">
              <a:effectLst/>
              <a:latin typeface="微软雅黑" panose="020B0503020204020204" pitchFamily="34" charset="-122"/>
              <a:ea typeface="微软雅黑" panose="020B0503020204020204" pitchFamily="34" charset="-122"/>
              <a:sym typeface="Wingdings 2" panose="05020102010507070707" pitchFamily="18" charset="2"/>
            </a:endParaRPr>
          </a:p>
        </p:txBody>
      </p:sp>
      <p:sp>
        <p:nvSpPr>
          <p:cNvPr id="3" name="灯片编号占位符 2"/>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userDrawn="1"/>
        </p:nvSpPr>
        <p:spPr bwMode="auto">
          <a:xfrm>
            <a:off x="615950" y="197485"/>
            <a:ext cx="613029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2200" b="1"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市场分析</a:t>
            </a:r>
            <a:r>
              <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-2022</a:t>
            </a:r>
            <a:r>
              <a:rPr lang="zh-CN" altLang="en-US"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年</a:t>
            </a:r>
            <a:r>
              <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1</a:t>
            </a:r>
            <a:r>
              <a:rPr lang="zh-CN" altLang="en-US"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月</a:t>
            </a:r>
            <a:r>
              <a:rPr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全国乘用车市场</a:t>
            </a:r>
            <a:r>
              <a:rPr 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回顾</a:t>
            </a:r>
            <a:r>
              <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a:t>
            </a:r>
            <a:r>
              <a:rPr lang="zh-CN" altLang="en-US"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三</a:t>
            </a:r>
            <a:r>
              <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a:t>
            </a:r>
            <a:endPar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endParaRPr>
          </a:p>
        </p:txBody>
      </p:sp>
      <p:sp>
        <p:nvSpPr>
          <p:cNvPr id="2" name="文本框 1"/>
          <p:cNvSpPr txBox="1"/>
          <p:nvPr/>
        </p:nvSpPr>
        <p:spPr>
          <a:xfrm>
            <a:off x="315595" y="578485"/>
            <a:ext cx="8502650" cy="3744595"/>
          </a:xfrm>
          <a:prstGeom prst="rect">
            <a:avLst/>
          </a:prstGeom>
          <a:noFill/>
          <a:extLst>
            <a:ext uri="{909E8E84-426E-40DD-AFC4-6F175D3DCCD1}">
              <a14:hiddenFill xmlns:a14="http://schemas.microsoft.com/office/drawing/2010/main">
                <a:solidFill>
                  <a:schemeClr val="bg1">
                    <a:lumMod val="95000"/>
                  </a:schemeClr>
                </a:solidFill>
              </a14:hiddenFill>
            </a:ext>
          </a:extLst>
        </p:spPr>
        <p:txBody>
          <a:bodyPr wrap="square" rtlCol="0">
            <a:spAutoFit/>
          </a:bodyPr>
          <a:lstStyle/>
          <a:p>
            <a:pPr marL="285750" indent="-285750">
              <a:lnSpc>
                <a:spcPct val="130000"/>
              </a:lnSpc>
              <a:spcBef>
                <a:spcPts val="30"/>
              </a:spcBef>
              <a:spcAft>
                <a:spcPts val="0"/>
              </a:spcAft>
              <a:buClr>
                <a:srgbClr val="159EBE"/>
              </a:buClr>
              <a:buSzPct val="90000"/>
              <a:buFont typeface="Wingdings" panose="05000000000000000000" charset="0"/>
              <a:buChar char="u"/>
            </a:pPr>
            <a:r>
              <a:rPr sz="1400" dirty="0">
                <a:effectLst/>
                <a:latin typeface="微软雅黑" panose="020B0503020204020204" pitchFamily="34" charset="-122"/>
                <a:ea typeface="微软雅黑" panose="020B0503020204020204" pitchFamily="34" charset="-122"/>
                <a:sym typeface="Wingdings 2" panose="05020102010507070707" pitchFamily="18" charset="2"/>
              </a:rPr>
              <a:t>1月车市产销增长相对较好，虽然个别区域生产稍有损失，但芯片供给持续改善，促进1月产销攀升。</a:t>
            </a:r>
            <a:endParaRPr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30000"/>
              </a:lnSpc>
              <a:spcBef>
                <a:spcPts val="30"/>
              </a:spcBef>
              <a:spcAft>
                <a:spcPts val="0"/>
              </a:spcAft>
              <a:buClr>
                <a:srgbClr val="159EBE"/>
              </a:buClr>
              <a:buSzPct val="90000"/>
              <a:buFont typeface="Wingdings" panose="05000000000000000000" charset="0"/>
              <a:buChar char="u"/>
            </a:pPr>
            <a:r>
              <a:rPr sz="1400" b="1" dirty="0">
                <a:effectLst/>
                <a:latin typeface="微软雅黑" panose="020B0503020204020204" pitchFamily="34" charset="-122"/>
                <a:ea typeface="微软雅黑" panose="020B0503020204020204" pitchFamily="34" charset="-122"/>
                <a:sym typeface="Wingdings 2" panose="05020102010507070707" pitchFamily="18" charset="2"/>
              </a:rPr>
              <a:t>批发：</a:t>
            </a:r>
            <a:r>
              <a:rPr sz="1400" dirty="0">
                <a:effectLst/>
                <a:latin typeface="微软雅黑" panose="020B0503020204020204" pitchFamily="34" charset="-122"/>
                <a:ea typeface="微软雅黑" panose="020B0503020204020204" pitchFamily="34" charset="-122"/>
                <a:sym typeface="Wingdings 2" panose="05020102010507070707" pitchFamily="18" charset="2"/>
              </a:rPr>
              <a:t>1月厂商批发销量217.2万辆，</a:t>
            </a:r>
            <a:r>
              <a:rPr sz="1400" dirty="0">
                <a:effectLst/>
                <a:latin typeface="微软雅黑" panose="020B0503020204020204" pitchFamily="34" charset="-122"/>
                <a:ea typeface="微软雅黑" panose="020B0503020204020204" pitchFamily="34" charset="-122"/>
                <a:sym typeface="Wingdings 2" panose="05020102010507070707" pitchFamily="18" charset="2"/>
              </a:rPr>
              <a:t>同比增长6.8%，</a:t>
            </a:r>
            <a:r>
              <a:rPr sz="1400" dirty="0">
                <a:effectLst/>
                <a:latin typeface="微软雅黑" panose="020B0503020204020204" pitchFamily="34" charset="-122"/>
                <a:ea typeface="微软雅黑" panose="020B0503020204020204" pitchFamily="34" charset="-122"/>
                <a:sym typeface="Wingdings 2" panose="05020102010507070707" pitchFamily="18" charset="2"/>
              </a:rPr>
              <a:t>环比下降8.2%，受生产制约的部分车企表现分化。</a:t>
            </a:r>
            <a:endParaRPr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30000"/>
              </a:lnSpc>
              <a:spcBef>
                <a:spcPts val="30"/>
              </a:spcBef>
              <a:spcAft>
                <a:spcPts val="0"/>
              </a:spcAft>
              <a:buClr>
                <a:srgbClr val="159EBE"/>
              </a:buClr>
              <a:buSzPct val="90000"/>
              <a:buFont typeface="Wingdings" panose="05000000000000000000" charset="0"/>
              <a:buChar char="u"/>
            </a:pPr>
            <a:r>
              <a:rPr sz="1400" b="1" dirty="0">
                <a:effectLst/>
                <a:latin typeface="微软雅黑" panose="020B0503020204020204" pitchFamily="34" charset="-122"/>
                <a:ea typeface="微软雅黑" panose="020B0503020204020204" pitchFamily="34" charset="-122"/>
                <a:sym typeface="Wingdings 2" panose="05020102010507070707" pitchFamily="18" charset="2"/>
              </a:rPr>
              <a:t>库存：</a:t>
            </a:r>
            <a:r>
              <a:rPr sz="1400" dirty="0">
                <a:effectLst/>
                <a:latin typeface="微软雅黑" panose="020B0503020204020204" pitchFamily="34" charset="-122"/>
                <a:ea typeface="微软雅黑" panose="020B0503020204020204" pitchFamily="34" charset="-122"/>
                <a:sym typeface="Wingdings 2" panose="05020102010507070707" pitchFamily="18" charset="2"/>
              </a:rPr>
              <a:t>2021年前三季度经历了从去库存到逼近安全库存的特殊周期，四季度厂商库存迅速回补，奠定了1月零售和出口的强势表现。1月厂商库存下降11万辆，渠道库存环比下降9万辆；历年的1月是去库存的重要节点，今年1月库存去除较好，奠定了新年开门红的基础。</a:t>
            </a:r>
            <a:endParaRPr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30000"/>
              </a:lnSpc>
              <a:spcBef>
                <a:spcPts val="30"/>
              </a:spcBef>
              <a:spcAft>
                <a:spcPts val="0"/>
              </a:spcAft>
              <a:buClr>
                <a:srgbClr val="159EBE"/>
              </a:buClr>
              <a:buSzPct val="90000"/>
              <a:buFont typeface="Wingdings" panose="05000000000000000000" charset="0"/>
              <a:buChar char="Ø"/>
            </a:pPr>
            <a:r>
              <a:rPr sz="1400" b="1" dirty="0">
                <a:effectLst/>
                <a:latin typeface="微软雅黑" panose="020B0503020204020204" pitchFamily="34" charset="-122"/>
                <a:ea typeface="微软雅黑" panose="020B0503020204020204" pitchFamily="34" charset="-122"/>
                <a:sym typeface="Wingdings 2" panose="05020102010507070707" pitchFamily="18" charset="2"/>
              </a:rPr>
              <a:t>新能源： </a:t>
            </a:r>
            <a:r>
              <a:rPr sz="1400" dirty="0">
                <a:effectLst/>
                <a:latin typeface="微软雅黑" panose="020B0503020204020204" pitchFamily="34" charset="-122"/>
                <a:ea typeface="微软雅黑" panose="020B0503020204020204" pitchFamily="34" charset="-122"/>
                <a:sym typeface="Wingdings 2" panose="05020102010507070707" pitchFamily="18" charset="2"/>
              </a:rPr>
              <a:t>1月新能源乘用车批发销量达到41.2万辆，同比增长141.4%，环比下降18.5%，环比降幅与2021年1月特征一致。1月新能源乘用车零售销量达到34.7万辆，同比增长132.0%，环比下降27.0%，环比降幅与2021年1月的25%特征基本一致。</a:t>
            </a:r>
            <a:endParaRPr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30000"/>
              </a:lnSpc>
              <a:spcBef>
                <a:spcPts val="30"/>
              </a:spcBef>
              <a:spcAft>
                <a:spcPts val="0"/>
              </a:spcAft>
              <a:buClr>
                <a:srgbClr val="159EBE"/>
              </a:buClr>
              <a:buSzPct val="90000"/>
              <a:buFont typeface="Wingdings" panose="05000000000000000000" charset="0"/>
              <a:buChar char="Ø"/>
            </a:pPr>
            <a:r>
              <a:rPr sz="1400" dirty="0">
                <a:effectLst/>
                <a:latin typeface="微软雅黑" panose="020B0503020204020204" pitchFamily="34" charset="-122"/>
                <a:ea typeface="微软雅黑" panose="020B0503020204020204" pitchFamily="34" charset="-122"/>
                <a:sym typeface="Wingdings 2" panose="05020102010507070707" pitchFamily="18" charset="2"/>
              </a:rPr>
              <a:t>春节前的新能源车与传统燃油车走势形成同步走强的特征，春节前的首购入门级消费和传统车换购需求较强，加之新能源车强势增长，推动乘用车市场零售全面增长。</a:t>
            </a:r>
            <a:endParaRPr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30000"/>
              </a:lnSpc>
              <a:spcBef>
                <a:spcPts val="30"/>
              </a:spcBef>
              <a:spcAft>
                <a:spcPts val="0"/>
              </a:spcAft>
              <a:buClr>
                <a:srgbClr val="159EBE"/>
              </a:buClr>
              <a:buSzPct val="90000"/>
              <a:buFont typeface="Wingdings" panose="05000000000000000000" charset="0"/>
              <a:buChar char="Ø"/>
            </a:pPr>
            <a:r>
              <a:rPr sz="1400" dirty="0">
                <a:effectLst/>
                <a:latin typeface="微软雅黑" panose="020B0503020204020204" pitchFamily="34" charset="-122"/>
                <a:ea typeface="微软雅黑" panose="020B0503020204020204" pitchFamily="34" charset="-122"/>
                <a:sym typeface="Wingdings 2" panose="05020102010507070707" pitchFamily="18" charset="2"/>
              </a:rPr>
              <a:t>新能源市场方面，受到去年年底集中交车的影响，1月上旬销量表现疲软，但第二、三周有明显回暖。总体来看，虽然国内仍然有疫情散发本土病例，尤其是集中于京津杭深等新能源主销的特大城市，但相对温和的防疫举措，对居民出行和购车消费没有明显影响。</a:t>
            </a:r>
            <a:endParaRPr sz="1400" dirty="0">
              <a:effectLst/>
              <a:latin typeface="微软雅黑" panose="020B0503020204020204" pitchFamily="34" charset="-122"/>
              <a:ea typeface="微软雅黑" panose="020B0503020204020204" pitchFamily="34" charset="-122"/>
              <a:sym typeface="Wingdings 2" panose="05020102010507070707" pitchFamily="18" charset="2"/>
            </a:endParaRPr>
          </a:p>
        </p:txBody>
      </p:sp>
      <p:sp>
        <p:nvSpPr>
          <p:cNvPr id="3" name="灯片编号占位符 2"/>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userDrawn="1"/>
        </p:nvSpPr>
        <p:spPr bwMode="auto">
          <a:xfrm>
            <a:off x="615950" y="197485"/>
            <a:ext cx="606234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2200" b="1"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市场分析</a:t>
            </a:r>
            <a:r>
              <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-2022</a:t>
            </a:r>
            <a:r>
              <a:rPr lang="zh-CN" altLang="en-US"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年</a:t>
            </a:r>
            <a:r>
              <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1</a:t>
            </a:r>
            <a:r>
              <a:rPr lang="zh-CN" altLang="en-US"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月</a:t>
            </a:r>
            <a:r>
              <a:rPr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全国乘用车市场</a:t>
            </a:r>
            <a:r>
              <a:rPr 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回顾</a:t>
            </a:r>
            <a:r>
              <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a:t>
            </a:r>
            <a:r>
              <a:rPr lang="zh-CN" altLang="en-US"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四</a:t>
            </a:r>
            <a:r>
              <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a:t>
            </a:r>
            <a:endPar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endParaRPr>
          </a:p>
        </p:txBody>
      </p:sp>
      <p:sp>
        <p:nvSpPr>
          <p:cNvPr id="2" name="文本框 1"/>
          <p:cNvSpPr txBox="1"/>
          <p:nvPr/>
        </p:nvSpPr>
        <p:spPr>
          <a:xfrm>
            <a:off x="315595" y="565785"/>
            <a:ext cx="8651240" cy="3453765"/>
          </a:xfrm>
          <a:prstGeom prst="rect">
            <a:avLst/>
          </a:prstGeom>
          <a:noFill/>
          <a:extLst>
            <a:ext uri="{909E8E84-426E-40DD-AFC4-6F175D3DCCD1}">
              <a14:hiddenFill xmlns:a14="http://schemas.microsoft.com/office/drawing/2010/main">
                <a:solidFill>
                  <a:schemeClr val="bg1">
                    <a:lumMod val="95000"/>
                  </a:schemeClr>
                </a:solidFill>
              </a14:hiddenFill>
            </a:ext>
          </a:extLst>
        </p:spPr>
        <p:txBody>
          <a:bodyPr wrap="square" rtlCol="0">
            <a:spAutoFit/>
          </a:bodyPr>
          <a:lstStyle/>
          <a:p>
            <a:pPr marL="285750" lvl="0" indent="-285750">
              <a:lnSpc>
                <a:spcPct val="130000"/>
              </a:lnSpc>
              <a:spcBef>
                <a:spcPts val="30"/>
              </a:spcBef>
              <a:spcAft>
                <a:spcPts val="0"/>
              </a:spcAft>
              <a:buClr>
                <a:srgbClr val="159EBE"/>
              </a:buClr>
              <a:buSzPct val="90000"/>
              <a:buFont typeface="Wingdings" panose="05000000000000000000" charset="0"/>
              <a:buChar char="Ø"/>
            </a:pPr>
            <a:r>
              <a:rPr sz="1400" dirty="0">
                <a:effectLst/>
                <a:latin typeface="微软雅黑" panose="020B0503020204020204" pitchFamily="34" charset="-122"/>
                <a:ea typeface="微软雅黑" panose="020B0503020204020204" pitchFamily="34" charset="-122"/>
                <a:sym typeface="Wingdings 2" panose="05020102010507070707" pitchFamily="18" charset="2"/>
              </a:rPr>
              <a:t>1)批发：1月新能源车厂商批发渗透率19.0%，较2021年1月8.4%的渗透率提升10多个百分点。1月，自主品牌新能源车渗透率32.0%；豪华车中的新能源车渗透率22.9%；而主流合资品牌新能源车渗透率仅有2.7%。1月纯电动批发销量33.3万辆，同比增长130.4%；插电混动销量7.9万辆，同比增长202.1%。1月电动车高端车型销量强势增长，中低端走势也较强，纯电动市场哑铃型结构有所改善，其中A00级批发销量10.5万辆，占纯电动的32%份额；A0级批发销量5.1万，占纯电动的15%份额；A级电动车占纯电动份额22%；B级电动车达10.1万辆，环比下降14%，占纯电动份额30%。</a:t>
            </a:r>
            <a:endParaRPr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lvl="0" indent="-285750">
              <a:lnSpc>
                <a:spcPct val="130000"/>
              </a:lnSpc>
              <a:spcBef>
                <a:spcPts val="30"/>
              </a:spcBef>
              <a:spcAft>
                <a:spcPts val="0"/>
              </a:spcAft>
              <a:buClr>
                <a:srgbClr val="159EBE"/>
              </a:buClr>
              <a:buSzPct val="90000"/>
              <a:buFont typeface="Wingdings" panose="05000000000000000000" charset="0"/>
              <a:buChar char="Ø"/>
            </a:pPr>
            <a:r>
              <a:rPr sz="1400" dirty="0">
                <a:effectLst/>
                <a:latin typeface="微软雅黑" panose="020B0503020204020204" pitchFamily="34" charset="-122"/>
                <a:ea typeface="微软雅黑" panose="020B0503020204020204" pitchFamily="34" charset="-122"/>
                <a:sym typeface="Wingdings 2" panose="05020102010507070707" pitchFamily="18" charset="2"/>
              </a:rPr>
              <a:t>2)零售：1月新能源车国内零售渗透率16.6%，较2021年1月6.8%的渗透率提升10个百分点。1月，自主品牌中的新能源车渗透率31.4%；豪华车中的新能源车渗透率10.2%；而主流合资品牌中的新能源车渗透率仅有2.5%。</a:t>
            </a:r>
            <a:endParaRPr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lvl="0" indent="-285750">
              <a:lnSpc>
                <a:spcPct val="130000"/>
              </a:lnSpc>
              <a:spcBef>
                <a:spcPts val="30"/>
              </a:spcBef>
              <a:spcAft>
                <a:spcPts val="0"/>
              </a:spcAft>
              <a:buClr>
                <a:srgbClr val="159EBE"/>
              </a:buClr>
              <a:buSzPct val="90000"/>
              <a:buFont typeface="Wingdings" panose="05000000000000000000" charset="0"/>
              <a:buChar char="Ø"/>
            </a:pPr>
            <a:r>
              <a:rPr sz="1400" dirty="0">
                <a:effectLst/>
                <a:latin typeface="微软雅黑" panose="020B0503020204020204" pitchFamily="34" charset="-122"/>
                <a:ea typeface="微软雅黑" panose="020B0503020204020204" pitchFamily="34" charset="-122"/>
                <a:sym typeface="Wingdings 2" panose="05020102010507070707" pitchFamily="18" charset="2"/>
              </a:rPr>
              <a:t>3)出口：1月新能源车出口5.2万辆，保持强势增长，特斯拉中国出口40499辆，上汽乘用车的新能源出口4814辆，东风易捷特出口4267辆，吉利汽车444辆，</a:t>
            </a:r>
            <a:r>
              <a:rPr lang="zh-CN" sz="1400" dirty="0">
                <a:effectLst/>
                <a:latin typeface="微软雅黑" panose="020B0503020204020204" pitchFamily="34" charset="-122"/>
                <a:ea typeface="微软雅黑" panose="020B0503020204020204" pitchFamily="34" charset="-122"/>
                <a:sym typeface="Wingdings 2" panose="05020102010507070707" pitchFamily="18" charset="2"/>
              </a:rPr>
              <a:t>长城汽车</a:t>
            </a:r>
            <a:r>
              <a:rPr lang="en-US" altLang="zh-CN" sz="1400" dirty="0">
                <a:effectLst/>
                <a:latin typeface="微软雅黑" panose="020B0503020204020204" pitchFamily="34" charset="-122"/>
                <a:ea typeface="微软雅黑" panose="020B0503020204020204" pitchFamily="34" charset="-122"/>
                <a:sym typeface="Wingdings 2" panose="05020102010507070707" pitchFamily="18" charset="2"/>
              </a:rPr>
              <a:t>408</a:t>
            </a:r>
            <a:r>
              <a:rPr lang="zh-CN" altLang="en-US" sz="1400" dirty="0">
                <a:effectLst/>
                <a:latin typeface="微软雅黑" panose="020B0503020204020204" pitchFamily="34" charset="-122"/>
                <a:ea typeface="微软雅黑" panose="020B0503020204020204" pitchFamily="34" charset="-122"/>
                <a:sym typeface="Wingdings 2" panose="05020102010507070707" pitchFamily="18" charset="2"/>
              </a:rPr>
              <a:t>辆，</a:t>
            </a:r>
            <a:r>
              <a:rPr sz="1400" dirty="0">
                <a:effectLst/>
                <a:latin typeface="微软雅黑" panose="020B0503020204020204" pitchFamily="34" charset="-122"/>
                <a:ea typeface="微软雅黑" panose="020B0503020204020204" pitchFamily="34" charset="-122"/>
                <a:sym typeface="Wingdings 2" panose="05020102010507070707" pitchFamily="18" charset="2"/>
              </a:rPr>
              <a:t>上汽大通406辆，比亚迪313辆，其他车企新能源车以国内市场为主。</a:t>
            </a:r>
            <a:endParaRPr sz="1400" dirty="0">
              <a:effectLst/>
              <a:latin typeface="微软雅黑" panose="020B0503020204020204" pitchFamily="34" charset="-122"/>
              <a:ea typeface="微软雅黑" panose="020B0503020204020204" pitchFamily="34" charset="-122"/>
              <a:sym typeface="Wingdings 2" panose="05020102010507070707" pitchFamily="18" charset="2"/>
            </a:endParaRPr>
          </a:p>
        </p:txBody>
      </p:sp>
      <p:sp>
        <p:nvSpPr>
          <p:cNvPr id="3" name="灯片编号占位符 2"/>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userDrawn="1"/>
        </p:nvSpPr>
        <p:spPr bwMode="auto">
          <a:xfrm>
            <a:off x="615950" y="197485"/>
            <a:ext cx="606234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2200" b="1"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市场分析</a:t>
            </a:r>
            <a:r>
              <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-2022</a:t>
            </a:r>
            <a:r>
              <a:rPr lang="zh-CN" altLang="en-US"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年</a:t>
            </a:r>
            <a:r>
              <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1</a:t>
            </a:r>
            <a:r>
              <a:rPr lang="zh-CN" altLang="en-US"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月</a:t>
            </a:r>
            <a:r>
              <a:rPr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全国乘用车市场</a:t>
            </a:r>
            <a:r>
              <a:rPr 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回顾</a:t>
            </a:r>
            <a:r>
              <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a:t>
            </a:r>
            <a:r>
              <a:rPr lang="zh-CN" altLang="en-US"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五</a:t>
            </a:r>
            <a:r>
              <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a:t>
            </a:r>
            <a:endPar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endParaRPr>
          </a:p>
        </p:txBody>
      </p:sp>
      <p:sp>
        <p:nvSpPr>
          <p:cNvPr id="2" name="文本框 1"/>
          <p:cNvSpPr txBox="1"/>
          <p:nvPr/>
        </p:nvSpPr>
        <p:spPr>
          <a:xfrm>
            <a:off x="315595" y="565785"/>
            <a:ext cx="8651240" cy="3174365"/>
          </a:xfrm>
          <a:prstGeom prst="rect">
            <a:avLst/>
          </a:prstGeom>
          <a:noFill/>
          <a:extLst>
            <a:ext uri="{909E8E84-426E-40DD-AFC4-6F175D3DCCD1}">
              <a14:hiddenFill xmlns:a14="http://schemas.microsoft.com/office/drawing/2010/main">
                <a:solidFill>
                  <a:schemeClr val="bg1">
                    <a:lumMod val="95000"/>
                  </a:schemeClr>
                </a:solidFill>
              </a14:hiddenFill>
            </a:ext>
          </a:extLst>
        </p:spPr>
        <p:txBody>
          <a:bodyPr wrap="square" rtlCol="0">
            <a:spAutoFit/>
          </a:bodyPr>
          <a:lstStyle/>
          <a:p>
            <a:pPr marL="285750" lvl="0" indent="-285750">
              <a:lnSpc>
                <a:spcPct val="130000"/>
              </a:lnSpc>
              <a:spcBef>
                <a:spcPts val="30"/>
              </a:spcBef>
              <a:spcAft>
                <a:spcPts val="0"/>
              </a:spcAft>
              <a:buClr>
                <a:srgbClr val="159EBE"/>
              </a:buClr>
              <a:buSzPct val="90000"/>
              <a:buFont typeface="Wingdings" panose="05000000000000000000" charset="0"/>
              <a:buChar char="Ø"/>
            </a:pPr>
            <a:r>
              <a:rPr sz="1400" dirty="0">
                <a:effectLst/>
                <a:latin typeface="微软雅黑" panose="020B0503020204020204" pitchFamily="34" charset="-122"/>
                <a:ea typeface="微软雅黑" panose="020B0503020204020204" pitchFamily="34" charset="-122"/>
                <a:sym typeface="Wingdings 2" panose="05020102010507070707" pitchFamily="18" charset="2"/>
              </a:rPr>
              <a:t>4)车企：1月新能源乘用车市场多元化发力，比亚迪纯电动与插混双驱动夯实自主品牌新能源领先地位；以上汽集团与广汽集团为代表的传统车企在新能源板块表现相对突出。厂商批发销量突破万辆的企业有11家，较同期大幅增多6家，其中：比亚迪93101辆、特斯拉中国59845辆、上汽通用五菱40007辆、奇瑞汽车21179辆、吉利汽车17036辆、广汽埃安16031辆、上汽乘用车14414辆、</a:t>
            </a:r>
            <a:r>
              <a:rPr sz="1400" dirty="0">
                <a:effectLst/>
                <a:latin typeface="微软雅黑" panose="020B0503020204020204" pitchFamily="34" charset="-122"/>
                <a:ea typeface="微软雅黑" panose="020B0503020204020204" pitchFamily="34" charset="-122"/>
                <a:sym typeface="Wingdings 2" panose="05020102010507070707" pitchFamily="18" charset="2"/>
              </a:rPr>
              <a:t>长城汽车13781辆、</a:t>
            </a:r>
            <a:r>
              <a:rPr sz="1400" dirty="0">
                <a:effectLst/>
                <a:latin typeface="微软雅黑" panose="020B0503020204020204" pitchFamily="34" charset="-122"/>
                <a:ea typeface="微软雅黑" panose="020B0503020204020204" pitchFamily="34" charset="-122"/>
                <a:sym typeface="Wingdings 2" panose="05020102010507070707" pitchFamily="18" charset="2"/>
              </a:rPr>
              <a:t>小鹏汽车12922辆、理想汽车12268辆、哪吒汽车11009辆。</a:t>
            </a:r>
            <a:endParaRPr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lvl="0" indent="-285750">
              <a:lnSpc>
                <a:spcPct val="130000"/>
              </a:lnSpc>
              <a:spcBef>
                <a:spcPts val="30"/>
              </a:spcBef>
              <a:spcAft>
                <a:spcPts val="0"/>
              </a:spcAft>
              <a:buClr>
                <a:srgbClr val="159EBE"/>
              </a:buClr>
              <a:buSzPct val="90000"/>
              <a:buFont typeface="Wingdings" panose="05000000000000000000" charset="0"/>
              <a:buChar char="Ø"/>
            </a:pPr>
            <a:r>
              <a:rPr sz="1400" dirty="0">
                <a:effectLst/>
                <a:latin typeface="微软雅黑" panose="020B0503020204020204" pitchFamily="34" charset="-122"/>
                <a:ea typeface="微软雅黑" panose="020B0503020204020204" pitchFamily="34" charset="-122"/>
                <a:sym typeface="Wingdings 2" panose="05020102010507070707" pitchFamily="18" charset="2"/>
              </a:rPr>
              <a:t>5)新势力：1月小鹏、理想、蔚来、哪吒、零跑、威马等新势力车企销量同比和环比表现总体较好，尤其是小鹏、理想、哪吒突破万辆，零跑等第二梯队企业也快速上量达到了5000辆以上的月销。主流合资品牌中,南北大众的新能源车批发13661辆，占据主流合资59%份额，大众坚定的电动化转型战略初见成效。上汽通用新能源销量4249辆也是很优秀的，其他合资与豪华品牌仍待发力。</a:t>
            </a:r>
            <a:endParaRPr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lvl="0" indent="-285750">
              <a:lnSpc>
                <a:spcPct val="130000"/>
              </a:lnSpc>
              <a:spcBef>
                <a:spcPts val="30"/>
              </a:spcBef>
              <a:spcAft>
                <a:spcPts val="0"/>
              </a:spcAft>
              <a:buClr>
                <a:srgbClr val="159EBE"/>
              </a:buClr>
              <a:buSzPct val="90000"/>
              <a:buFont typeface="Wingdings" panose="05000000000000000000" charset="0"/>
              <a:buChar char="Ø"/>
            </a:pPr>
            <a:r>
              <a:rPr lang="en-US" sz="1400" dirty="0">
                <a:effectLst/>
                <a:latin typeface="微软雅黑" panose="020B0503020204020204" pitchFamily="34" charset="-122"/>
                <a:ea typeface="微软雅黑" panose="020B0503020204020204" pitchFamily="34" charset="-122"/>
                <a:sym typeface="Wingdings 2" panose="05020102010507070707" pitchFamily="18" charset="2"/>
              </a:rPr>
              <a:t>6</a:t>
            </a:r>
            <a:r>
              <a:rPr sz="1400" dirty="0">
                <a:effectLst/>
                <a:latin typeface="微软雅黑" panose="020B0503020204020204" pitchFamily="34" charset="-122"/>
                <a:ea typeface="微软雅黑" panose="020B0503020204020204" pitchFamily="34" charset="-122"/>
                <a:sym typeface="Wingdings 2" panose="05020102010507070707" pitchFamily="18" charset="2"/>
              </a:rPr>
              <a:t>)</a:t>
            </a:r>
            <a:r>
              <a:rPr sz="1400" dirty="0">
                <a:effectLst/>
                <a:latin typeface="微软雅黑" panose="020B0503020204020204" pitchFamily="34" charset="-122"/>
                <a:ea typeface="微软雅黑" panose="020B0503020204020204" pitchFamily="34" charset="-122"/>
                <a:sym typeface="Wingdings 2" panose="05020102010507070707" pitchFamily="18" charset="2"/>
              </a:rPr>
              <a:t>普混：1月普通混合动力乘用车批发6.7万辆，同比增长58%，环比下降20%。其中丰田38741辆，本田18516辆，东风日产5424辆，长城汽车1890辆，混动逐步成为新热点。</a:t>
            </a:r>
            <a:endParaRPr sz="1400" dirty="0">
              <a:effectLst/>
              <a:latin typeface="微软雅黑" panose="020B0503020204020204" pitchFamily="34" charset="-122"/>
              <a:ea typeface="微软雅黑" panose="020B0503020204020204" pitchFamily="34" charset="-122"/>
              <a:sym typeface="Wingdings 2" panose="05020102010507070707" pitchFamily="18" charset="2"/>
            </a:endParaRPr>
          </a:p>
        </p:txBody>
      </p:sp>
      <p:sp>
        <p:nvSpPr>
          <p:cNvPr id="3" name="灯片编号占位符 2"/>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userDrawn="1"/>
        </p:nvSpPr>
        <p:spPr bwMode="auto">
          <a:xfrm>
            <a:off x="615950" y="197485"/>
            <a:ext cx="613981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2200" b="1"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市场分析</a:t>
            </a:r>
            <a:r>
              <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-2022</a:t>
            </a:r>
            <a:r>
              <a:rPr lang="zh-CN" altLang="en-US"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年</a:t>
            </a:r>
            <a:r>
              <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2</a:t>
            </a:r>
            <a:r>
              <a:rPr lang="zh-CN" altLang="en-US"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月</a:t>
            </a:r>
            <a:r>
              <a:rPr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全国乘用车市场</a:t>
            </a:r>
            <a:r>
              <a:rPr 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展望</a:t>
            </a:r>
            <a:endPar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endParaRPr>
          </a:p>
        </p:txBody>
      </p:sp>
      <p:sp>
        <p:nvSpPr>
          <p:cNvPr id="2" name="文本框 1"/>
          <p:cNvSpPr txBox="1"/>
          <p:nvPr/>
        </p:nvSpPr>
        <p:spPr>
          <a:xfrm>
            <a:off x="315595" y="565785"/>
            <a:ext cx="8734425" cy="3986530"/>
          </a:xfrm>
          <a:prstGeom prst="rect">
            <a:avLst/>
          </a:prstGeom>
          <a:noFill/>
          <a:extLst>
            <a:ext uri="{909E8E84-426E-40DD-AFC4-6F175D3DCCD1}">
              <a14:hiddenFill xmlns:a14="http://schemas.microsoft.com/office/drawing/2010/main">
                <a:solidFill>
                  <a:schemeClr val="bg1">
                    <a:lumMod val="95000"/>
                  </a:schemeClr>
                </a:solidFill>
              </a14:hiddenFill>
            </a:ext>
          </a:extLst>
        </p:spPr>
        <p:txBody>
          <a:bodyPr wrap="square" rtlCol="0">
            <a:spAutoFit/>
          </a:bodyPr>
          <a:lstStyle/>
          <a:p>
            <a:pPr marL="285750" indent="-285750">
              <a:lnSpc>
                <a:spcPct val="120000"/>
              </a:lnSpc>
              <a:spcBef>
                <a:spcPts val="30"/>
              </a:spcBef>
              <a:spcAft>
                <a:spcPts val="0"/>
              </a:spcAft>
              <a:buClr>
                <a:srgbClr val="159EBE"/>
              </a:buClr>
              <a:buSzPct val="90000"/>
              <a:buFont typeface="Wingdings" panose="05000000000000000000" charset="0"/>
              <a:buChar char="u"/>
            </a:pPr>
            <a:r>
              <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rPr>
              <a:t>由于今年春节早，1月最后一周进入车市的春节休眠期，相对2021年2月少了11天的节前热销期，但也减少了春节前几天的提早休眠期，因此车市同比增长压力不大。  </a:t>
            </a:r>
            <a:endPar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20000"/>
              </a:lnSpc>
              <a:spcBef>
                <a:spcPts val="30"/>
              </a:spcBef>
              <a:spcAft>
                <a:spcPts val="0"/>
              </a:spcAft>
              <a:buClr>
                <a:srgbClr val="159EBE"/>
              </a:buClr>
              <a:buSzPct val="90000"/>
              <a:buFont typeface="Wingdings" panose="05000000000000000000" charset="0"/>
              <a:buChar char="u"/>
            </a:pPr>
            <a:r>
              <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rPr>
              <a:t>由于1月节前生产提早停工，1月车市旺销后的渠道库存仍处较低水平，随着节后车企快速恢复正常产销状态，2月的经销商仍有较好补库需求。</a:t>
            </a:r>
            <a:endPar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20000"/>
              </a:lnSpc>
              <a:spcBef>
                <a:spcPts val="30"/>
              </a:spcBef>
              <a:spcAft>
                <a:spcPts val="0"/>
              </a:spcAft>
              <a:buClr>
                <a:srgbClr val="159EBE"/>
              </a:buClr>
              <a:buSzPct val="90000"/>
              <a:buFont typeface="Wingdings" panose="05000000000000000000" charset="0"/>
              <a:buChar char="u"/>
            </a:pPr>
            <a:r>
              <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rPr>
              <a:t>2022年的经济形势日益复杂严峻，房地产市场见顶回落趋势明显。短期看，对于房地产行业的调控将处于趋向紧平衡走势，部分相关行业增长压力较大、市场预期偏弱。疫情散发影响下的节后生产生活、服务业恢复较谨慎，加之冬奥会等重大赛事保障防控力度，2月车市回暖较慢。但随着中年外出务工群体的回流，车市的结构性回暖面临较好机遇。</a:t>
            </a:r>
            <a:endPar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20000"/>
              </a:lnSpc>
              <a:spcBef>
                <a:spcPts val="30"/>
              </a:spcBef>
              <a:spcAft>
                <a:spcPts val="0"/>
              </a:spcAft>
              <a:buClr>
                <a:srgbClr val="159EBE"/>
              </a:buClr>
              <a:buSzPct val="90000"/>
              <a:buFont typeface="Wingdings" panose="05000000000000000000" charset="0"/>
              <a:buChar char="u"/>
            </a:pPr>
            <a:r>
              <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rPr>
              <a:t>部分传统车企受芯片影响而调低2021年预期，未交付订单资源转接2022年车市一季度，所以确保开门红、保交付的努力将在一季度落实奏效。</a:t>
            </a:r>
            <a:endPar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20000"/>
              </a:lnSpc>
              <a:spcBef>
                <a:spcPts val="30"/>
              </a:spcBef>
              <a:spcAft>
                <a:spcPts val="0"/>
              </a:spcAft>
              <a:buClr>
                <a:srgbClr val="159EBE"/>
              </a:buClr>
              <a:buSzPct val="90000"/>
              <a:buFont typeface="Wingdings" panose="05000000000000000000" charset="0"/>
              <a:buChar char="u"/>
            </a:pPr>
            <a:r>
              <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rPr>
              <a:t>随着新能源补贴退坡和原材料价格上涨，前期部分车型价格微调带来订单短暂低迷，春节后新能源车价格接受度恢复，加之很多新能源车目前仍有积压前期未交付订单，因此2月新能源车型销量不会受到退坡明显影响。</a:t>
            </a:r>
            <a:endPar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20000"/>
              </a:lnSpc>
              <a:spcBef>
                <a:spcPts val="30"/>
              </a:spcBef>
              <a:spcAft>
                <a:spcPts val="0"/>
              </a:spcAft>
              <a:buClr>
                <a:srgbClr val="159EBE"/>
              </a:buClr>
              <a:buSzPct val="90000"/>
              <a:buFont typeface="Wingdings" panose="05000000000000000000" charset="0"/>
              <a:buChar char="u"/>
            </a:pPr>
            <a:r>
              <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rPr>
              <a:t>历年春节后都有一定的开学前购车潮，大城市交通拥堵基本是以学校开学放假为分界，由于疫情散发的风险犹存，预期今年开学购车潮仍应该很好。因此2月批发零售增速应值得期待。</a:t>
            </a:r>
            <a:endPar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endParaRPr>
          </a:p>
        </p:txBody>
      </p:sp>
      <p:sp>
        <p:nvSpPr>
          <p:cNvPr id="3" name="灯片编号占位符 2"/>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userDrawn="1"/>
        </p:nvSpPr>
        <p:spPr bwMode="auto">
          <a:xfrm>
            <a:off x="615950" y="197485"/>
            <a:ext cx="784669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2200" b="1"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市场分析</a:t>
            </a:r>
            <a:r>
              <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a:t>
            </a:r>
            <a:r>
              <a:rPr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新能源车微幅涨价不会影响销量提升</a:t>
            </a:r>
            <a:r>
              <a:rPr 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a:t>
            </a:r>
            <a:r>
              <a:rPr 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一）</a:t>
            </a:r>
            <a:endParaRPr 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endParaRPr>
          </a:p>
        </p:txBody>
      </p:sp>
      <p:sp>
        <p:nvSpPr>
          <p:cNvPr id="2" name="文本框 1"/>
          <p:cNvSpPr txBox="1"/>
          <p:nvPr/>
        </p:nvSpPr>
        <p:spPr>
          <a:xfrm>
            <a:off x="315595" y="553085"/>
            <a:ext cx="8502650" cy="4321810"/>
          </a:xfrm>
          <a:prstGeom prst="rect">
            <a:avLst/>
          </a:prstGeom>
          <a:noFill/>
          <a:extLst>
            <a:ext uri="{909E8E84-426E-40DD-AFC4-6F175D3DCCD1}">
              <a14:hiddenFill xmlns:a14="http://schemas.microsoft.com/office/drawing/2010/main">
                <a:solidFill>
                  <a:schemeClr val="bg1">
                    <a:lumMod val="95000"/>
                  </a:schemeClr>
                </a:solidFill>
              </a14:hiddenFill>
            </a:ext>
          </a:extLst>
        </p:spPr>
        <p:txBody>
          <a:bodyPr wrap="square" rtlCol="0">
            <a:spAutoFit/>
          </a:bodyPr>
          <a:lstStyle/>
          <a:p>
            <a:pPr marL="285750" indent="-285750">
              <a:lnSpc>
                <a:spcPct val="140000"/>
              </a:lnSpc>
              <a:spcBef>
                <a:spcPts val="30"/>
              </a:spcBef>
              <a:spcAft>
                <a:spcPts val="0"/>
              </a:spcAft>
              <a:buClr>
                <a:srgbClr val="159EBE"/>
              </a:buClr>
              <a:buSzPct val="90000"/>
              <a:buFont typeface="Wingdings" panose="05000000000000000000" charset="0"/>
              <a:buChar char="u"/>
            </a:pPr>
            <a:r>
              <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rPr>
              <a:t>近期随着新能源车补贴退坡和锂矿等基础资源价格剧烈上涨，新能源车企面临一定的成本压力。但新能源车的市场价格预计不会大幅度上涨，车企应有能力化解压力，继续保持2022年新能源车较快增长。从市场反馈看，用户对于新能源退坡后的价格变化也有一定程度的共识和预期。</a:t>
            </a:r>
            <a:endPar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40000"/>
              </a:lnSpc>
              <a:spcBef>
                <a:spcPts val="30"/>
              </a:spcBef>
              <a:spcAft>
                <a:spcPts val="0"/>
              </a:spcAft>
              <a:buClr>
                <a:srgbClr val="159EBE"/>
              </a:buClr>
              <a:buSzPct val="90000"/>
              <a:buFont typeface="Wingdings" panose="05000000000000000000" charset="0"/>
              <a:buChar char="u"/>
            </a:pPr>
            <a:r>
              <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rPr>
              <a:t>2021年全国新能源车市场火爆。根据乘联会数据，国内新能源车零售达到299万辆，同比增长170%。由于终端新能源需求旺盛，产能不足，未交车订单充裕（包含大定锁价将成本转嫁给汽车厂商），价格微涨不会严重影响整体市场需求。2022年很多车企都制定了宏伟的产销提升目标，因此我们有信心2022年新能源乘用车销量达到550万辆左右，继续实现70%左右高增长。</a:t>
            </a:r>
            <a:endPar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40000"/>
              </a:lnSpc>
              <a:spcBef>
                <a:spcPts val="30"/>
              </a:spcBef>
              <a:spcAft>
                <a:spcPts val="0"/>
              </a:spcAft>
              <a:buClr>
                <a:srgbClr val="159EBE"/>
              </a:buClr>
              <a:buSzPct val="90000"/>
              <a:buFont typeface="Wingdings" panose="05000000000000000000" charset="0"/>
              <a:buChar char="u"/>
            </a:pPr>
            <a:r>
              <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rPr>
              <a:t>国家政策对新能源车的支持巨大。由于2022年补贴技术指标不变，电池与整车集成技术在提升，新能源汽车产品有望提升电池能量密度、降低百公里电耗等技术指标获得更好的补贴支持。补贴技术指标的稳定也有利于行业平均技术水平的持续提升，减缓部分企业政策追随策略下的投资压力。</a:t>
            </a:r>
            <a:endPar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40000"/>
              </a:lnSpc>
              <a:spcBef>
                <a:spcPts val="30"/>
              </a:spcBef>
              <a:spcAft>
                <a:spcPts val="0"/>
              </a:spcAft>
              <a:buClr>
                <a:srgbClr val="159EBE"/>
              </a:buClr>
              <a:buSzPct val="90000"/>
              <a:buFont typeface="Wingdings" panose="05000000000000000000" charset="0"/>
              <a:buChar char="u"/>
            </a:pPr>
            <a:r>
              <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rPr>
              <a:t>新能源车的规模效益明显，头部企业的单车规模不断提升成本下降。随着产业规模大幅度增长，新能源车的固定资产折旧等成本能更好的分摊，单车制造成本在指数型成长阶段更易发挥规模优势。据特斯拉等公布的财报显示，单车毛利处于30%的高位，体现较强的抗成本风险能力，这也为智能制造、制造业技术革新注入新的活力。</a:t>
            </a:r>
            <a:endPar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endParaRPr>
          </a:p>
        </p:txBody>
      </p:sp>
      <p:sp>
        <p:nvSpPr>
          <p:cNvPr id="3" name="灯片编号占位符 2"/>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userDrawn="1"/>
        </p:nvSpPr>
        <p:spPr bwMode="auto">
          <a:xfrm>
            <a:off x="615950" y="197485"/>
            <a:ext cx="784669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2200" b="1"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市场分析</a:t>
            </a:r>
            <a:r>
              <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a:t>
            </a:r>
            <a:r>
              <a:rPr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新能源车微幅涨价不会影响销量提升</a:t>
            </a:r>
            <a:r>
              <a:rPr 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a:t>
            </a:r>
            <a:r>
              <a:rPr 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二）</a:t>
            </a:r>
            <a:endParaRPr 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endParaRPr>
          </a:p>
        </p:txBody>
      </p:sp>
      <p:sp>
        <p:nvSpPr>
          <p:cNvPr id="2" name="文本框 1"/>
          <p:cNvSpPr txBox="1"/>
          <p:nvPr/>
        </p:nvSpPr>
        <p:spPr>
          <a:xfrm>
            <a:off x="315595" y="553085"/>
            <a:ext cx="8502650" cy="2505710"/>
          </a:xfrm>
          <a:prstGeom prst="rect">
            <a:avLst/>
          </a:prstGeom>
          <a:noFill/>
          <a:extLst>
            <a:ext uri="{909E8E84-426E-40DD-AFC4-6F175D3DCCD1}">
              <a14:hiddenFill xmlns:a14="http://schemas.microsoft.com/office/drawing/2010/main">
                <a:solidFill>
                  <a:schemeClr val="bg1">
                    <a:lumMod val="95000"/>
                  </a:schemeClr>
                </a:solidFill>
              </a14:hiddenFill>
            </a:ext>
          </a:extLst>
        </p:spPr>
        <p:txBody>
          <a:bodyPr wrap="square" rtlCol="0">
            <a:spAutoFit/>
          </a:bodyPr>
          <a:lstStyle/>
          <a:p>
            <a:pPr marL="285750" indent="-285750">
              <a:lnSpc>
                <a:spcPct val="140000"/>
              </a:lnSpc>
              <a:spcBef>
                <a:spcPts val="30"/>
              </a:spcBef>
              <a:spcAft>
                <a:spcPts val="0"/>
              </a:spcAft>
              <a:buClr>
                <a:srgbClr val="159EBE"/>
              </a:buClr>
              <a:buSzPct val="90000"/>
              <a:buFont typeface="Wingdings" panose="05000000000000000000" charset="0"/>
              <a:buChar char="u"/>
            </a:pPr>
            <a:r>
              <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rPr>
              <a:t>电池的成本压力可以通过多种方式化解。车企可能会通过提升电池性能、多元化选择供应商、将供应商开发纳入企业内部交易环节等措施改善成本压力、提高沟通效率。目前超预期发展的4680电池有很大的成本下降空间。而电池行业世界范围的投资力度空前，短期的盈利远不如绑定车企的稳定供货更重要。</a:t>
            </a:r>
            <a:endPar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40000"/>
              </a:lnSpc>
              <a:spcBef>
                <a:spcPts val="30"/>
              </a:spcBef>
              <a:spcAft>
                <a:spcPts val="0"/>
              </a:spcAft>
              <a:buClr>
                <a:srgbClr val="159EBE"/>
              </a:buClr>
              <a:buSzPct val="90000"/>
              <a:buFont typeface="Wingdings" panose="05000000000000000000" charset="0"/>
              <a:buChar char="u"/>
            </a:pPr>
            <a:r>
              <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rPr>
              <a:t>传统燃油车的定价体系是受到消费品高税收影响的，新能源车没有消费税等税收压力，反而有更多的新能源积分，因此高端新能源车的潜在利润丰厚。比亚迪、广汽埃安等车型的电池容量和高端车差距不大，但价格差异较大，体现A级车的高性价比。但由于消费者的需求差异，高端车反而相对A级自主车型表现的极其火爆，因此高端的价格压力不大。主流A0级电动车的竞争激烈，成本压力巨大，但仍保持价格稳定，也让新能源车的较高增长有很好的基础。</a:t>
            </a:r>
            <a:endPar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endParaRPr>
          </a:p>
        </p:txBody>
      </p:sp>
      <p:sp>
        <p:nvSpPr>
          <p:cNvPr id="3" name="灯片编号占位符 2"/>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userDrawn="1"/>
        </p:nvSpPr>
        <p:spPr bwMode="auto">
          <a:xfrm>
            <a:off x="615950" y="197485"/>
            <a:ext cx="784669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2200" b="1"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市场分析</a:t>
            </a:r>
            <a:r>
              <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a:t>
            </a:r>
            <a:r>
              <a:rPr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女性用车成为拉动车市增长较强动力</a:t>
            </a:r>
            <a:r>
              <a:rPr 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a:t>
            </a:r>
            <a:r>
              <a:rPr 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一）</a:t>
            </a:r>
            <a:endParaRPr 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endParaRPr>
          </a:p>
        </p:txBody>
      </p:sp>
      <p:sp>
        <p:nvSpPr>
          <p:cNvPr id="2" name="文本框 1"/>
          <p:cNvSpPr txBox="1"/>
          <p:nvPr/>
        </p:nvSpPr>
        <p:spPr>
          <a:xfrm>
            <a:off x="315595" y="553085"/>
            <a:ext cx="8502650" cy="4321810"/>
          </a:xfrm>
          <a:prstGeom prst="rect">
            <a:avLst/>
          </a:prstGeom>
          <a:noFill/>
          <a:extLst>
            <a:ext uri="{909E8E84-426E-40DD-AFC4-6F175D3DCCD1}">
              <a14:hiddenFill xmlns:a14="http://schemas.microsoft.com/office/drawing/2010/main">
                <a:solidFill>
                  <a:schemeClr val="bg1">
                    <a:lumMod val="95000"/>
                  </a:schemeClr>
                </a:solidFill>
              </a14:hiddenFill>
            </a:ext>
          </a:extLst>
        </p:spPr>
        <p:txBody>
          <a:bodyPr wrap="square" rtlCol="0">
            <a:spAutoFit/>
          </a:bodyPr>
          <a:lstStyle/>
          <a:p>
            <a:pPr marL="285750" indent="-285750">
              <a:lnSpc>
                <a:spcPct val="140000"/>
              </a:lnSpc>
              <a:spcBef>
                <a:spcPts val="30"/>
              </a:spcBef>
              <a:spcAft>
                <a:spcPts val="0"/>
              </a:spcAft>
              <a:buClr>
                <a:srgbClr val="159EBE"/>
              </a:buClr>
              <a:buSzPct val="90000"/>
              <a:buFont typeface="Wingdings" panose="05000000000000000000" charset="0"/>
              <a:buChar char="u"/>
            </a:pPr>
            <a:r>
              <a:rPr altLang="zh-CN" sz="1400" dirty="0">
                <a:effectLst/>
                <a:latin typeface="微软雅黑" panose="020B0503020204020204" pitchFamily="34" charset="-122"/>
                <a:ea typeface="微软雅黑" panose="020B0503020204020204" pitchFamily="34" charset="-122"/>
                <a:sym typeface="Wingdings 2" panose="05020102010507070707" pitchFamily="18" charset="2"/>
              </a:rPr>
              <a:t>据公安部统计，截至2021年全国机动车保有量达3.95亿辆，其中汽车3.02亿辆；机动车驾驶人达4.81亿人，其中汽车驾驶人4.44亿人。2021年全国新注册登记机动车3,674万辆，新领证驾驶人2,750万人。</a:t>
            </a:r>
            <a:endParaRPr altLang="zh-CN"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40000"/>
              </a:lnSpc>
              <a:spcBef>
                <a:spcPts val="30"/>
              </a:spcBef>
              <a:spcAft>
                <a:spcPts val="0"/>
              </a:spcAft>
              <a:buClr>
                <a:srgbClr val="159EBE"/>
              </a:buClr>
              <a:buSzPct val="90000"/>
              <a:buFont typeface="Wingdings" panose="05000000000000000000" charset="0"/>
              <a:buChar char="u"/>
            </a:pPr>
            <a:r>
              <a:rPr altLang="zh-CN" sz="1400" dirty="0">
                <a:effectLst/>
                <a:latin typeface="微软雅黑" panose="020B0503020204020204" pitchFamily="34" charset="-122"/>
                <a:ea typeface="微软雅黑" panose="020B0503020204020204" pitchFamily="34" charset="-122"/>
                <a:sym typeface="Wingdings 2" panose="05020102010507070707" pitchFamily="18" charset="2"/>
              </a:rPr>
              <a:t>2021年，机动车驾驶员达到4.8亿人，增长2,550万，表现相对较强。从历年数据来看，2021年增长数量相对较高，但考虑2020年增长是2,050万，两者加起来应该说是年均2,300万，仍处于一个相对的历史低位水平。所以驾驶员人数的增量，对车市的增量的贡献度总体来看是不大的，不利于入门级乘用车消费增长。新能源用户年轻化，90后对汽车的需求与总体有差异，比如对智能网联的需求增长，对汽车科技感要求偏高等，拉动高端电动车增长，因此新势力表现很强。</a:t>
            </a:r>
            <a:endParaRPr altLang="zh-CN"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40000"/>
              </a:lnSpc>
              <a:spcBef>
                <a:spcPts val="30"/>
              </a:spcBef>
              <a:spcAft>
                <a:spcPts val="0"/>
              </a:spcAft>
              <a:buClr>
                <a:srgbClr val="159EBE"/>
              </a:buClr>
              <a:buSzPct val="90000"/>
              <a:buFont typeface="Wingdings" panose="05000000000000000000" charset="0"/>
              <a:buChar char="u"/>
            </a:pPr>
            <a:r>
              <a:rPr altLang="zh-CN" sz="1400" dirty="0">
                <a:effectLst/>
                <a:latin typeface="微软雅黑" panose="020B0503020204020204" pitchFamily="34" charset="-122"/>
                <a:ea typeface="微软雅黑" panose="020B0503020204020204" pitchFamily="34" charset="-122"/>
                <a:sym typeface="Wingdings 2" panose="05020102010507070707" pitchFamily="18" charset="2"/>
              </a:rPr>
              <a:t>从驾驶人性别看，男性驾驶人达3.19亿人，占66.32%；女性驾驶人1.62亿人，占33.68%。目前来看，女性驾驶员增长速度相对较快，尤其过去两年女性驾驶员的增长相对比较迅猛，现在达到1.6亿，从2014年的0.7亿到到2021年1.6亿，每年都在1,300万左右的快速增长中，说明整体来看，家庭复数车辆保有的比例在不断的增长，家庭第二辆车有较大的增长空间。</a:t>
            </a:r>
            <a:endParaRPr altLang="zh-CN"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40000"/>
              </a:lnSpc>
              <a:spcBef>
                <a:spcPts val="30"/>
              </a:spcBef>
              <a:spcAft>
                <a:spcPts val="0"/>
              </a:spcAft>
              <a:buClr>
                <a:srgbClr val="159EBE"/>
              </a:buClr>
              <a:buSzPct val="90000"/>
              <a:buFont typeface="Wingdings" panose="05000000000000000000" charset="0"/>
              <a:buChar char="u"/>
            </a:pPr>
            <a:r>
              <a:rPr altLang="zh-CN" sz="1400" dirty="0">
                <a:effectLst/>
                <a:latin typeface="微软雅黑" panose="020B0503020204020204" pitchFamily="34" charset="-122"/>
                <a:ea typeface="微软雅黑" panose="020B0503020204020204" pitchFamily="34" charset="-122"/>
                <a:sym typeface="Wingdings 2" panose="05020102010507070707" pitchFamily="18" charset="2"/>
              </a:rPr>
              <a:t>从驾驶人年龄看，2021年底51至60岁的驾驶人6,966万人，占14.48%，较2018年的4,663万人增长2,303万，累计增幅50%。德国购车者平均年龄52岁，未来中国中老年购车的增量成为车市不可忽视力量。</a:t>
            </a:r>
            <a:endParaRPr altLang="zh-CN" sz="1400" dirty="0">
              <a:effectLst/>
              <a:latin typeface="微软雅黑" panose="020B0503020204020204" pitchFamily="34" charset="-122"/>
              <a:ea typeface="微软雅黑" panose="020B0503020204020204" pitchFamily="34" charset="-122"/>
              <a:sym typeface="Wingdings 2" panose="05020102010507070707" pitchFamily="18" charset="2"/>
            </a:endParaRPr>
          </a:p>
        </p:txBody>
      </p:sp>
      <p:sp>
        <p:nvSpPr>
          <p:cNvPr id="3" name="灯片编号占位符 2"/>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userDrawn="1"/>
        </p:nvSpPr>
        <p:spPr bwMode="auto">
          <a:xfrm>
            <a:off x="615950" y="197485"/>
            <a:ext cx="784669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2200" b="1"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市场分析</a:t>
            </a:r>
            <a:r>
              <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a:t>
            </a:r>
            <a:r>
              <a:rPr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女性用车成为拉动车市增长较强动力</a:t>
            </a:r>
            <a:r>
              <a:rPr 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a:t>
            </a:r>
            <a:r>
              <a:rPr 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二）</a:t>
            </a:r>
            <a:endParaRPr 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endParaRPr>
          </a:p>
        </p:txBody>
      </p:sp>
      <p:sp>
        <p:nvSpPr>
          <p:cNvPr id="2" name="文本框 1"/>
          <p:cNvSpPr txBox="1"/>
          <p:nvPr/>
        </p:nvSpPr>
        <p:spPr>
          <a:xfrm>
            <a:off x="315595" y="553085"/>
            <a:ext cx="8502650" cy="1903095"/>
          </a:xfrm>
          <a:prstGeom prst="rect">
            <a:avLst/>
          </a:prstGeom>
          <a:noFill/>
          <a:extLst>
            <a:ext uri="{909E8E84-426E-40DD-AFC4-6F175D3DCCD1}">
              <a14:hiddenFill xmlns:a14="http://schemas.microsoft.com/office/drawing/2010/main">
                <a:solidFill>
                  <a:schemeClr val="bg1">
                    <a:lumMod val="95000"/>
                  </a:schemeClr>
                </a:solidFill>
              </a14:hiddenFill>
            </a:ext>
          </a:extLst>
        </p:spPr>
        <p:txBody>
          <a:bodyPr wrap="square" rtlCol="0">
            <a:spAutoFit/>
          </a:bodyPr>
          <a:lstStyle/>
          <a:p>
            <a:pPr marL="285750" indent="-285750">
              <a:lnSpc>
                <a:spcPct val="140000"/>
              </a:lnSpc>
              <a:spcBef>
                <a:spcPts val="30"/>
              </a:spcBef>
              <a:spcAft>
                <a:spcPts val="0"/>
              </a:spcAft>
              <a:buClr>
                <a:srgbClr val="159EBE"/>
              </a:buClr>
              <a:buSzPct val="90000"/>
              <a:buFont typeface="Wingdings" panose="05000000000000000000" charset="0"/>
              <a:buChar char="u"/>
            </a:pPr>
            <a:r>
              <a:rPr altLang="zh-CN" sz="1400" dirty="0">
                <a:effectLst/>
                <a:latin typeface="微软雅黑" panose="020B0503020204020204" pitchFamily="34" charset="-122"/>
                <a:ea typeface="微软雅黑" panose="020B0503020204020204" pitchFamily="34" charset="-122"/>
                <a:sym typeface="Wingdings 2" panose="05020102010507070707" pitchFamily="18" charset="2"/>
              </a:rPr>
              <a:t>2021年新能源车表现很强。由于疫情的冲击，摩托车市场强势增长，个性化出行增长迅猛。虽然驾驶员增长不快，但女性驾驶员和中老年驾驶员增长迅猛，这是车市增长点，但年轻人少对车市的长期发展带来隐忧，因此车市增长主要靠消费升级，而私车消费普及遭遇瓶颈。</a:t>
            </a:r>
            <a:endParaRPr altLang="zh-CN"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40000"/>
              </a:lnSpc>
              <a:spcBef>
                <a:spcPts val="30"/>
              </a:spcBef>
              <a:spcAft>
                <a:spcPts val="0"/>
              </a:spcAft>
              <a:buClr>
                <a:srgbClr val="159EBE"/>
              </a:buClr>
              <a:buSzPct val="90000"/>
              <a:buFont typeface="Wingdings" panose="05000000000000000000" charset="0"/>
              <a:buChar char="u"/>
            </a:pPr>
            <a:r>
              <a:rPr altLang="zh-CN" sz="1400" dirty="0">
                <a:effectLst/>
                <a:latin typeface="微软雅黑" panose="020B0503020204020204" pitchFamily="34" charset="-122"/>
                <a:ea typeface="微软雅黑" panose="020B0503020204020204" pitchFamily="34" charset="-122"/>
                <a:sym typeface="Wingdings 2" panose="05020102010507070707" pitchFamily="18" charset="2"/>
              </a:rPr>
              <a:t>面对老龄化和女性用户的增长趋势，依托新能源车的高速发展，推动微型电动车的C5驾照实施，扩大微型电动车驾驶员数量，让微型电动车尽快往合规化方向持续转型，让车市有更大的人口支撑是当务之急。</a:t>
            </a:r>
            <a:endParaRPr altLang="zh-CN" sz="1400" dirty="0">
              <a:effectLst/>
              <a:latin typeface="微软雅黑" panose="020B0503020204020204" pitchFamily="34" charset="-122"/>
              <a:ea typeface="微软雅黑" panose="020B0503020204020204" pitchFamily="34" charset="-122"/>
              <a:sym typeface="Wingdings 2" panose="05020102010507070707" pitchFamily="18" charset="2"/>
            </a:endParaRPr>
          </a:p>
        </p:txBody>
      </p:sp>
      <p:sp>
        <p:nvSpPr>
          <p:cNvPr id="3" name="灯片编号占位符 2"/>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7"/>
          <p:cNvSpPr>
            <a:spLocks noChangeArrowheads="1"/>
          </p:cNvSpPr>
          <p:nvPr userDrawn="1"/>
        </p:nvSpPr>
        <p:spPr bwMode="auto">
          <a:xfrm>
            <a:off x="5464175" y="929640"/>
            <a:ext cx="3235325" cy="487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just">
              <a:lnSpc>
                <a:spcPct val="100000"/>
              </a:lnSpc>
              <a:spcBef>
                <a:spcPct val="0"/>
              </a:spcBef>
              <a:buFont typeface="Wingdings" panose="05000000000000000000" charset="0"/>
              <a:buChar char="u"/>
            </a:pPr>
            <a:r>
              <a:rPr lang="en-US" altLang="zh-CN"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2022</a:t>
            </a:r>
            <a:r>
              <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年</a:t>
            </a:r>
            <a:r>
              <a:rPr lang="en-US" altLang="zh-CN"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1</a:t>
            </a:r>
            <a:r>
              <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月产量分析表</a:t>
            </a:r>
            <a:endPar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endParaRPr>
          </a:p>
          <a:p>
            <a:pPr algn="just">
              <a:lnSpc>
                <a:spcPct val="100000"/>
              </a:lnSpc>
              <a:spcBef>
                <a:spcPct val="0"/>
              </a:spcBef>
              <a:buFont typeface="Wingdings" panose="05000000000000000000" charset="0"/>
              <a:buChar char="u"/>
            </a:pPr>
            <a:r>
              <a:rPr lang="en-US" altLang="zh-CN"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2022</a:t>
            </a:r>
            <a:r>
              <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年</a:t>
            </a:r>
            <a:r>
              <a:rPr lang="en-US" altLang="zh-CN"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1</a:t>
            </a:r>
            <a:r>
              <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月零售和批发销量分析表</a:t>
            </a:r>
            <a:endPar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endParaRPr>
          </a:p>
          <a:p>
            <a:pPr algn="just">
              <a:lnSpc>
                <a:spcPct val="100000"/>
              </a:lnSpc>
              <a:spcBef>
                <a:spcPct val="0"/>
              </a:spcBef>
              <a:buFont typeface="Wingdings" panose="05000000000000000000" charset="0"/>
              <a:buChar char="u"/>
            </a:pPr>
            <a:r>
              <a:rPr lang="en-US" altLang="zh-CN"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2017-2022</a:t>
            </a:r>
            <a:r>
              <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年</a:t>
            </a:r>
            <a:r>
              <a:rPr lang="en-US" altLang="zh-CN"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1</a:t>
            </a:r>
            <a:r>
              <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月狭义乘用车零售和批发销量走势图</a:t>
            </a:r>
            <a:endParaRPr lang="en-US" altLang="zh-CN"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
        <p:nvSpPr>
          <p:cNvPr id="29" name="7"/>
          <p:cNvSpPr>
            <a:spLocks noChangeArrowheads="1"/>
          </p:cNvSpPr>
          <p:nvPr userDrawn="1"/>
        </p:nvSpPr>
        <p:spPr bwMode="auto">
          <a:xfrm>
            <a:off x="5470525" y="2707640"/>
            <a:ext cx="3067685" cy="692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just">
              <a:lnSpc>
                <a:spcPct val="100000"/>
              </a:lnSpc>
              <a:spcBef>
                <a:spcPct val="0"/>
              </a:spcBef>
              <a:buFont typeface="Wingdings" panose="05000000000000000000" charset="0"/>
              <a:buChar char="u"/>
            </a:pPr>
            <a:r>
              <a:rPr lang="en-US" altLang="zh-CN"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2022</a:t>
            </a:r>
            <a:r>
              <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年</a:t>
            </a:r>
            <a:r>
              <a:rPr lang="en-US" altLang="zh-CN"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1</a:t>
            </a:r>
            <a:r>
              <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月狭义乘用车零售销量</a:t>
            </a:r>
            <a:r>
              <a:rPr lang="en-US" altLang="zh-CN"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TOP10</a:t>
            </a:r>
            <a:endPar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endParaRPr>
          </a:p>
          <a:p>
            <a:pPr algn="just">
              <a:lnSpc>
                <a:spcPct val="100000"/>
              </a:lnSpc>
              <a:spcBef>
                <a:spcPct val="0"/>
              </a:spcBef>
              <a:buFont typeface="Wingdings" panose="05000000000000000000" charset="0"/>
              <a:buChar char="u"/>
            </a:pPr>
            <a:r>
              <a:rPr lang="en-US" altLang="zh-CN"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2022</a:t>
            </a:r>
            <a:r>
              <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年</a:t>
            </a:r>
            <a:r>
              <a:rPr lang="en-US" altLang="zh-CN"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1</a:t>
            </a:r>
            <a:r>
              <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月狭义乘用车批发销量</a:t>
            </a:r>
            <a:r>
              <a:rPr lang="en-US" altLang="zh-CN"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TOP10</a:t>
            </a:r>
            <a:endParaRPr lang="en-US" altLang="zh-CN"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endParaRPr>
          </a:p>
          <a:p>
            <a:pPr algn="just">
              <a:lnSpc>
                <a:spcPct val="100000"/>
              </a:lnSpc>
              <a:spcBef>
                <a:spcPct val="0"/>
              </a:spcBef>
              <a:buFont typeface="Wingdings" panose="05000000000000000000" charset="0"/>
              <a:buChar char="u"/>
            </a:pPr>
            <a:r>
              <a:rPr lang="en-US" altLang="zh-CN"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2022</a:t>
            </a:r>
            <a:r>
              <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年</a:t>
            </a:r>
            <a:r>
              <a:rPr lang="en-US" altLang="zh-CN"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1</a:t>
            </a:r>
            <a:r>
              <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月广义乘用车零售销量</a:t>
            </a:r>
            <a:r>
              <a:rPr lang="en-US" altLang="zh-CN"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TOP10</a:t>
            </a:r>
            <a:endParaRPr lang="en-US" altLang="zh-CN"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endParaRPr>
          </a:p>
          <a:p>
            <a:pPr algn="just">
              <a:lnSpc>
                <a:spcPct val="100000"/>
              </a:lnSpc>
              <a:spcBef>
                <a:spcPct val="0"/>
              </a:spcBef>
              <a:buFont typeface="Wingdings" panose="05000000000000000000" charset="0"/>
              <a:buChar char="u"/>
            </a:pPr>
            <a:r>
              <a:rPr lang="en-US" altLang="zh-CN"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2022</a:t>
            </a:r>
            <a:r>
              <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年</a:t>
            </a:r>
            <a:r>
              <a:rPr lang="en-US" altLang="zh-CN"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1</a:t>
            </a:r>
            <a:r>
              <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月广义乘用车批发销量</a:t>
            </a:r>
            <a:r>
              <a:rPr lang="en-US" altLang="zh-CN"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TOP10</a:t>
            </a:r>
            <a:endParaRPr lang="en-US" altLang="zh-CN"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endParaRPr>
          </a:p>
          <a:p>
            <a:pPr indent="0" algn="just">
              <a:lnSpc>
                <a:spcPct val="100000"/>
              </a:lnSpc>
              <a:spcBef>
                <a:spcPct val="0"/>
              </a:spcBef>
              <a:buFont typeface="Wingdings" panose="05000000000000000000" charset="0"/>
              <a:buNone/>
            </a:pPr>
            <a:endPar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
        <p:nvSpPr>
          <p:cNvPr id="30" name="7"/>
          <p:cNvSpPr>
            <a:spLocks noChangeArrowheads="1"/>
          </p:cNvSpPr>
          <p:nvPr userDrawn="1"/>
        </p:nvSpPr>
        <p:spPr bwMode="auto">
          <a:xfrm>
            <a:off x="5464175" y="3756025"/>
            <a:ext cx="3023870" cy="87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just">
              <a:lnSpc>
                <a:spcPct val="100000"/>
              </a:lnSpc>
              <a:spcBef>
                <a:spcPct val="0"/>
              </a:spcBef>
              <a:buFont typeface="Wingdings" panose="05000000000000000000" charset="0"/>
              <a:buChar char="u"/>
            </a:pPr>
            <a:r>
              <a:rPr lang="en-US" altLang="zh-CN"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2022</a:t>
            </a:r>
            <a:r>
              <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年</a:t>
            </a:r>
            <a:r>
              <a:rPr lang="en-US" altLang="zh-CN"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1</a:t>
            </a:r>
            <a:r>
              <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月全国乘用车市场回顾</a:t>
            </a:r>
            <a:endPar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endParaRPr>
          </a:p>
          <a:p>
            <a:pPr algn="just">
              <a:lnSpc>
                <a:spcPct val="100000"/>
              </a:lnSpc>
              <a:spcBef>
                <a:spcPct val="0"/>
              </a:spcBef>
              <a:buFont typeface="Wingdings" panose="05000000000000000000" charset="0"/>
              <a:buChar char="u"/>
            </a:pPr>
            <a:r>
              <a:rPr 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2022</a:t>
            </a:r>
            <a:r>
              <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年</a:t>
            </a:r>
            <a:r>
              <a:rPr lang="en-US" altLang="zh-CN"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2</a:t>
            </a:r>
            <a:r>
              <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月</a:t>
            </a:r>
            <a:r>
              <a:rPr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全国乘用车市场展望</a:t>
            </a:r>
            <a:endParaRPr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endParaRPr>
          </a:p>
          <a:p>
            <a:pPr algn="just">
              <a:lnSpc>
                <a:spcPct val="100000"/>
              </a:lnSpc>
              <a:spcBef>
                <a:spcPct val="0"/>
              </a:spcBef>
              <a:buFont typeface="Wingdings" panose="05000000000000000000" charset="0"/>
              <a:buChar char="u"/>
            </a:pPr>
            <a:r>
              <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新能源车微幅涨价不会影响销量提升</a:t>
            </a:r>
            <a:endPar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endParaRPr>
          </a:p>
          <a:p>
            <a:pPr algn="just">
              <a:lnSpc>
                <a:spcPct val="100000"/>
              </a:lnSpc>
              <a:spcBef>
                <a:spcPct val="0"/>
              </a:spcBef>
              <a:buFont typeface="Wingdings" panose="05000000000000000000" charset="0"/>
              <a:buChar char="u"/>
            </a:pPr>
            <a:r>
              <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女性用车成为拉动车市增长较强动力</a:t>
            </a:r>
            <a:endPar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endParaRPr>
          </a:p>
          <a:p>
            <a:pPr algn="just">
              <a:lnSpc>
                <a:spcPct val="100000"/>
              </a:lnSpc>
              <a:spcBef>
                <a:spcPct val="0"/>
              </a:spcBef>
              <a:buFont typeface="Wingdings" panose="05000000000000000000" charset="0"/>
              <a:buChar char="u"/>
            </a:pPr>
            <a:r>
              <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2022年促进传统燃油车消费也很重要</a:t>
            </a:r>
            <a:endPar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endParaRPr>
          </a:p>
          <a:p>
            <a:pPr algn="just">
              <a:lnSpc>
                <a:spcPct val="100000"/>
              </a:lnSpc>
              <a:spcBef>
                <a:spcPct val="0"/>
              </a:spcBef>
              <a:buFont typeface="Wingdings" panose="05000000000000000000" charset="0"/>
              <a:buChar char="u"/>
            </a:pPr>
            <a:r>
              <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世界少子化趋势下应鼓励结婚-结婚购车免车购税</a:t>
            </a:r>
            <a:endPar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
        <p:nvSpPr>
          <p:cNvPr id="10" name="7"/>
          <p:cNvSpPr>
            <a:spLocks noChangeArrowheads="1"/>
          </p:cNvSpPr>
          <p:nvPr userDrawn="1"/>
        </p:nvSpPr>
        <p:spPr bwMode="auto">
          <a:xfrm>
            <a:off x="5464175" y="1901190"/>
            <a:ext cx="3481705" cy="330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just">
              <a:lnSpc>
                <a:spcPct val="100000"/>
              </a:lnSpc>
              <a:spcBef>
                <a:spcPct val="0"/>
              </a:spcBef>
              <a:buFont typeface="Wingdings" panose="05000000000000000000" charset="0"/>
              <a:buChar char="u"/>
            </a:pPr>
            <a:r>
              <a:rPr lang="en-US" altLang="zh-CN"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2022</a:t>
            </a:r>
            <a:r>
              <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年</a:t>
            </a:r>
            <a:r>
              <a:rPr lang="en-US" altLang="zh-CN"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1</a:t>
            </a:r>
            <a:r>
              <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月产量、零售、批发分析表</a:t>
            </a:r>
            <a:endPar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endParaRPr>
          </a:p>
          <a:p>
            <a:pPr algn="just">
              <a:lnSpc>
                <a:spcPct val="100000"/>
              </a:lnSpc>
              <a:spcBef>
                <a:spcPct val="0"/>
              </a:spcBef>
              <a:buFont typeface="Wingdings" panose="05000000000000000000" charset="0"/>
              <a:buChar char="u"/>
            </a:pPr>
            <a:r>
              <a:rPr lang="en-US" altLang="zh-CN"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2017-2022</a:t>
            </a:r>
            <a:r>
              <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年</a:t>
            </a:r>
            <a:r>
              <a:rPr lang="en-US" altLang="zh-CN"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1</a:t>
            </a:r>
            <a:r>
              <a:rPr lang="zh-CN" altLang="en-US"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rPr>
              <a:t>月新能源乘用车零售和批发销量走势图</a:t>
            </a:r>
            <a:endParaRPr lang="en-US" altLang="zh-CN" sz="1000"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
        <p:nvSpPr>
          <p:cNvPr id="17" name="椭圆 16"/>
          <p:cNvSpPr/>
          <p:nvPr userDrawn="1"/>
        </p:nvSpPr>
        <p:spPr>
          <a:xfrm>
            <a:off x="4656455" y="3397885"/>
            <a:ext cx="415290" cy="408940"/>
          </a:xfrm>
          <a:prstGeom prst="ellipse">
            <a:avLst/>
          </a:prstGeom>
          <a:solidFill>
            <a:srgbClr val="159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userDrawn="1"/>
        </p:nvSpPr>
        <p:spPr>
          <a:xfrm>
            <a:off x="4656455" y="2350770"/>
            <a:ext cx="415290" cy="408940"/>
          </a:xfrm>
          <a:prstGeom prst="ellipse">
            <a:avLst/>
          </a:prstGeom>
          <a:solidFill>
            <a:srgbClr val="159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userDrawn="1"/>
        </p:nvSpPr>
        <p:spPr>
          <a:xfrm>
            <a:off x="4656455" y="1545590"/>
            <a:ext cx="415290" cy="408940"/>
          </a:xfrm>
          <a:prstGeom prst="ellipse">
            <a:avLst/>
          </a:prstGeom>
          <a:solidFill>
            <a:srgbClr val="159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7"/>
          <p:cNvSpPr>
            <a:spLocks noChangeArrowheads="1"/>
          </p:cNvSpPr>
          <p:nvPr userDrawn="1"/>
        </p:nvSpPr>
        <p:spPr bwMode="auto">
          <a:xfrm>
            <a:off x="5161915" y="598170"/>
            <a:ext cx="1552575" cy="346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just">
              <a:lnSpc>
                <a:spcPct val="100000"/>
              </a:lnSpc>
              <a:spcBef>
                <a:spcPct val="0"/>
              </a:spcBef>
              <a:buFontTx/>
              <a:buNone/>
            </a:pPr>
            <a:r>
              <a:rPr lang="zh-CN" altLang="en-US" sz="2000" b="1" dirty="0">
                <a:solidFill>
                  <a:srgbClr val="159EBE"/>
                </a:solidFill>
                <a:latin typeface="+mn-lt"/>
                <a:ea typeface="+mn-ea"/>
                <a:cs typeface="+mn-ea"/>
                <a:sym typeface="+mn-lt"/>
              </a:rPr>
              <a:t>一</a:t>
            </a:r>
            <a:r>
              <a:rPr lang="en-US" altLang="zh-CN" sz="2000" b="1" dirty="0">
                <a:solidFill>
                  <a:srgbClr val="159EBE"/>
                </a:solidFill>
                <a:latin typeface="+mn-lt"/>
                <a:ea typeface="+mn-ea"/>
                <a:cs typeface="+mn-ea"/>
                <a:sym typeface="+mn-lt"/>
              </a:rPr>
              <a:t>.</a:t>
            </a:r>
            <a:r>
              <a:rPr lang="zh-CN" altLang="en-US" sz="2000" b="1" dirty="0">
                <a:solidFill>
                  <a:srgbClr val="159EBE"/>
                </a:solidFill>
                <a:latin typeface="+mn-lt"/>
                <a:ea typeface="+mn-ea"/>
                <a:cs typeface="+mn-ea"/>
                <a:sym typeface="+mn-lt"/>
              </a:rPr>
              <a:t>总体市场</a:t>
            </a:r>
            <a:endParaRPr lang="zh-CN" altLang="en-US" sz="2000" b="1" dirty="0">
              <a:solidFill>
                <a:srgbClr val="159EBE"/>
              </a:solidFill>
              <a:latin typeface="+mn-lt"/>
              <a:ea typeface="+mn-ea"/>
              <a:cs typeface="+mn-ea"/>
              <a:sym typeface="+mn-lt"/>
            </a:endParaRPr>
          </a:p>
        </p:txBody>
      </p:sp>
      <p:sp>
        <p:nvSpPr>
          <p:cNvPr id="21" name="5"/>
          <p:cNvSpPr>
            <a:spLocks noChangeArrowheads="1"/>
          </p:cNvSpPr>
          <p:nvPr userDrawn="1"/>
        </p:nvSpPr>
        <p:spPr bwMode="auto">
          <a:xfrm>
            <a:off x="5161915" y="1581785"/>
            <a:ext cx="1896110" cy="346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just">
              <a:lnSpc>
                <a:spcPct val="100000"/>
              </a:lnSpc>
              <a:spcBef>
                <a:spcPct val="0"/>
              </a:spcBef>
              <a:buFontTx/>
              <a:buNone/>
            </a:pPr>
            <a:r>
              <a:rPr lang="zh-CN" altLang="en-US" sz="2000" b="1" dirty="0">
                <a:solidFill>
                  <a:srgbClr val="159EBE"/>
                </a:solidFill>
                <a:latin typeface="+mn-lt"/>
                <a:ea typeface="+mn-ea"/>
                <a:cs typeface="+mn-ea"/>
                <a:sym typeface="+mn-lt"/>
              </a:rPr>
              <a:t>二</a:t>
            </a:r>
            <a:r>
              <a:rPr lang="en-US" altLang="zh-CN" sz="2000" b="1" dirty="0">
                <a:solidFill>
                  <a:srgbClr val="159EBE"/>
                </a:solidFill>
                <a:latin typeface="+mn-lt"/>
                <a:ea typeface="+mn-ea"/>
                <a:cs typeface="+mn-ea"/>
                <a:sym typeface="+mn-lt"/>
              </a:rPr>
              <a:t>.</a:t>
            </a:r>
            <a:r>
              <a:rPr lang="zh-CN" altLang="en-US" sz="2000" b="1" dirty="0">
                <a:solidFill>
                  <a:srgbClr val="159EBE"/>
                </a:solidFill>
                <a:latin typeface="+mn-lt"/>
                <a:ea typeface="+mn-ea"/>
                <a:cs typeface="+mn-ea"/>
                <a:sym typeface="+mn-lt"/>
              </a:rPr>
              <a:t>新能源市场</a:t>
            </a:r>
            <a:endParaRPr lang="zh-CN" altLang="en-US" sz="2000" b="1" dirty="0">
              <a:solidFill>
                <a:srgbClr val="159EBE"/>
              </a:solidFill>
              <a:latin typeface="+mn-lt"/>
              <a:ea typeface="+mn-ea"/>
              <a:cs typeface="+mn-ea"/>
              <a:sym typeface="+mn-lt"/>
            </a:endParaRPr>
          </a:p>
        </p:txBody>
      </p:sp>
      <p:sp>
        <p:nvSpPr>
          <p:cNvPr id="22" name="3"/>
          <p:cNvSpPr>
            <a:spLocks noChangeArrowheads="1"/>
          </p:cNvSpPr>
          <p:nvPr userDrawn="1"/>
        </p:nvSpPr>
        <p:spPr bwMode="auto">
          <a:xfrm>
            <a:off x="5161915" y="2383155"/>
            <a:ext cx="1896745" cy="345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just">
              <a:lnSpc>
                <a:spcPct val="100000"/>
              </a:lnSpc>
              <a:spcBef>
                <a:spcPct val="0"/>
              </a:spcBef>
              <a:buFontTx/>
              <a:buNone/>
            </a:pPr>
            <a:r>
              <a:rPr lang="zh-CN" altLang="en-US" sz="2000" b="1" dirty="0">
                <a:solidFill>
                  <a:srgbClr val="159EBE"/>
                </a:solidFill>
                <a:latin typeface="+mn-lt"/>
                <a:ea typeface="+mn-ea"/>
                <a:cs typeface="+mn-ea"/>
                <a:sym typeface="+mn-lt"/>
              </a:rPr>
              <a:t>三</a:t>
            </a:r>
            <a:r>
              <a:rPr lang="en-US" altLang="zh-CN" sz="2000" b="1" dirty="0">
                <a:solidFill>
                  <a:srgbClr val="159EBE"/>
                </a:solidFill>
                <a:latin typeface="+mn-lt"/>
                <a:ea typeface="+mn-ea"/>
                <a:cs typeface="+mn-ea"/>
                <a:sym typeface="+mn-lt"/>
              </a:rPr>
              <a:t>.</a:t>
            </a:r>
            <a:r>
              <a:rPr lang="zh-CN" altLang="en-US" sz="2000" b="1" dirty="0">
                <a:solidFill>
                  <a:srgbClr val="159EBE"/>
                </a:solidFill>
                <a:latin typeface="+mn-lt"/>
                <a:ea typeface="+mn-ea"/>
                <a:cs typeface="+mn-ea"/>
                <a:sym typeface="+mn-lt"/>
              </a:rPr>
              <a:t>厂商排名</a:t>
            </a:r>
            <a:endParaRPr lang="zh-CN" altLang="en-US" sz="2000" b="1" dirty="0">
              <a:solidFill>
                <a:srgbClr val="159EBE"/>
              </a:solidFill>
              <a:latin typeface="+mn-lt"/>
              <a:ea typeface="+mn-ea"/>
              <a:cs typeface="+mn-ea"/>
              <a:sym typeface="+mn-lt"/>
            </a:endParaRPr>
          </a:p>
        </p:txBody>
      </p:sp>
      <p:sp>
        <p:nvSpPr>
          <p:cNvPr id="23" name="1"/>
          <p:cNvSpPr>
            <a:spLocks noChangeArrowheads="1"/>
          </p:cNvSpPr>
          <p:nvPr userDrawn="1"/>
        </p:nvSpPr>
        <p:spPr bwMode="auto">
          <a:xfrm>
            <a:off x="5161915" y="3429000"/>
            <a:ext cx="1506855" cy="346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just">
              <a:lnSpc>
                <a:spcPct val="100000"/>
              </a:lnSpc>
              <a:spcBef>
                <a:spcPct val="0"/>
              </a:spcBef>
              <a:buFontTx/>
              <a:buNone/>
            </a:pPr>
            <a:r>
              <a:rPr lang="zh-CN" altLang="en-US" sz="2000" b="1" dirty="0">
                <a:solidFill>
                  <a:srgbClr val="159EBE"/>
                </a:solidFill>
                <a:latin typeface="+mn-lt"/>
                <a:ea typeface="+mn-ea"/>
                <a:cs typeface="+mn-ea"/>
                <a:sym typeface="+mn-lt"/>
              </a:rPr>
              <a:t>四</a:t>
            </a:r>
            <a:r>
              <a:rPr lang="en-US" altLang="zh-CN" sz="2000" b="1" dirty="0">
                <a:solidFill>
                  <a:srgbClr val="159EBE"/>
                </a:solidFill>
                <a:latin typeface="+mn-lt"/>
                <a:ea typeface="+mn-ea"/>
                <a:cs typeface="+mn-ea"/>
                <a:sym typeface="+mn-lt"/>
              </a:rPr>
              <a:t>.</a:t>
            </a:r>
            <a:r>
              <a:rPr lang="zh-CN" altLang="en-US" sz="2000" b="1" dirty="0">
                <a:solidFill>
                  <a:srgbClr val="159EBE"/>
                </a:solidFill>
                <a:latin typeface="+mn-lt"/>
                <a:ea typeface="+mn-ea"/>
                <a:cs typeface="+mn-ea"/>
                <a:sym typeface="+mn-lt"/>
              </a:rPr>
              <a:t>市场分析</a:t>
            </a:r>
            <a:endParaRPr lang="zh-CN" altLang="en-US" sz="2000" b="1" dirty="0">
              <a:solidFill>
                <a:srgbClr val="159EBE"/>
              </a:solidFill>
              <a:latin typeface="+mn-lt"/>
              <a:ea typeface="+mn-ea"/>
              <a:cs typeface="+mn-ea"/>
              <a:sym typeface="+mn-lt"/>
            </a:endParaRPr>
          </a:p>
        </p:txBody>
      </p:sp>
      <p:sp>
        <p:nvSpPr>
          <p:cNvPr id="31" name="Freeform 75"/>
          <p:cNvSpPr/>
          <p:nvPr userDrawn="1"/>
        </p:nvSpPr>
        <p:spPr>
          <a:xfrm>
            <a:off x="4755198" y="2459990"/>
            <a:ext cx="217805" cy="184150"/>
          </a:xfrm>
          <a:custGeom>
            <a:avLst/>
            <a:gdLst/>
            <a:ahLst/>
            <a:cxnLst>
              <a:cxn ang="0">
                <a:pos x="2147483646" y="2147483646"/>
              </a:cxn>
              <a:cxn ang="0">
                <a:pos x="2147483646" y="2147483646"/>
              </a:cxn>
              <a:cxn ang="0">
                <a:pos x="1320341830" y="2147483646"/>
              </a:cxn>
              <a:cxn ang="0">
                <a:pos x="0" y="2147483646"/>
              </a:cxn>
              <a:cxn ang="0">
                <a:pos x="0" y="1318117897"/>
              </a:cxn>
              <a:cxn ang="0">
                <a:pos x="1320341830" y="0"/>
              </a:cxn>
              <a:cxn ang="0">
                <a:pos x="2147483646" y="1318117897"/>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alpha val="100000"/>
            </a:schemeClr>
          </a:solidFill>
          <a:ln w="9525">
            <a:noFill/>
          </a:ln>
        </p:spPr>
        <p:txBody>
          <a:bodyPr/>
          <a:lstStyle/>
          <a:p>
            <a:endParaRPr lang="zh-CN" altLang="en-US"/>
          </a:p>
        </p:txBody>
      </p:sp>
      <p:sp>
        <p:nvSpPr>
          <p:cNvPr id="33" name="椭圆 32"/>
          <p:cNvSpPr/>
          <p:nvPr userDrawn="1"/>
        </p:nvSpPr>
        <p:spPr>
          <a:xfrm>
            <a:off x="4656455" y="567055"/>
            <a:ext cx="415290" cy="408940"/>
          </a:xfrm>
          <a:prstGeom prst="ellipse">
            <a:avLst/>
          </a:prstGeom>
          <a:solidFill>
            <a:srgbClr val="159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KSO_Shape"/>
          <p:cNvSpPr/>
          <p:nvPr userDrawn="1"/>
        </p:nvSpPr>
        <p:spPr bwMode="auto">
          <a:xfrm>
            <a:off x="4736465" y="3497580"/>
            <a:ext cx="255270" cy="201295"/>
          </a:xfrm>
          <a:custGeom>
            <a:avLst/>
            <a:gdLst>
              <a:gd name="T0" fmla="*/ 1221908 w 2276475"/>
              <a:gd name="T1" fmla="*/ 1328927 h 1936751"/>
              <a:gd name="T2" fmla="*/ 1196654 w 2276475"/>
              <a:gd name="T3" fmla="*/ 1388292 h 1936751"/>
              <a:gd name="T4" fmla="*/ 691864 w 2276475"/>
              <a:gd name="T5" fmla="*/ 1376845 h 1936751"/>
              <a:gd name="T6" fmla="*/ 695585 w 2276475"/>
              <a:gd name="T7" fmla="*/ 1314285 h 1936751"/>
              <a:gd name="T8" fmla="*/ 1104489 w 2276475"/>
              <a:gd name="T9" fmla="*/ 1115137 h 1936751"/>
              <a:gd name="T10" fmla="*/ 1117497 w 2276475"/>
              <a:gd name="T11" fmla="*/ 1168850 h 1936751"/>
              <a:gd name="T12" fmla="*/ 811396 w 2276475"/>
              <a:gd name="T13" fmla="*/ 1188695 h 1936751"/>
              <a:gd name="T14" fmla="*/ 783254 w 2276475"/>
              <a:gd name="T15" fmla="*/ 1141068 h 1936751"/>
              <a:gd name="T16" fmla="*/ 309026 w 2276475"/>
              <a:gd name="T17" fmla="*/ 898551 h 1936751"/>
              <a:gd name="T18" fmla="*/ 798665 w 2276475"/>
              <a:gd name="T19" fmla="*/ 935449 h 1936751"/>
              <a:gd name="T20" fmla="*/ 759855 w 2276475"/>
              <a:gd name="T21" fmla="*/ 989335 h 1936751"/>
              <a:gd name="T22" fmla="*/ 259317 w 2276475"/>
              <a:gd name="T23" fmla="*/ 967303 h 1936751"/>
              <a:gd name="T24" fmla="*/ 277393 w 2276475"/>
              <a:gd name="T25" fmla="*/ 906514 h 1936751"/>
              <a:gd name="T26" fmla="*/ 1086287 w 2276475"/>
              <a:gd name="T27" fmla="*/ 817903 h 1936751"/>
              <a:gd name="T28" fmla="*/ 1028372 w 2276475"/>
              <a:gd name="T29" fmla="*/ 919230 h 1936751"/>
              <a:gd name="T30" fmla="*/ 999280 w 2276475"/>
              <a:gd name="T31" fmla="*/ 917630 h 1936751"/>
              <a:gd name="T32" fmla="*/ 289574 w 2276475"/>
              <a:gd name="T33" fmla="*/ 706099 h 1936751"/>
              <a:gd name="T34" fmla="*/ 590631 w 2276475"/>
              <a:gd name="T35" fmla="*/ 735033 h 1936751"/>
              <a:gd name="T36" fmla="*/ 567535 w 2276475"/>
              <a:gd name="T37" fmla="*/ 784938 h 1936751"/>
              <a:gd name="T38" fmla="*/ 259309 w 2276475"/>
              <a:gd name="T39" fmla="*/ 770073 h 1936751"/>
              <a:gd name="T40" fmla="*/ 267273 w 2276475"/>
              <a:gd name="T41" fmla="*/ 715124 h 1936751"/>
              <a:gd name="T42" fmla="*/ 836933 w 2276475"/>
              <a:gd name="T43" fmla="*/ 505684 h 1936751"/>
              <a:gd name="T44" fmla="*/ 846494 w 2276475"/>
              <a:gd name="T45" fmla="*/ 574170 h 1936751"/>
              <a:gd name="T46" fmla="*/ 268069 w 2276475"/>
              <a:gd name="T47" fmla="*/ 592752 h 1936751"/>
              <a:gd name="T48" fmla="*/ 238855 w 2276475"/>
              <a:gd name="T49" fmla="*/ 530105 h 1936751"/>
              <a:gd name="T50" fmla="*/ 1467818 w 2276475"/>
              <a:gd name="T51" fmla="*/ 344025 h 1936751"/>
              <a:gd name="T52" fmla="*/ 1566759 w 2276475"/>
              <a:gd name="T53" fmla="*/ 428438 h 1936751"/>
              <a:gd name="T54" fmla="*/ 1578461 w 2276475"/>
              <a:gd name="T55" fmla="*/ 479936 h 1936751"/>
              <a:gd name="T56" fmla="*/ 1197862 w 2276475"/>
              <a:gd name="T57" fmla="*/ 846789 h 1936751"/>
              <a:gd name="T58" fmla="*/ 1138817 w 2276475"/>
              <a:gd name="T59" fmla="*/ 842806 h 1936751"/>
              <a:gd name="T60" fmla="*/ 1093869 w 2276475"/>
              <a:gd name="T61" fmla="*/ 799538 h 1936751"/>
              <a:gd name="T62" fmla="*/ 1075782 w 2276475"/>
              <a:gd name="T63" fmla="*/ 737423 h 1936751"/>
              <a:gd name="T64" fmla="*/ 1456382 w 2276475"/>
              <a:gd name="T65" fmla="*/ 344821 h 1936751"/>
              <a:gd name="T66" fmla="*/ 199469 w 2276475"/>
              <a:gd name="T67" fmla="*/ 367345 h 1936751"/>
              <a:gd name="T68" fmla="*/ 114475 w 2276475"/>
              <a:gd name="T69" fmla="*/ 448541 h 1936751"/>
              <a:gd name="T70" fmla="*/ 103321 w 2276475"/>
              <a:gd name="T71" fmla="*/ 1407238 h 1936751"/>
              <a:gd name="T72" fmla="*/ 171315 w 2276475"/>
              <a:gd name="T73" fmla="*/ 1503559 h 1936751"/>
              <a:gd name="T74" fmla="*/ 1382734 w 2276475"/>
              <a:gd name="T75" fmla="*/ 1530890 h 1936751"/>
              <a:gd name="T76" fmla="*/ 1488975 w 2276475"/>
              <a:gd name="T77" fmla="*/ 1477289 h 1936751"/>
              <a:gd name="T78" fmla="*/ 1531737 w 2276475"/>
              <a:gd name="T79" fmla="*/ 1365845 h 1936751"/>
              <a:gd name="T80" fmla="*/ 1605841 w 2276475"/>
              <a:gd name="T81" fmla="*/ 1539381 h 1936751"/>
              <a:gd name="T82" fmla="*/ 1513146 w 2276475"/>
              <a:gd name="T83" fmla="*/ 1611821 h 1936751"/>
              <a:gd name="T84" fmla="*/ 101461 w 2276475"/>
              <a:gd name="T85" fmla="*/ 1605982 h 1936751"/>
              <a:gd name="T86" fmla="*/ 16468 w 2276475"/>
              <a:gd name="T87" fmla="*/ 1525317 h 1936751"/>
              <a:gd name="T88" fmla="*/ 5312 w 2276475"/>
              <a:gd name="T89" fmla="*/ 391226 h 1936751"/>
              <a:gd name="T90" fmla="*/ 73307 w 2276475"/>
              <a:gd name="T91" fmla="*/ 295170 h 1936751"/>
              <a:gd name="T92" fmla="*/ 1746529 w 2276475"/>
              <a:gd name="T93" fmla="*/ 88926 h 1936751"/>
              <a:gd name="T94" fmla="*/ 1805153 w 2276475"/>
              <a:gd name="T95" fmla="*/ 114614 h 1936751"/>
              <a:gd name="T96" fmla="*/ 1838312 w 2276475"/>
              <a:gd name="T97" fmla="*/ 176846 h 1936751"/>
              <a:gd name="T98" fmla="*/ 1821600 w 2276475"/>
              <a:gd name="T99" fmla="*/ 237490 h 1936751"/>
              <a:gd name="T100" fmla="*/ 1620792 w 2276475"/>
              <a:gd name="T101" fmla="*/ 421806 h 1936751"/>
              <a:gd name="T102" fmla="*/ 1543068 w 2276475"/>
              <a:gd name="T103" fmla="*/ 339447 h 1936751"/>
              <a:gd name="T104" fmla="*/ 1506460 w 2276475"/>
              <a:gd name="T105" fmla="*/ 289925 h 1936751"/>
              <a:gd name="T106" fmla="*/ 1716818 w 2276475"/>
              <a:gd name="T107" fmla="*/ 92634 h 1936751"/>
              <a:gd name="T108" fmla="*/ 1893521 w 2276475"/>
              <a:gd name="T109" fmla="*/ 35131 h 1936751"/>
              <a:gd name="T110" fmla="*/ 1889783 w 2276475"/>
              <a:gd name="T111" fmla="*/ 106078 h 1936751"/>
              <a:gd name="T112" fmla="*/ 1844400 w 2276475"/>
              <a:gd name="T113" fmla="*/ 105545 h 1936751"/>
              <a:gd name="T114" fmla="*/ 1793944 w 2276475"/>
              <a:gd name="T115" fmla="*/ 59669 h 1936751"/>
              <a:gd name="T116" fmla="*/ 1847069 w 2276475"/>
              <a:gd name="T117" fmla="*/ 16194 h 1936751"/>
              <a:gd name="T118" fmla="*/ 1697756 w 2276475"/>
              <a:gd name="T119" fmla="*/ 22017 h 1936751"/>
              <a:gd name="T120" fmla="*/ 1364698 w 2276475"/>
              <a:gd name="T121" fmla="*/ 383050 h 1936751"/>
              <a:gd name="T122" fmla="*/ 1317840 w 2276475"/>
              <a:gd name="T123" fmla="*/ 375887 h 1936751"/>
              <a:gd name="T124" fmla="*/ 1320237 w 2276475"/>
              <a:gd name="T125" fmla="*/ 329200 h 19367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1936751">
                <a:moveTo>
                  <a:pt x="872202" y="1555750"/>
                </a:moveTo>
                <a:lnTo>
                  <a:pt x="879190" y="1555750"/>
                </a:lnTo>
                <a:lnTo>
                  <a:pt x="1397284" y="1555750"/>
                </a:lnTo>
                <a:lnTo>
                  <a:pt x="1404272" y="1555750"/>
                </a:lnTo>
                <a:lnTo>
                  <a:pt x="1410943" y="1557024"/>
                </a:lnTo>
                <a:lnTo>
                  <a:pt x="1417614" y="1557979"/>
                </a:lnTo>
                <a:lnTo>
                  <a:pt x="1423649" y="1560208"/>
                </a:lnTo>
                <a:lnTo>
                  <a:pt x="1430002" y="1562437"/>
                </a:lnTo>
                <a:lnTo>
                  <a:pt x="1435403" y="1565303"/>
                </a:lnTo>
                <a:lnTo>
                  <a:pt x="1440485" y="1568168"/>
                </a:lnTo>
                <a:lnTo>
                  <a:pt x="1445567" y="1571989"/>
                </a:lnTo>
                <a:lnTo>
                  <a:pt x="1450015" y="1576128"/>
                </a:lnTo>
                <a:lnTo>
                  <a:pt x="1453509" y="1580268"/>
                </a:lnTo>
                <a:lnTo>
                  <a:pt x="1457321" y="1584726"/>
                </a:lnTo>
                <a:lnTo>
                  <a:pt x="1460180" y="1589502"/>
                </a:lnTo>
                <a:lnTo>
                  <a:pt x="1462403" y="1594915"/>
                </a:lnTo>
                <a:lnTo>
                  <a:pt x="1463674" y="1600009"/>
                </a:lnTo>
                <a:lnTo>
                  <a:pt x="1464944" y="1605741"/>
                </a:lnTo>
                <a:lnTo>
                  <a:pt x="1465262" y="1611472"/>
                </a:lnTo>
                <a:lnTo>
                  <a:pt x="1464944" y="1617203"/>
                </a:lnTo>
                <a:lnTo>
                  <a:pt x="1463674" y="1622935"/>
                </a:lnTo>
                <a:lnTo>
                  <a:pt x="1462403" y="1628029"/>
                </a:lnTo>
                <a:lnTo>
                  <a:pt x="1460180" y="1633124"/>
                </a:lnTo>
                <a:lnTo>
                  <a:pt x="1457321" y="1638218"/>
                </a:lnTo>
                <a:lnTo>
                  <a:pt x="1453509" y="1642358"/>
                </a:lnTo>
                <a:lnTo>
                  <a:pt x="1450015" y="1646815"/>
                </a:lnTo>
                <a:lnTo>
                  <a:pt x="1445567" y="1650955"/>
                </a:lnTo>
                <a:lnTo>
                  <a:pt x="1440485" y="1654457"/>
                </a:lnTo>
                <a:lnTo>
                  <a:pt x="1435403" y="1657641"/>
                </a:lnTo>
                <a:lnTo>
                  <a:pt x="1430002" y="1660507"/>
                </a:lnTo>
                <a:lnTo>
                  <a:pt x="1423649" y="1662736"/>
                </a:lnTo>
                <a:lnTo>
                  <a:pt x="1417614" y="1664328"/>
                </a:lnTo>
                <a:lnTo>
                  <a:pt x="1410943" y="1665920"/>
                </a:lnTo>
                <a:lnTo>
                  <a:pt x="1404272" y="1666875"/>
                </a:lnTo>
                <a:lnTo>
                  <a:pt x="1397284" y="1666875"/>
                </a:lnTo>
                <a:lnTo>
                  <a:pt x="879190" y="1666875"/>
                </a:lnTo>
                <a:lnTo>
                  <a:pt x="872202" y="1666875"/>
                </a:lnTo>
                <a:lnTo>
                  <a:pt x="865531" y="1665920"/>
                </a:lnTo>
                <a:lnTo>
                  <a:pt x="858860" y="1664328"/>
                </a:lnTo>
                <a:lnTo>
                  <a:pt x="852507" y="1662736"/>
                </a:lnTo>
                <a:lnTo>
                  <a:pt x="846790" y="1660507"/>
                </a:lnTo>
                <a:lnTo>
                  <a:pt x="841389" y="1657641"/>
                </a:lnTo>
                <a:lnTo>
                  <a:pt x="835989" y="1654139"/>
                </a:lnTo>
                <a:lnTo>
                  <a:pt x="831224" y="1650955"/>
                </a:lnTo>
                <a:lnTo>
                  <a:pt x="826777" y="1646815"/>
                </a:lnTo>
                <a:lnTo>
                  <a:pt x="822648" y="1642358"/>
                </a:lnTo>
                <a:lnTo>
                  <a:pt x="819471" y="1637900"/>
                </a:lnTo>
                <a:lnTo>
                  <a:pt x="816612" y="1633124"/>
                </a:lnTo>
                <a:lnTo>
                  <a:pt x="814389" y="1628029"/>
                </a:lnTo>
                <a:lnTo>
                  <a:pt x="812483" y="1622935"/>
                </a:lnTo>
                <a:lnTo>
                  <a:pt x="811530" y="1617203"/>
                </a:lnTo>
                <a:lnTo>
                  <a:pt x="811212" y="1611472"/>
                </a:lnTo>
                <a:lnTo>
                  <a:pt x="811530" y="1605741"/>
                </a:lnTo>
                <a:lnTo>
                  <a:pt x="812483" y="1600009"/>
                </a:lnTo>
                <a:lnTo>
                  <a:pt x="814389" y="1594915"/>
                </a:lnTo>
                <a:lnTo>
                  <a:pt x="816612" y="1589820"/>
                </a:lnTo>
                <a:lnTo>
                  <a:pt x="819471" y="1584726"/>
                </a:lnTo>
                <a:lnTo>
                  <a:pt x="822648" y="1580268"/>
                </a:lnTo>
                <a:lnTo>
                  <a:pt x="826777" y="1576128"/>
                </a:lnTo>
                <a:lnTo>
                  <a:pt x="831224" y="1571989"/>
                </a:lnTo>
                <a:lnTo>
                  <a:pt x="835989" y="1568168"/>
                </a:lnTo>
                <a:lnTo>
                  <a:pt x="841389" y="1565303"/>
                </a:lnTo>
                <a:lnTo>
                  <a:pt x="846790" y="1562437"/>
                </a:lnTo>
                <a:lnTo>
                  <a:pt x="852507" y="1560208"/>
                </a:lnTo>
                <a:lnTo>
                  <a:pt x="858860" y="1558298"/>
                </a:lnTo>
                <a:lnTo>
                  <a:pt x="865531" y="1557024"/>
                </a:lnTo>
                <a:lnTo>
                  <a:pt x="872202" y="1555750"/>
                </a:lnTo>
                <a:close/>
                <a:moveTo>
                  <a:pt x="984211" y="1325563"/>
                </a:moveTo>
                <a:lnTo>
                  <a:pt x="1292263" y="1325563"/>
                </a:lnTo>
                <a:lnTo>
                  <a:pt x="1297339" y="1325880"/>
                </a:lnTo>
                <a:lnTo>
                  <a:pt x="1302415" y="1326513"/>
                </a:lnTo>
                <a:lnTo>
                  <a:pt x="1307174" y="1327779"/>
                </a:lnTo>
                <a:lnTo>
                  <a:pt x="1311615" y="1329361"/>
                </a:lnTo>
                <a:lnTo>
                  <a:pt x="1315740" y="1331260"/>
                </a:lnTo>
                <a:lnTo>
                  <a:pt x="1319864" y="1333792"/>
                </a:lnTo>
                <a:lnTo>
                  <a:pt x="1323671" y="1336640"/>
                </a:lnTo>
                <a:lnTo>
                  <a:pt x="1327161" y="1340121"/>
                </a:lnTo>
                <a:lnTo>
                  <a:pt x="1330333" y="1343286"/>
                </a:lnTo>
                <a:lnTo>
                  <a:pt x="1332871" y="1347400"/>
                </a:lnTo>
                <a:lnTo>
                  <a:pt x="1335409" y="1351198"/>
                </a:lnTo>
                <a:lnTo>
                  <a:pt x="1337630" y="1355629"/>
                </a:lnTo>
                <a:lnTo>
                  <a:pt x="1339216" y="1360059"/>
                </a:lnTo>
                <a:lnTo>
                  <a:pt x="1340485" y="1364807"/>
                </a:lnTo>
                <a:lnTo>
                  <a:pt x="1341437" y="1369870"/>
                </a:lnTo>
                <a:lnTo>
                  <a:pt x="1341437" y="1374934"/>
                </a:lnTo>
                <a:lnTo>
                  <a:pt x="1341437" y="1379681"/>
                </a:lnTo>
                <a:lnTo>
                  <a:pt x="1340485" y="1384745"/>
                </a:lnTo>
                <a:lnTo>
                  <a:pt x="1339216" y="1389492"/>
                </a:lnTo>
                <a:lnTo>
                  <a:pt x="1337630" y="1393923"/>
                </a:lnTo>
                <a:lnTo>
                  <a:pt x="1335409" y="1398037"/>
                </a:lnTo>
                <a:lnTo>
                  <a:pt x="1332871" y="1402151"/>
                </a:lnTo>
                <a:lnTo>
                  <a:pt x="1330016" y="1405632"/>
                </a:lnTo>
                <a:lnTo>
                  <a:pt x="1327161" y="1409430"/>
                </a:lnTo>
                <a:lnTo>
                  <a:pt x="1323671" y="1412595"/>
                </a:lnTo>
                <a:lnTo>
                  <a:pt x="1319864" y="1415443"/>
                </a:lnTo>
                <a:lnTo>
                  <a:pt x="1315740" y="1417659"/>
                </a:lnTo>
                <a:lnTo>
                  <a:pt x="1311615" y="1419874"/>
                </a:lnTo>
                <a:lnTo>
                  <a:pt x="1306857" y="1421773"/>
                </a:lnTo>
                <a:lnTo>
                  <a:pt x="1302415" y="1422722"/>
                </a:lnTo>
                <a:lnTo>
                  <a:pt x="1297339" y="1423672"/>
                </a:lnTo>
                <a:lnTo>
                  <a:pt x="1292263" y="1423988"/>
                </a:lnTo>
                <a:lnTo>
                  <a:pt x="984211" y="1423988"/>
                </a:lnTo>
                <a:lnTo>
                  <a:pt x="979453" y="1423672"/>
                </a:lnTo>
                <a:lnTo>
                  <a:pt x="974377" y="1422722"/>
                </a:lnTo>
                <a:lnTo>
                  <a:pt x="969618" y="1421773"/>
                </a:lnTo>
                <a:lnTo>
                  <a:pt x="965176" y="1419874"/>
                </a:lnTo>
                <a:lnTo>
                  <a:pt x="960735" y="1417659"/>
                </a:lnTo>
                <a:lnTo>
                  <a:pt x="956928" y="1415443"/>
                </a:lnTo>
                <a:lnTo>
                  <a:pt x="952803" y="1412595"/>
                </a:lnTo>
                <a:lnTo>
                  <a:pt x="949631" y="1409430"/>
                </a:lnTo>
                <a:lnTo>
                  <a:pt x="946141" y="1405632"/>
                </a:lnTo>
                <a:lnTo>
                  <a:pt x="943286" y="1402151"/>
                </a:lnTo>
                <a:lnTo>
                  <a:pt x="941065" y="1398037"/>
                </a:lnTo>
                <a:lnTo>
                  <a:pt x="938844" y="1393923"/>
                </a:lnTo>
                <a:lnTo>
                  <a:pt x="937258" y="1389492"/>
                </a:lnTo>
                <a:lnTo>
                  <a:pt x="935989" y="1384745"/>
                </a:lnTo>
                <a:lnTo>
                  <a:pt x="935355" y="1379681"/>
                </a:lnTo>
                <a:lnTo>
                  <a:pt x="935037" y="1374934"/>
                </a:lnTo>
                <a:lnTo>
                  <a:pt x="935355" y="1369870"/>
                </a:lnTo>
                <a:lnTo>
                  <a:pt x="935989" y="1364807"/>
                </a:lnTo>
                <a:lnTo>
                  <a:pt x="937258" y="1360059"/>
                </a:lnTo>
                <a:lnTo>
                  <a:pt x="938844" y="1355629"/>
                </a:lnTo>
                <a:lnTo>
                  <a:pt x="940748" y="1351198"/>
                </a:lnTo>
                <a:lnTo>
                  <a:pt x="943286" y="1347400"/>
                </a:lnTo>
                <a:lnTo>
                  <a:pt x="946141" y="1343286"/>
                </a:lnTo>
                <a:lnTo>
                  <a:pt x="949631" y="1340121"/>
                </a:lnTo>
                <a:lnTo>
                  <a:pt x="952803" y="1336640"/>
                </a:lnTo>
                <a:lnTo>
                  <a:pt x="956928" y="1333792"/>
                </a:lnTo>
                <a:lnTo>
                  <a:pt x="960735" y="1331260"/>
                </a:lnTo>
                <a:lnTo>
                  <a:pt x="965176" y="1329361"/>
                </a:lnTo>
                <a:lnTo>
                  <a:pt x="969618" y="1327779"/>
                </a:lnTo>
                <a:lnTo>
                  <a:pt x="974377" y="1326513"/>
                </a:lnTo>
                <a:lnTo>
                  <a:pt x="979453" y="1325880"/>
                </a:lnTo>
                <a:lnTo>
                  <a:pt x="984211" y="1325563"/>
                </a:lnTo>
                <a:close/>
                <a:moveTo>
                  <a:pt x="369286" y="1074738"/>
                </a:moveTo>
                <a:lnTo>
                  <a:pt x="887697" y="1074738"/>
                </a:lnTo>
                <a:lnTo>
                  <a:pt x="894368" y="1075056"/>
                </a:lnTo>
                <a:lnTo>
                  <a:pt x="901356" y="1076008"/>
                </a:lnTo>
                <a:lnTo>
                  <a:pt x="908027" y="1077278"/>
                </a:lnTo>
                <a:lnTo>
                  <a:pt x="914063" y="1079183"/>
                </a:lnTo>
                <a:lnTo>
                  <a:pt x="920098" y="1081406"/>
                </a:lnTo>
                <a:lnTo>
                  <a:pt x="925816" y="1084263"/>
                </a:lnTo>
                <a:lnTo>
                  <a:pt x="930898" y="1087438"/>
                </a:lnTo>
                <a:lnTo>
                  <a:pt x="935663" y="1090931"/>
                </a:lnTo>
                <a:lnTo>
                  <a:pt x="940110" y="1094741"/>
                </a:lnTo>
                <a:lnTo>
                  <a:pt x="944240" y="1099186"/>
                </a:lnTo>
                <a:lnTo>
                  <a:pt x="947416" y="1103948"/>
                </a:lnTo>
                <a:lnTo>
                  <a:pt x="950275" y="1108711"/>
                </a:lnTo>
                <a:lnTo>
                  <a:pt x="952499" y="1113791"/>
                </a:lnTo>
                <a:lnTo>
                  <a:pt x="954405" y="1118871"/>
                </a:lnTo>
                <a:lnTo>
                  <a:pt x="955358" y="1124903"/>
                </a:lnTo>
                <a:lnTo>
                  <a:pt x="955675" y="1130301"/>
                </a:lnTo>
                <a:lnTo>
                  <a:pt x="955358" y="1136016"/>
                </a:lnTo>
                <a:lnTo>
                  <a:pt x="954405" y="1141413"/>
                </a:lnTo>
                <a:lnTo>
                  <a:pt x="952499" y="1147128"/>
                </a:lnTo>
                <a:lnTo>
                  <a:pt x="950275" y="1152208"/>
                </a:lnTo>
                <a:lnTo>
                  <a:pt x="947416" y="1156971"/>
                </a:lnTo>
                <a:lnTo>
                  <a:pt x="944240" y="1161098"/>
                </a:lnTo>
                <a:lnTo>
                  <a:pt x="940110" y="1165543"/>
                </a:lnTo>
                <a:lnTo>
                  <a:pt x="935663" y="1169671"/>
                </a:lnTo>
                <a:lnTo>
                  <a:pt x="930898" y="1173163"/>
                </a:lnTo>
                <a:lnTo>
                  <a:pt x="925816" y="1176656"/>
                </a:lnTo>
                <a:lnTo>
                  <a:pt x="920098" y="1179196"/>
                </a:lnTo>
                <a:lnTo>
                  <a:pt x="914063" y="1181736"/>
                </a:lnTo>
                <a:lnTo>
                  <a:pt x="908027" y="1183323"/>
                </a:lnTo>
                <a:lnTo>
                  <a:pt x="901356" y="1184593"/>
                </a:lnTo>
                <a:lnTo>
                  <a:pt x="894368" y="1185546"/>
                </a:lnTo>
                <a:lnTo>
                  <a:pt x="887697" y="1185863"/>
                </a:lnTo>
                <a:lnTo>
                  <a:pt x="369286" y="1185863"/>
                </a:lnTo>
                <a:lnTo>
                  <a:pt x="362615" y="1185546"/>
                </a:lnTo>
                <a:lnTo>
                  <a:pt x="355944" y="1184593"/>
                </a:lnTo>
                <a:lnTo>
                  <a:pt x="349273" y="1183323"/>
                </a:lnTo>
                <a:lnTo>
                  <a:pt x="343238" y="1181736"/>
                </a:lnTo>
                <a:lnTo>
                  <a:pt x="337203" y="1179196"/>
                </a:lnTo>
                <a:lnTo>
                  <a:pt x="331485" y="1176656"/>
                </a:lnTo>
                <a:lnTo>
                  <a:pt x="326402" y="1173163"/>
                </a:lnTo>
                <a:lnTo>
                  <a:pt x="321637" y="1169671"/>
                </a:lnTo>
                <a:lnTo>
                  <a:pt x="317190" y="1165543"/>
                </a:lnTo>
                <a:lnTo>
                  <a:pt x="313378" y="1161098"/>
                </a:lnTo>
                <a:lnTo>
                  <a:pt x="309884" y="1156971"/>
                </a:lnTo>
                <a:lnTo>
                  <a:pt x="307025" y="1152208"/>
                </a:lnTo>
                <a:lnTo>
                  <a:pt x="304802" y="1147128"/>
                </a:lnTo>
                <a:lnTo>
                  <a:pt x="302896" y="1141413"/>
                </a:lnTo>
                <a:lnTo>
                  <a:pt x="301943" y="1136016"/>
                </a:lnTo>
                <a:lnTo>
                  <a:pt x="301625" y="1130301"/>
                </a:lnTo>
                <a:lnTo>
                  <a:pt x="301943" y="1124903"/>
                </a:lnTo>
                <a:lnTo>
                  <a:pt x="302896" y="1119188"/>
                </a:lnTo>
                <a:lnTo>
                  <a:pt x="304802" y="1113791"/>
                </a:lnTo>
                <a:lnTo>
                  <a:pt x="307025" y="1108711"/>
                </a:lnTo>
                <a:lnTo>
                  <a:pt x="309884" y="1103948"/>
                </a:lnTo>
                <a:lnTo>
                  <a:pt x="313378" y="1099186"/>
                </a:lnTo>
                <a:lnTo>
                  <a:pt x="317190" y="1094741"/>
                </a:lnTo>
                <a:lnTo>
                  <a:pt x="321637" y="1091248"/>
                </a:lnTo>
                <a:lnTo>
                  <a:pt x="326402" y="1087438"/>
                </a:lnTo>
                <a:lnTo>
                  <a:pt x="331485" y="1084263"/>
                </a:lnTo>
                <a:lnTo>
                  <a:pt x="337203" y="1081406"/>
                </a:lnTo>
                <a:lnTo>
                  <a:pt x="343238" y="1079183"/>
                </a:lnTo>
                <a:lnTo>
                  <a:pt x="349273" y="1077278"/>
                </a:lnTo>
                <a:lnTo>
                  <a:pt x="355944" y="1076008"/>
                </a:lnTo>
                <a:lnTo>
                  <a:pt x="362615" y="1075056"/>
                </a:lnTo>
                <a:lnTo>
                  <a:pt x="369286" y="1074738"/>
                </a:lnTo>
                <a:close/>
                <a:moveTo>
                  <a:pt x="1261435" y="965200"/>
                </a:moveTo>
                <a:lnTo>
                  <a:pt x="1264624" y="965200"/>
                </a:lnTo>
                <a:lnTo>
                  <a:pt x="1267814" y="965200"/>
                </a:lnTo>
                <a:lnTo>
                  <a:pt x="1271322" y="965838"/>
                </a:lnTo>
                <a:lnTo>
                  <a:pt x="1275149" y="967114"/>
                </a:lnTo>
                <a:lnTo>
                  <a:pt x="1278977" y="968390"/>
                </a:lnTo>
                <a:lnTo>
                  <a:pt x="1282804" y="969984"/>
                </a:lnTo>
                <a:lnTo>
                  <a:pt x="1290777" y="973811"/>
                </a:lnTo>
                <a:lnTo>
                  <a:pt x="1298113" y="978277"/>
                </a:lnTo>
                <a:lnTo>
                  <a:pt x="1304491" y="982742"/>
                </a:lnTo>
                <a:lnTo>
                  <a:pt x="1308637" y="986250"/>
                </a:lnTo>
                <a:lnTo>
                  <a:pt x="1312784" y="990715"/>
                </a:lnTo>
                <a:lnTo>
                  <a:pt x="1317249" y="997094"/>
                </a:lnTo>
                <a:lnTo>
                  <a:pt x="1321395" y="1004429"/>
                </a:lnTo>
                <a:lnTo>
                  <a:pt x="1325222" y="1012403"/>
                </a:lnTo>
                <a:lnTo>
                  <a:pt x="1326817" y="1016549"/>
                </a:lnTo>
                <a:lnTo>
                  <a:pt x="1328092" y="1020057"/>
                </a:lnTo>
                <a:lnTo>
                  <a:pt x="1329368" y="1024203"/>
                </a:lnTo>
                <a:lnTo>
                  <a:pt x="1330006" y="1027711"/>
                </a:lnTo>
                <a:lnTo>
                  <a:pt x="1330325" y="1030901"/>
                </a:lnTo>
                <a:lnTo>
                  <a:pt x="1330006" y="1034090"/>
                </a:lnTo>
                <a:lnTo>
                  <a:pt x="1329368" y="1036004"/>
                </a:lnTo>
                <a:lnTo>
                  <a:pt x="1327774" y="1038236"/>
                </a:lnTo>
                <a:lnTo>
                  <a:pt x="1228904" y="1099472"/>
                </a:lnTo>
                <a:lnTo>
                  <a:pt x="1226990" y="1101066"/>
                </a:lnTo>
                <a:lnTo>
                  <a:pt x="1225396" y="1102342"/>
                </a:lnTo>
                <a:lnTo>
                  <a:pt x="1223163" y="1103618"/>
                </a:lnTo>
                <a:lnTo>
                  <a:pt x="1220930" y="1104575"/>
                </a:lnTo>
                <a:lnTo>
                  <a:pt x="1219017" y="1105213"/>
                </a:lnTo>
                <a:lnTo>
                  <a:pt x="1216784" y="1105850"/>
                </a:lnTo>
                <a:lnTo>
                  <a:pt x="1212000" y="1106488"/>
                </a:lnTo>
                <a:lnTo>
                  <a:pt x="1207854" y="1105850"/>
                </a:lnTo>
                <a:lnTo>
                  <a:pt x="1205622" y="1105213"/>
                </a:lnTo>
                <a:lnTo>
                  <a:pt x="1203389" y="1104575"/>
                </a:lnTo>
                <a:lnTo>
                  <a:pt x="1201475" y="1103618"/>
                </a:lnTo>
                <a:lnTo>
                  <a:pt x="1199243" y="1102342"/>
                </a:lnTo>
                <a:lnTo>
                  <a:pt x="1197329" y="1101066"/>
                </a:lnTo>
                <a:lnTo>
                  <a:pt x="1195735" y="1099472"/>
                </a:lnTo>
                <a:lnTo>
                  <a:pt x="1194140" y="1097558"/>
                </a:lnTo>
                <a:lnTo>
                  <a:pt x="1192864" y="1095963"/>
                </a:lnTo>
                <a:lnTo>
                  <a:pt x="1191588" y="1093731"/>
                </a:lnTo>
                <a:lnTo>
                  <a:pt x="1190632" y="1091817"/>
                </a:lnTo>
                <a:lnTo>
                  <a:pt x="1189356" y="1087352"/>
                </a:lnTo>
                <a:lnTo>
                  <a:pt x="1189037" y="1082887"/>
                </a:lnTo>
                <a:lnTo>
                  <a:pt x="1189356" y="1078741"/>
                </a:lnTo>
                <a:lnTo>
                  <a:pt x="1190632" y="1074276"/>
                </a:lnTo>
                <a:lnTo>
                  <a:pt x="1191588" y="1072043"/>
                </a:lnTo>
                <a:lnTo>
                  <a:pt x="1192864" y="1070130"/>
                </a:lnTo>
                <a:lnTo>
                  <a:pt x="1194140" y="1068535"/>
                </a:lnTo>
                <a:lnTo>
                  <a:pt x="1195735" y="1066621"/>
                </a:lnTo>
                <a:lnTo>
                  <a:pt x="1257289" y="967433"/>
                </a:lnTo>
                <a:lnTo>
                  <a:pt x="1258884" y="965838"/>
                </a:lnTo>
                <a:lnTo>
                  <a:pt x="1261435" y="965200"/>
                </a:lnTo>
                <a:close/>
                <a:moveTo>
                  <a:pt x="346041" y="844550"/>
                </a:moveTo>
                <a:lnTo>
                  <a:pt x="350799" y="844550"/>
                </a:lnTo>
                <a:lnTo>
                  <a:pt x="658851" y="844550"/>
                </a:lnTo>
                <a:lnTo>
                  <a:pt x="663927" y="844550"/>
                </a:lnTo>
                <a:lnTo>
                  <a:pt x="669003" y="845185"/>
                </a:lnTo>
                <a:lnTo>
                  <a:pt x="673762" y="846773"/>
                </a:lnTo>
                <a:lnTo>
                  <a:pt x="678204" y="848043"/>
                </a:lnTo>
                <a:lnTo>
                  <a:pt x="682645" y="850265"/>
                </a:lnTo>
                <a:lnTo>
                  <a:pt x="686452" y="852805"/>
                </a:lnTo>
                <a:lnTo>
                  <a:pt x="690259" y="855345"/>
                </a:lnTo>
                <a:lnTo>
                  <a:pt x="693749" y="858838"/>
                </a:lnTo>
                <a:lnTo>
                  <a:pt x="697239" y="862330"/>
                </a:lnTo>
                <a:lnTo>
                  <a:pt x="699777" y="865823"/>
                </a:lnTo>
                <a:lnTo>
                  <a:pt x="702315" y="869950"/>
                </a:lnTo>
                <a:lnTo>
                  <a:pt x="704218" y="874395"/>
                </a:lnTo>
                <a:lnTo>
                  <a:pt x="705804" y="879158"/>
                </a:lnTo>
                <a:lnTo>
                  <a:pt x="707391" y="883920"/>
                </a:lnTo>
                <a:lnTo>
                  <a:pt x="708025" y="888683"/>
                </a:lnTo>
                <a:lnTo>
                  <a:pt x="708025" y="893763"/>
                </a:lnTo>
                <a:lnTo>
                  <a:pt x="708025" y="898843"/>
                </a:lnTo>
                <a:lnTo>
                  <a:pt x="707391" y="903605"/>
                </a:lnTo>
                <a:lnTo>
                  <a:pt x="705804" y="908368"/>
                </a:lnTo>
                <a:lnTo>
                  <a:pt x="704218" y="912495"/>
                </a:lnTo>
                <a:lnTo>
                  <a:pt x="702315" y="916940"/>
                </a:lnTo>
                <a:lnTo>
                  <a:pt x="699777" y="921068"/>
                </a:lnTo>
                <a:lnTo>
                  <a:pt x="697239" y="924878"/>
                </a:lnTo>
                <a:lnTo>
                  <a:pt x="693749" y="928370"/>
                </a:lnTo>
                <a:lnTo>
                  <a:pt x="690259" y="931545"/>
                </a:lnTo>
                <a:lnTo>
                  <a:pt x="686452" y="934403"/>
                </a:lnTo>
                <a:lnTo>
                  <a:pt x="682645" y="936943"/>
                </a:lnTo>
                <a:lnTo>
                  <a:pt x="678204" y="938848"/>
                </a:lnTo>
                <a:lnTo>
                  <a:pt x="673762" y="940753"/>
                </a:lnTo>
                <a:lnTo>
                  <a:pt x="669003" y="941705"/>
                </a:lnTo>
                <a:lnTo>
                  <a:pt x="663927" y="942658"/>
                </a:lnTo>
                <a:lnTo>
                  <a:pt x="658851" y="942975"/>
                </a:lnTo>
                <a:lnTo>
                  <a:pt x="350799" y="942975"/>
                </a:lnTo>
                <a:lnTo>
                  <a:pt x="346041" y="942658"/>
                </a:lnTo>
                <a:lnTo>
                  <a:pt x="340965" y="941705"/>
                </a:lnTo>
                <a:lnTo>
                  <a:pt x="336206" y="940753"/>
                </a:lnTo>
                <a:lnTo>
                  <a:pt x="331764" y="938848"/>
                </a:lnTo>
                <a:lnTo>
                  <a:pt x="327323" y="936943"/>
                </a:lnTo>
                <a:lnTo>
                  <a:pt x="323516" y="934403"/>
                </a:lnTo>
                <a:lnTo>
                  <a:pt x="319391" y="931545"/>
                </a:lnTo>
                <a:lnTo>
                  <a:pt x="316219" y="928370"/>
                </a:lnTo>
                <a:lnTo>
                  <a:pt x="312729" y="924878"/>
                </a:lnTo>
                <a:lnTo>
                  <a:pt x="309874" y="921068"/>
                </a:lnTo>
                <a:lnTo>
                  <a:pt x="307653" y="916940"/>
                </a:lnTo>
                <a:lnTo>
                  <a:pt x="305432" y="912495"/>
                </a:lnTo>
                <a:lnTo>
                  <a:pt x="303846" y="908368"/>
                </a:lnTo>
                <a:lnTo>
                  <a:pt x="302577" y="903605"/>
                </a:lnTo>
                <a:lnTo>
                  <a:pt x="301943" y="898843"/>
                </a:lnTo>
                <a:lnTo>
                  <a:pt x="301625" y="893763"/>
                </a:lnTo>
                <a:lnTo>
                  <a:pt x="301943" y="888683"/>
                </a:lnTo>
                <a:lnTo>
                  <a:pt x="302577" y="883920"/>
                </a:lnTo>
                <a:lnTo>
                  <a:pt x="303846" y="879158"/>
                </a:lnTo>
                <a:lnTo>
                  <a:pt x="305432" y="874395"/>
                </a:lnTo>
                <a:lnTo>
                  <a:pt x="307336" y="869950"/>
                </a:lnTo>
                <a:lnTo>
                  <a:pt x="309874" y="865823"/>
                </a:lnTo>
                <a:lnTo>
                  <a:pt x="312729" y="862330"/>
                </a:lnTo>
                <a:lnTo>
                  <a:pt x="316219" y="858838"/>
                </a:lnTo>
                <a:lnTo>
                  <a:pt x="319391" y="855345"/>
                </a:lnTo>
                <a:lnTo>
                  <a:pt x="323516" y="852805"/>
                </a:lnTo>
                <a:lnTo>
                  <a:pt x="327323" y="850265"/>
                </a:lnTo>
                <a:lnTo>
                  <a:pt x="331764" y="848043"/>
                </a:lnTo>
                <a:lnTo>
                  <a:pt x="336206" y="846773"/>
                </a:lnTo>
                <a:lnTo>
                  <a:pt x="340965" y="845185"/>
                </a:lnTo>
                <a:lnTo>
                  <a:pt x="346041" y="844550"/>
                </a:lnTo>
                <a:close/>
                <a:moveTo>
                  <a:pt x="344144" y="590550"/>
                </a:moveTo>
                <a:lnTo>
                  <a:pt x="960782" y="590550"/>
                </a:lnTo>
                <a:lnTo>
                  <a:pt x="966812" y="591185"/>
                </a:lnTo>
                <a:lnTo>
                  <a:pt x="973159" y="592138"/>
                </a:lnTo>
                <a:lnTo>
                  <a:pt x="978871" y="593725"/>
                </a:lnTo>
                <a:lnTo>
                  <a:pt x="984584" y="595630"/>
                </a:lnTo>
                <a:lnTo>
                  <a:pt x="990296" y="598488"/>
                </a:lnTo>
                <a:lnTo>
                  <a:pt x="995374" y="601345"/>
                </a:lnTo>
                <a:lnTo>
                  <a:pt x="1000135" y="604838"/>
                </a:lnTo>
                <a:lnTo>
                  <a:pt x="1004260" y="608965"/>
                </a:lnTo>
                <a:lnTo>
                  <a:pt x="1008386" y="613410"/>
                </a:lnTo>
                <a:lnTo>
                  <a:pt x="1011560" y="617855"/>
                </a:lnTo>
                <a:lnTo>
                  <a:pt x="1015051" y="623253"/>
                </a:lnTo>
                <a:lnTo>
                  <a:pt x="1017590" y="628650"/>
                </a:lnTo>
                <a:lnTo>
                  <a:pt x="1019811" y="634048"/>
                </a:lnTo>
                <a:lnTo>
                  <a:pt x="1021081" y="639763"/>
                </a:lnTo>
                <a:lnTo>
                  <a:pt x="1021715" y="646113"/>
                </a:lnTo>
                <a:lnTo>
                  <a:pt x="1022350" y="652145"/>
                </a:lnTo>
                <a:lnTo>
                  <a:pt x="1021715" y="658813"/>
                </a:lnTo>
                <a:lnTo>
                  <a:pt x="1021081" y="664528"/>
                </a:lnTo>
                <a:lnTo>
                  <a:pt x="1019811" y="670878"/>
                </a:lnTo>
                <a:lnTo>
                  <a:pt x="1017590" y="676275"/>
                </a:lnTo>
                <a:lnTo>
                  <a:pt x="1015051" y="681673"/>
                </a:lnTo>
                <a:lnTo>
                  <a:pt x="1011560" y="686753"/>
                </a:lnTo>
                <a:lnTo>
                  <a:pt x="1008386" y="691515"/>
                </a:lnTo>
                <a:lnTo>
                  <a:pt x="1004260" y="695960"/>
                </a:lnTo>
                <a:lnTo>
                  <a:pt x="1000135" y="700088"/>
                </a:lnTo>
                <a:lnTo>
                  <a:pt x="995374" y="703580"/>
                </a:lnTo>
                <a:lnTo>
                  <a:pt x="990296" y="706438"/>
                </a:lnTo>
                <a:lnTo>
                  <a:pt x="984584" y="708978"/>
                </a:lnTo>
                <a:lnTo>
                  <a:pt x="978871" y="711200"/>
                </a:lnTo>
                <a:lnTo>
                  <a:pt x="973159" y="712788"/>
                </a:lnTo>
                <a:lnTo>
                  <a:pt x="966812" y="713740"/>
                </a:lnTo>
                <a:lnTo>
                  <a:pt x="960782" y="714375"/>
                </a:lnTo>
                <a:lnTo>
                  <a:pt x="344144" y="714375"/>
                </a:lnTo>
                <a:lnTo>
                  <a:pt x="338114" y="713740"/>
                </a:lnTo>
                <a:lnTo>
                  <a:pt x="331767" y="712788"/>
                </a:lnTo>
                <a:lnTo>
                  <a:pt x="326054" y="711200"/>
                </a:lnTo>
                <a:lnTo>
                  <a:pt x="320342" y="708978"/>
                </a:lnTo>
                <a:lnTo>
                  <a:pt x="314946" y="706438"/>
                </a:lnTo>
                <a:lnTo>
                  <a:pt x="309869" y="703580"/>
                </a:lnTo>
                <a:lnTo>
                  <a:pt x="305108" y="700088"/>
                </a:lnTo>
                <a:lnTo>
                  <a:pt x="300982" y="695960"/>
                </a:lnTo>
                <a:lnTo>
                  <a:pt x="296857" y="691515"/>
                </a:lnTo>
                <a:lnTo>
                  <a:pt x="293366" y="686753"/>
                </a:lnTo>
                <a:lnTo>
                  <a:pt x="290192" y="681673"/>
                </a:lnTo>
                <a:lnTo>
                  <a:pt x="287653" y="676275"/>
                </a:lnTo>
                <a:lnTo>
                  <a:pt x="285432" y="670878"/>
                </a:lnTo>
                <a:lnTo>
                  <a:pt x="284162" y="664528"/>
                </a:lnTo>
                <a:lnTo>
                  <a:pt x="282893" y="658813"/>
                </a:lnTo>
                <a:lnTo>
                  <a:pt x="282575" y="652145"/>
                </a:lnTo>
                <a:lnTo>
                  <a:pt x="282893" y="646113"/>
                </a:lnTo>
                <a:lnTo>
                  <a:pt x="284162" y="639763"/>
                </a:lnTo>
                <a:lnTo>
                  <a:pt x="285432" y="634048"/>
                </a:lnTo>
                <a:lnTo>
                  <a:pt x="287653" y="628650"/>
                </a:lnTo>
                <a:lnTo>
                  <a:pt x="290192" y="623253"/>
                </a:lnTo>
                <a:lnTo>
                  <a:pt x="293366" y="617855"/>
                </a:lnTo>
                <a:lnTo>
                  <a:pt x="296857" y="613410"/>
                </a:lnTo>
                <a:lnTo>
                  <a:pt x="300982" y="608965"/>
                </a:lnTo>
                <a:lnTo>
                  <a:pt x="305108" y="604838"/>
                </a:lnTo>
                <a:lnTo>
                  <a:pt x="309869" y="601345"/>
                </a:lnTo>
                <a:lnTo>
                  <a:pt x="314946" y="598488"/>
                </a:lnTo>
                <a:lnTo>
                  <a:pt x="320342" y="595630"/>
                </a:lnTo>
                <a:lnTo>
                  <a:pt x="326054" y="593725"/>
                </a:lnTo>
                <a:lnTo>
                  <a:pt x="331767" y="592138"/>
                </a:lnTo>
                <a:lnTo>
                  <a:pt x="338114" y="591185"/>
                </a:lnTo>
                <a:lnTo>
                  <a:pt x="344144" y="590550"/>
                </a:lnTo>
                <a:close/>
                <a:moveTo>
                  <a:pt x="1750865" y="411163"/>
                </a:moveTo>
                <a:lnTo>
                  <a:pt x="1754043" y="411481"/>
                </a:lnTo>
                <a:lnTo>
                  <a:pt x="1757540" y="411798"/>
                </a:lnTo>
                <a:lnTo>
                  <a:pt x="1760718" y="413068"/>
                </a:lnTo>
                <a:lnTo>
                  <a:pt x="1764214" y="414021"/>
                </a:lnTo>
                <a:lnTo>
                  <a:pt x="1767710" y="414973"/>
                </a:lnTo>
                <a:lnTo>
                  <a:pt x="1770889" y="416878"/>
                </a:lnTo>
                <a:lnTo>
                  <a:pt x="1777563" y="421006"/>
                </a:lnTo>
                <a:lnTo>
                  <a:pt x="1784555" y="425768"/>
                </a:lnTo>
                <a:lnTo>
                  <a:pt x="1790912" y="431166"/>
                </a:lnTo>
                <a:lnTo>
                  <a:pt x="1797904" y="437198"/>
                </a:lnTo>
                <a:lnTo>
                  <a:pt x="1812207" y="451486"/>
                </a:lnTo>
                <a:lnTo>
                  <a:pt x="1827145" y="466408"/>
                </a:lnTo>
                <a:lnTo>
                  <a:pt x="1836680" y="476251"/>
                </a:lnTo>
                <a:lnTo>
                  <a:pt x="1851935" y="491173"/>
                </a:lnTo>
                <a:lnTo>
                  <a:pt x="1865920" y="505461"/>
                </a:lnTo>
                <a:lnTo>
                  <a:pt x="1872277" y="512446"/>
                </a:lnTo>
                <a:lnTo>
                  <a:pt x="1877680" y="519431"/>
                </a:lnTo>
                <a:lnTo>
                  <a:pt x="1882447" y="525781"/>
                </a:lnTo>
                <a:lnTo>
                  <a:pt x="1886579" y="532766"/>
                </a:lnTo>
                <a:lnTo>
                  <a:pt x="1888486" y="536258"/>
                </a:lnTo>
                <a:lnTo>
                  <a:pt x="1889439" y="539433"/>
                </a:lnTo>
                <a:lnTo>
                  <a:pt x="1891029" y="542608"/>
                </a:lnTo>
                <a:lnTo>
                  <a:pt x="1891664" y="546101"/>
                </a:lnTo>
                <a:lnTo>
                  <a:pt x="1891982" y="549593"/>
                </a:lnTo>
                <a:lnTo>
                  <a:pt x="1892300" y="552768"/>
                </a:lnTo>
                <a:lnTo>
                  <a:pt x="1892300" y="556261"/>
                </a:lnTo>
                <a:lnTo>
                  <a:pt x="1891664" y="559753"/>
                </a:lnTo>
                <a:lnTo>
                  <a:pt x="1891029" y="562928"/>
                </a:lnTo>
                <a:lnTo>
                  <a:pt x="1889757" y="566738"/>
                </a:lnTo>
                <a:lnTo>
                  <a:pt x="1888486" y="570231"/>
                </a:lnTo>
                <a:lnTo>
                  <a:pt x="1886261" y="574041"/>
                </a:lnTo>
                <a:lnTo>
                  <a:pt x="1884036" y="577533"/>
                </a:lnTo>
                <a:lnTo>
                  <a:pt x="1881176" y="581343"/>
                </a:lnTo>
                <a:lnTo>
                  <a:pt x="1877680" y="585153"/>
                </a:lnTo>
                <a:lnTo>
                  <a:pt x="1874184" y="588963"/>
                </a:lnTo>
                <a:lnTo>
                  <a:pt x="1476895" y="985838"/>
                </a:lnTo>
                <a:lnTo>
                  <a:pt x="1472763" y="989966"/>
                </a:lnTo>
                <a:lnTo>
                  <a:pt x="1468313" y="993458"/>
                </a:lnTo>
                <a:lnTo>
                  <a:pt x="1464182" y="996633"/>
                </a:lnTo>
                <a:lnTo>
                  <a:pt x="1459732" y="999808"/>
                </a:lnTo>
                <a:lnTo>
                  <a:pt x="1455282" y="1002348"/>
                </a:lnTo>
                <a:lnTo>
                  <a:pt x="1450515" y="1004888"/>
                </a:lnTo>
                <a:lnTo>
                  <a:pt x="1446065" y="1007111"/>
                </a:lnTo>
                <a:lnTo>
                  <a:pt x="1440980" y="1009016"/>
                </a:lnTo>
                <a:lnTo>
                  <a:pt x="1436212" y="1010921"/>
                </a:lnTo>
                <a:lnTo>
                  <a:pt x="1431445" y="1012826"/>
                </a:lnTo>
                <a:lnTo>
                  <a:pt x="1426360" y="1013778"/>
                </a:lnTo>
                <a:lnTo>
                  <a:pt x="1421274" y="1015366"/>
                </a:lnTo>
                <a:lnTo>
                  <a:pt x="1416507" y="1016001"/>
                </a:lnTo>
                <a:lnTo>
                  <a:pt x="1411422" y="1016953"/>
                </a:lnTo>
                <a:lnTo>
                  <a:pt x="1406336" y="1017271"/>
                </a:lnTo>
                <a:lnTo>
                  <a:pt x="1401569" y="1017588"/>
                </a:lnTo>
                <a:lnTo>
                  <a:pt x="1396484" y="1017588"/>
                </a:lnTo>
                <a:lnTo>
                  <a:pt x="1391716" y="1017271"/>
                </a:lnTo>
                <a:lnTo>
                  <a:pt x="1386949" y="1016953"/>
                </a:lnTo>
                <a:lnTo>
                  <a:pt x="1382499" y="1015683"/>
                </a:lnTo>
                <a:lnTo>
                  <a:pt x="1377731" y="1015048"/>
                </a:lnTo>
                <a:lnTo>
                  <a:pt x="1373282" y="1013461"/>
                </a:lnTo>
                <a:lnTo>
                  <a:pt x="1368832" y="1012191"/>
                </a:lnTo>
                <a:lnTo>
                  <a:pt x="1364700" y="1010286"/>
                </a:lnTo>
                <a:lnTo>
                  <a:pt x="1360886" y="1008063"/>
                </a:lnTo>
                <a:lnTo>
                  <a:pt x="1357072" y="1005523"/>
                </a:lnTo>
                <a:lnTo>
                  <a:pt x="1353576" y="1002983"/>
                </a:lnTo>
                <a:lnTo>
                  <a:pt x="1350080" y="1000126"/>
                </a:lnTo>
                <a:lnTo>
                  <a:pt x="1347220" y="996633"/>
                </a:lnTo>
                <a:lnTo>
                  <a:pt x="1344359" y="993458"/>
                </a:lnTo>
                <a:lnTo>
                  <a:pt x="1341817" y="989331"/>
                </a:lnTo>
                <a:lnTo>
                  <a:pt x="1339274" y="985521"/>
                </a:lnTo>
                <a:lnTo>
                  <a:pt x="1337367" y="981076"/>
                </a:lnTo>
                <a:lnTo>
                  <a:pt x="1335778" y="976313"/>
                </a:lnTo>
                <a:lnTo>
                  <a:pt x="1326561" y="967106"/>
                </a:lnTo>
                <a:lnTo>
                  <a:pt x="1322111" y="965518"/>
                </a:lnTo>
                <a:lnTo>
                  <a:pt x="1317979" y="963296"/>
                </a:lnTo>
                <a:lnTo>
                  <a:pt x="1314165" y="961073"/>
                </a:lnTo>
                <a:lnTo>
                  <a:pt x="1310351" y="958851"/>
                </a:lnTo>
                <a:lnTo>
                  <a:pt x="1307173" y="956311"/>
                </a:lnTo>
                <a:lnTo>
                  <a:pt x="1303995" y="953453"/>
                </a:lnTo>
                <a:lnTo>
                  <a:pt x="1301134" y="950913"/>
                </a:lnTo>
                <a:lnTo>
                  <a:pt x="1298274" y="948056"/>
                </a:lnTo>
                <a:lnTo>
                  <a:pt x="1295731" y="944563"/>
                </a:lnTo>
                <a:lnTo>
                  <a:pt x="1293824" y="941706"/>
                </a:lnTo>
                <a:lnTo>
                  <a:pt x="1291599" y="938531"/>
                </a:lnTo>
                <a:lnTo>
                  <a:pt x="1289692" y="935038"/>
                </a:lnTo>
                <a:lnTo>
                  <a:pt x="1288103" y="931546"/>
                </a:lnTo>
                <a:lnTo>
                  <a:pt x="1286832" y="928371"/>
                </a:lnTo>
                <a:lnTo>
                  <a:pt x="1284607" y="921068"/>
                </a:lnTo>
                <a:lnTo>
                  <a:pt x="1283336" y="913448"/>
                </a:lnTo>
                <a:lnTo>
                  <a:pt x="1282700" y="905511"/>
                </a:lnTo>
                <a:lnTo>
                  <a:pt x="1283018" y="897573"/>
                </a:lnTo>
                <a:lnTo>
                  <a:pt x="1283971" y="889953"/>
                </a:lnTo>
                <a:lnTo>
                  <a:pt x="1285560" y="882016"/>
                </a:lnTo>
                <a:lnTo>
                  <a:pt x="1287785" y="874078"/>
                </a:lnTo>
                <a:lnTo>
                  <a:pt x="1290646" y="866141"/>
                </a:lnTo>
                <a:lnTo>
                  <a:pt x="1294142" y="858521"/>
                </a:lnTo>
                <a:lnTo>
                  <a:pt x="1298909" y="849948"/>
                </a:lnTo>
                <a:lnTo>
                  <a:pt x="1304313" y="841376"/>
                </a:lnTo>
                <a:lnTo>
                  <a:pt x="1310351" y="833756"/>
                </a:lnTo>
                <a:lnTo>
                  <a:pt x="1317026" y="826136"/>
                </a:lnTo>
                <a:lnTo>
                  <a:pt x="1714315" y="429261"/>
                </a:lnTo>
                <a:lnTo>
                  <a:pt x="1718446" y="425768"/>
                </a:lnTo>
                <a:lnTo>
                  <a:pt x="1721943" y="422276"/>
                </a:lnTo>
                <a:lnTo>
                  <a:pt x="1726074" y="419736"/>
                </a:lnTo>
                <a:lnTo>
                  <a:pt x="1729571" y="417196"/>
                </a:lnTo>
                <a:lnTo>
                  <a:pt x="1733384" y="415608"/>
                </a:lnTo>
                <a:lnTo>
                  <a:pt x="1736881" y="414021"/>
                </a:lnTo>
                <a:lnTo>
                  <a:pt x="1740377" y="412433"/>
                </a:lnTo>
                <a:lnTo>
                  <a:pt x="1743873" y="411798"/>
                </a:lnTo>
                <a:lnTo>
                  <a:pt x="1747051" y="411481"/>
                </a:lnTo>
                <a:lnTo>
                  <a:pt x="1750865" y="411163"/>
                </a:lnTo>
                <a:close/>
                <a:moveTo>
                  <a:pt x="198373" y="319088"/>
                </a:moveTo>
                <a:lnTo>
                  <a:pt x="1557783" y="319088"/>
                </a:lnTo>
                <a:lnTo>
                  <a:pt x="1453042" y="423822"/>
                </a:lnTo>
                <a:lnTo>
                  <a:pt x="315492" y="423822"/>
                </a:lnTo>
                <a:lnTo>
                  <a:pt x="305336" y="424140"/>
                </a:lnTo>
                <a:lnTo>
                  <a:pt x="295179" y="424774"/>
                </a:lnTo>
                <a:lnTo>
                  <a:pt x="285340" y="426361"/>
                </a:lnTo>
                <a:lnTo>
                  <a:pt x="275500" y="427631"/>
                </a:lnTo>
                <a:lnTo>
                  <a:pt x="265979" y="429852"/>
                </a:lnTo>
                <a:lnTo>
                  <a:pt x="256457" y="433026"/>
                </a:lnTo>
                <a:lnTo>
                  <a:pt x="247570" y="435882"/>
                </a:lnTo>
                <a:lnTo>
                  <a:pt x="238365" y="439374"/>
                </a:lnTo>
                <a:lnTo>
                  <a:pt x="229478" y="443499"/>
                </a:lnTo>
                <a:lnTo>
                  <a:pt x="221226" y="447943"/>
                </a:lnTo>
                <a:lnTo>
                  <a:pt x="212973" y="452703"/>
                </a:lnTo>
                <a:lnTo>
                  <a:pt x="204721" y="457781"/>
                </a:lnTo>
                <a:lnTo>
                  <a:pt x="196786" y="463494"/>
                </a:lnTo>
                <a:lnTo>
                  <a:pt x="189486" y="469207"/>
                </a:lnTo>
                <a:lnTo>
                  <a:pt x="182186" y="475554"/>
                </a:lnTo>
                <a:lnTo>
                  <a:pt x="175203" y="481902"/>
                </a:lnTo>
                <a:lnTo>
                  <a:pt x="168855" y="488884"/>
                </a:lnTo>
                <a:lnTo>
                  <a:pt x="162507" y="496184"/>
                </a:lnTo>
                <a:lnTo>
                  <a:pt x="156794" y="503483"/>
                </a:lnTo>
                <a:lnTo>
                  <a:pt x="151398" y="511100"/>
                </a:lnTo>
                <a:lnTo>
                  <a:pt x="145685" y="519670"/>
                </a:lnTo>
                <a:lnTo>
                  <a:pt x="140924" y="527604"/>
                </a:lnTo>
                <a:lnTo>
                  <a:pt x="136798" y="536490"/>
                </a:lnTo>
                <a:lnTo>
                  <a:pt x="132672" y="545060"/>
                </a:lnTo>
                <a:lnTo>
                  <a:pt x="129498" y="554263"/>
                </a:lnTo>
                <a:lnTo>
                  <a:pt x="126007" y="563150"/>
                </a:lnTo>
                <a:lnTo>
                  <a:pt x="123468" y="572671"/>
                </a:lnTo>
                <a:lnTo>
                  <a:pt x="121246" y="582193"/>
                </a:lnTo>
                <a:lnTo>
                  <a:pt x="119659" y="592031"/>
                </a:lnTo>
                <a:lnTo>
                  <a:pt x="118072" y="601870"/>
                </a:lnTo>
                <a:lnTo>
                  <a:pt x="117437" y="612026"/>
                </a:lnTo>
                <a:lnTo>
                  <a:pt x="117437" y="622182"/>
                </a:lnTo>
                <a:lnTo>
                  <a:pt x="117437" y="1633658"/>
                </a:lnTo>
                <a:lnTo>
                  <a:pt x="117437" y="1643814"/>
                </a:lnTo>
                <a:lnTo>
                  <a:pt x="118072" y="1653970"/>
                </a:lnTo>
                <a:lnTo>
                  <a:pt x="119659" y="1663808"/>
                </a:lnTo>
                <a:lnTo>
                  <a:pt x="121246" y="1673647"/>
                </a:lnTo>
                <a:lnTo>
                  <a:pt x="123468" y="1683168"/>
                </a:lnTo>
                <a:lnTo>
                  <a:pt x="126007" y="1692689"/>
                </a:lnTo>
                <a:lnTo>
                  <a:pt x="129498" y="1701576"/>
                </a:lnTo>
                <a:lnTo>
                  <a:pt x="132672" y="1710780"/>
                </a:lnTo>
                <a:lnTo>
                  <a:pt x="136798" y="1719666"/>
                </a:lnTo>
                <a:lnTo>
                  <a:pt x="140924" y="1728235"/>
                </a:lnTo>
                <a:lnTo>
                  <a:pt x="145685" y="1736170"/>
                </a:lnTo>
                <a:lnTo>
                  <a:pt x="151398" y="1744739"/>
                </a:lnTo>
                <a:lnTo>
                  <a:pt x="156794" y="1752356"/>
                </a:lnTo>
                <a:lnTo>
                  <a:pt x="162507" y="1759656"/>
                </a:lnTo>
                <a:lnTo>
                  <a:pt x="168855" y="1766955"/>
                </a:lnTo>
                <a:lnTo>
                  <a:pt x="175203" y="1773938"/>
                </a:lnTo>
                <a:lnTo>
                  <a:pt x="182186" y="1780285"/>
                </a:lnTo>
                <a:lnTo>
                  <a:pt x="189486" y="1786633"/>
                </a:lnTo>
                <a:lnTo>
                  <a:pt x="196786" y="1792345"/>
                </a:lnTo>
                <a:lnTo>
                  <a:pt x="204721" y="1798375"/>
                </a:lnTo>
                <a:lnTo>
                  <a:pt x="212973" y="1803453"/>
                </a:lnTo>
                <a:lnTo>
                  <a:pt x="221226" y="1808214"/>
                </a:lnTo>
                <a:lnTo>
                  <a:pt x="229478" y="1812340"/>
                </a:lnTo>
                <a:lnTo>
                  <a:pt x="238365" y="1816466"/>
                </a:lnTo>
                <a:lnTo>
                  <a:pt x="247570" y="1819640"/>
                </a:lnTo>
                <a:lnTo>
                  <a:pt x="256457" y="1823131"/>
                </a:lnTo>
                <a:lnTo>
                  <a:pt x="265979" y="1825670"/>
                </a:lnTo>
                <a:lnTo>
                  <a:pt x="275500" y="1827891"/>
                </a:lnTo>
                <a:lnTo>
                  <a:pt x="285340" y="1829478"/>
                </a:lnTo>
                <a:lnTo>
                  <a:pt x="295179" y="1831065"/>
                </a:lnTo>
                <a:lnTo>
                  <a:pt x="305336" y="1831700"/>
                </a:lnTo>
                <a:lnTo>
                  <a:pt x="315492" y="1831700"/>
                </a:lnTo>
                <a:lnTo>
                  <a:pt x="1632371" y="1831700"/>
                </a:lnTo>
                <a:lnTo>
                  <a:pt x="1642527" y="1831700"/>
                </a:lnTo>
                <a:lnTo>
                  <a:pt x="1652367" y="1831065"/>
                </a:lnTo>
                <a:lnTo>
                  <a:pt x="1662523" y="1829478"/>
                </a:lnTo>
                <a:lnTo>
                  <a:pt x="1672045" y="1827891"/>
                </a:lnTo>
                <a:lnTo>
                  <a:pt x="1681885" y="1825670"/>
                </a:lnTo>
                <a:lnTo>
                  <a:pt x="1691089" y="1823131"/>
                </a:lnTo>
                <a:lnTo>
                  <a:pt x="1700611" y="1819640"/>
                </a:lnTo>
                <a:lnTo>
                  <a:pt x="1709181" y="1816466"/>
                </a:lnTo>
                <a:lnTo>
                  <a:pt x="1718385" y="1812340"/>
                </a:lnTo>
                <a:lnTo>
                  <a:pt x="1726637" y="1808214"/>
                </a:lnTo>
                <a:lnTo>
                  <a:pt x="1735207" y="1803453"/>
                </a:lnTo>
                <a:lnTo>
                  <a:pt x="1743142" y="1798375"/>
                </a:lnTo>
                <a:lnTo>
                  <a:pt x="1750760" y="1792345"/>
                </a:lnTo>
                <a:lnTo>
                  <a:pt x="1758377" y="1786633"/>
                </a:lnTo>
                <a:lnTo>
                  <a:pt x="1765677" y="1780285"/>
                </a:lnTo>
                <a:lnTo>
                  <a:pt x="1772660" y="1773938"/>
                </a:lnTo>
                <a:lnTo>
                  <a:pt x="1779325" y="1766955"/>
                </a:lnTo>
                <a:lnTo>
                  <a:pt x="1785356" y="1759973"/>
                </a:lnTo>
                <a:lnTo>
                  <a:pt x="1791069" y="1752356"/>
                </a:lnTo>
                <a:lnTo>
                  <a:pt x="1796782" y="1744739"/>
                </a:lnTo>
                <a:lnTo>
                  <a:pt x="1801861" y="1736805"/>
                </a:lnTo>
                <a:lnTo>
                  <a:pt x="1806621" y="1728235"/>
                </a:lnTo>
                <a:lnTo>
                  <a:pt x="1810748" y="1719666"/>
                </a:lnTo>
                <a:lnTo>
                  <a:pt x="1814874" y="1710780"/>
                </a:lnTo>
                <a:lnTo>
                  <a:pt x="1818683" y="1702211"/>
                </a:lnTo>
                <a:lnTo>
                  <a:pt x="1821857" y="1692689"/>
                </a:lnTo>
                <a:lnTo>
                  <a:pt x="1824396" y="1683168"/>
                </a:lnTo>
                <a:lnTo>
                  <a:pt x="1826617" y="1673647"/>
                </a:lnTo>
                <a:lnTo>
                  <a:pt x="1828522" y="1663808"/>
                </a:lnTo>
                <a:lnTo>
                  <a:pt x="1829474" y="1653970"/>
                </a:lnTo>
                <a:lnTo>
                  <a:pt x="1830109" y="1643814"/>
                </a:lnTo>
                <a:lnTo>
                  <a:pt x="1830426" y="1633658"/>
                </a:lnTo>
                <a:lnTo>
                  <a:pt x="1830426" y="1113162"/>
                </a:lnTo>
                <a:lnTo>
                  <a:pt x="1830426" y="773570"/>
                </a:lnTo>
                <a:lnTo>
                  <a:pt x="1947863" y="656458"/>
                </a:lnTo>
                <a:lnTo>
                  <a:pt x="1947863" y="1738391"/>
                </a:lnTo>
                <a:lnTo>
                  <a:pt x="1947546" y="1748865"/>
                </a:lnTo>
                <a:lnTo>
                  <a:pt x="1946911" y="1758704"/>
                </a:lnTo>
                <a:lnTo>
                  <a:pt x="1945324" y="1768860"/>
                </a:lnTo>
                <a:lnTo>
                  <a:pt x="1943419" y="1778063"/>
                </a:lnTo>
                <a:lnTo>
                  <a:pt x="1941198" y="1787902"/>
                </a:lnTo>
                <a:lnTo>
                  <a:pt x="1938659" y="1797423"/>
                </a:lnTo>
                <a:lnTo>
                  <a:pt x="1935802" y="1806627"/>
                </a:lnTo>
                <a:lnTo>
                  <a:pt x="1932311" y="1815831"/>
                </a:lnTo>
                <a:lnTo>
                  <a:pt x="1928184" y="1824400"/>
                </a:lnTo>
                <a:lnTo>
                  <a:pt x="1923741" y="1832969"/>
                </a:lnTo>
                <a:lnTo>
                  <a:pt x="1918980" y="1841221"/>
                </a:lnTo>
                <a:lnTo>
                  <a:pt x="1913902" y="1849156"/>
                </a:lnTo>
                <a:lnTo>
                  <a:pt x="1908188" y="1856773"/>
                </a:lnTo>
                <a:lnTo>
                  <a:pt x="1902475" y="1864707"/>
                </a:lnTo>
                <a:lnTo>
                  <a:pt x="1896127" y="1871689"/>
                </a:lnTo>
                <a:lnTo>
                  <a:pt x="1889462" y="1878671"/>
                </a:lnTo>
                <a:lnTo>
                  <a:pt x="1882797" y="1885336"/>
                </a:lnTo>
                <a:lnTo>
                  <a:pt x="1875497" y="1891366"/>
                </a:lnTo>
                <a:lnTo>
                  <a:pt x="1868197" y="1897397"/>
                </a:lnTo>
                <a:lnTo>
                  <a:pt x="1860579" y="1902792"/>
                </a:lnTo>
                <a:lnTo>
                  <a:pt x="1852327" y="1907870"/>
                </a:lnTo>
                <a:lnTo>
                  <a:pt x="1844074" y="1912631"/>
                </a:lnTo>
                <a:lnTo>
                  <a:pt x="1835187" y="1917074"/>
                </a:lnTo>
                <a:lnTo>
                  <a:pt x="1826617" y="1920882"/>
                </a:lnTo>
                <a:lnTo>
                  <a:pt x="1817413" y="1924691"/>
                </a:lnTo>
                <a:lnTo>
                  <a:pt x="1808209" y="1927865"/>
                </a:lnTo>
                <a:lnTo>
                  <a:pt x="1799004" y="1930404"/>
                </a:lnTo>
                <a:lnTo>
                  <a:pt x="1789482" y="1932625"/>
                </a:lnTo>
                <a:lnTo>
                  <a:pt x="1779643" y="1934530"/>
                </a:lnTo>
                <a:lnTo>
                  <a:pt x="1769803" y="1935482"/>
                </a:lnTo>
                <a:lnTo>
                  <a:pt x="1759647" y="1936434"/>
                </a:lnTo>
                <a:lnTo>
                  <a:pt x="1749173" y="1936751"/>
                </a:lnTo>
                <a:lnTo>
                  <a:pt x="198373" y="1936751"/>
                </a:lnTo>
                <a:lnTo>
                  <a:pt x="188216" y="1936434"/>
                </a:lnTo>
                <a:lnTo>
                  <a:pt x="178377" y="1935482"/>
                </a:lnTo>
                <a:lnTo>
                  <a:pt x="168538" y="1934530"/>
                </a:lnTo>
                <a:lnTo>
                  <a:pt x="158699" y="1932625"/>
                </a:lnTo>
                <a:lnTo>
                  <a:pt x="148859" y="1930404"/>
                </a:lnTo>
                <a:lnTo>
                  <a:pt x="139655" y="1927865"/>
                </a:lnTo>
                <a:lnTo>
                  <a:pt x="130133" y="1924691"/>
                </a:lnTo>
                <a:lnTo>
                  <a:pt x="121246" y="1920882"/>
                </a:lnTo>
                <a:lnTo>
                  <a:pt x="112359" y="1917074"/>
                </a:lnTo>
                <a:lnTo>
                  <a:pt x="103789" y="1912631"/>
                </a:lnTo>
                <a:lnTo>
                  <a:pt x="95537" y="1907870"/>
                </a:lnTo>
                <a:lnTo>
                  <a:pt x="87602" y="1902792"/>
                </a:lnTo>
                <a:lnTo>
                  <a:pt x="79984" y="1897397"/>
                </a:lnTo>
                <a:lnTo>
                  <a:pt x="72049" y="1891366"/>
                </a:lnTo>
                <a:lnTo>
                  <a:pt x="65067" y="1885336"/>
                </a:lnTo>
                <a:lnTo>
                  <a:pt x="58084" y="1878671"/>
                </a:lnTo>
                <a:lnTo>
                  <a:pt x="51418" y="1871689"/>
                </a:lnTo>
                <a:lnTo>
                  <a:pt x="45388" y="1864707"/>
                </a:lnTo>
                <a:lnTo>
                  <a:pt x="39357" y="1856773"/>
                </a:lnTo>
                <a:lnTo>
                  <a:pt x="33962" y="1849156"/>
                </a:lnTo>
                <a:lnTo>
                  <a:pt x="28883" y="1841221"/>
                </a:lnTo>
                <a:lnTo>
                  <a:pt x="24122" y="1832969"/>
                </a:lnTo>
                <a:lnTo>
                  <a:pt x="19679" y="1824400"/>
                </a:lnTo>
                <a:lnTo>
                  <a:pt x="15870" y="1815831"/>
                </a:lnTo>
                <a:lnTo>
                  <a:pt x="12061" y="1806627"/>
                </a:lnTo>
                <a:lnTo>
                  <a:pt x="8887" y="1797423"/>
                </a:lnTo>
                <a:lnTo>
                  <a:pt x="6348" y="1787902"/>
                </a:lnTo>
                <a:lnTo>
                  <a:pt x="4126" y="1778063"/>
                </a:lnTo>
                <a:lnTo>
                  <a:pt x="2222" y="1768860"/>
                </a:lnTo>
                <a:lnTo>
                  <a:pt x="1270" y="1758704"/>
                </a:lnTo>
                <a:lnTo>
                  <a:pt x="318" y="1748865"/>
                </a:lnTo>
                <a:lnTo>
                  <a:pt x="0" y="1738391"/>
                </a:lnTo>
                <a:lnTo>
                  <a:pt x="0" y="517448"/>
                </a:lnTo>
                <a:lnTo>
                  <a:pt x="318" y="507292"/>
                </a:lnTo>
                <a:lnTo>
                  <a:pt x="1270" y="497453"/>
                </a:lnTo>
                <a:lnTo>
                  <a:pt x="2222" y="487297"/>
                </a:lnTo>
                <a:lnTo>
                  <a:pt x="4126" y="477776"/>
                </a:lnTo>
                <a:lnTo>
                  <a:pt x="6348" y="467937"/>
                </a:lnTo>
                <a:lnTo>
                  <a:pt x="8887" y="458416"/>
                </a:lnTo>
                <a:lnTo>
                  <a:pt x="12061" y="449212"/>
                </a:lnTo>
                <a:lnTo>
                  <a:pt x="15870" y="440008"/>
                </a:lnTo>
                <a:lnTo>
                  <a:pt x="19679" y="431439"/>
                </a:lnTo>
                <a:lnTo>
                  <a:pt x="24122" y="423187"/>
                </a:lnTo>
                <a:lnTo>
                  <a:pt x="28883" y="414618"/>
                </a:lnTo>
                <a:lnTo>
                  <a:pt x="33962" y="406684"/>
                </a:lnTo>
                <a:lnTo>
                  <a:pt x="39357" y="399067"/>
                </a:lnTo>
                <a:lnTo>
                  <a:pt x="45388" y="391450"/>
                </a:lnTo>
                <a:lnTo>
                  <a:pt x="51418" y="384150"/>
                </a:lnTo>
                <a:lnTo>
                  <a:pt x="58084" y="377168"/>
                </a:lnTo>
                <a:lnTo>
                  <a:pt x="65067" y="370503"/>
                </a:lnTo>
                <a:lnTo>
                  <a:pt x="72049" y="364473"/>
                </a:lnTo>
                <a:lnTo>
                  <a:pt x="79984" y="358443"/>
                </a:lnTo>
                <a:lnTo>
                  <a:pt x="87602" y="353047"/>
                </a:lnTo>
                <a:lnTo>
                  <a:pt x="95537" y="347969"/>
                </a:lnTo>
                <a:lnTo>
                  <a:pt x="103789" y="343209"/>
                </a:lnTo>
                <a:lnTo>
                  <a:pt x="112359" y="338766"/>
                </a:lnTo>
                <a:lnTo>
                  <a:pt x="121246" y="334957"/>
                </a:lnTo>
                <a:lnTo>
                  <a:pt x="130133" y="331149"/>
                </a:lnTo>
                <a:lnTo>
                  <a:pt x="139655" y="328292"/>
                </a:lnTo>
                <a:lnTo>
                  <a:pt x="148859" y="325436"/>
                </a:lnTo>
                <a:lnTo>
                  <a:pt x="158699" y="323214"/>
                </a:lnTo>
                <a:lnTo>
                  <a:pt x="168538" y="321310"/>
                </a:lnTo>
                <a:lnTo>
                  <a:pt x="178377" y="320358"/>
                </a:lnTo>
                <a:lnTo>
                  <a:pt x="188216" y="319723"/>
                </a:lnTo>
                <a:lnTo>
                  <a:pt x="198373" y="319088"/>
                </a:lnTo>
                <a:close/>
                <a:moveTo>
                  <a:pt x="2076641" y="106363"/>
                </a:moveTo>
                <a:lnTo>
                  <a:pt x="2082030" y="106363"/>
                </a:lnTo>
                <a:lnTo>
                  <a:pt x="2087102" y="106363"/>
                </a:lnTo>
                <a:lnTo>
                  <a:pt x="2092174" y="106679"/>
                </a:lnTo>
                <a:lnTo>
                  <a:pt x="2097246" y="107313"/>
                </a:lnTo>
                <a:lnTo>
                  <a:pt x="2102318" y="108263"/>
                </a:lnTo>
                <a:lnTo>
                  <a:pt x="2107390" y="109213"/>
                </a:lnTo>
                <a:lnTo>
                  <a:pt x="2112145" y="110797"/>
                </a:lnTo>
                <a:lnTo>
                  <a:pt x="2117217" y="112064"/>
                </a:lnTo>
                <a:lnTo>
                  <a:pt x="2121972" y="113965"/>
                </a:lnTo>
                <a:lnTo>
                  <a:pt x="2126727" y="116182"/>
                </a:lnTo>
                <a:lnTo>
                  <a:pt x="2131482" y="118399"/>
                </a:lnTo>
                <a:lnTo>
                  <a:pt x="2136237" y="120933"/>
                </a:lnTo>
                <a:lnTo>
                  <a:pt x="2140358" y="123784"/>
                </a:lnTo>
                <a:lnTo>
                  <a:pt x="2144796" y="126634"/>
                </a:lnTo>
                <a:lnTo>
                  <a:pt x="2148916" y="130119"/>
                </a:lnTo>
                <a:lnTo>
                  <a:pt x="2153354" y="133603"/>
                </a:lnTo>
                <a:lnTo>
                  <a:pt x="2157158" y="137087"/>
                </a:lnTo>
                <a:lnTo>
                  <a:pt x="2166351" y="146589"/>
                </a:lnTo>
                <a:lnTo>
                  <a:pt x="2169838" y="150707"/>
                </a:lnTo>
                <a:lnTo>
                  <a:pt x="2173642" y="154825"/>
                </a:lnTo>
                <a:lnTo>
                  <a:pt x="2176812" y="158626"/>
                </a:lnTo>
                <a:lnTo>
                  <a:pt x="2179665" y="163060"/>
                </a:lnTo>
                <a:lnTo>
                  <a:pt x="2182835" y="167811"/>
                </a:lnTo>
                <a:lnTo>
                  <a:pt x="2185371" y="172246"/>
                </a:lnTo>
                <a:lnTo>
                  <a:pt x="2187273" y="176997"/>
                </a:lnTo>
                <a:lnTo>
                  <a:pt x="2189492" y="181748"/>
                </a:lnTo>
                <a:lnTo>
                  <a:pt x="2191394" y="186183"/>
                </a:lnTo>
                <a:lnTo>
                  <a:pt x="2192979" y="191567"/>
                </a:lnTo>
                <a:lnTo>
                  <a:pt x="2194247" y="196002"/>
                </a:lnTo>
                <a:lnTo>
                  <a:pt x="2195515" y="201387"/>
                </a:lnTo>
                <a:lnTo>
                  <a:pt x="2196149" y="206454"/>
                </a:lnTo>
                <a:lnTo>
                  <a:pt x="2196783" y="211522"/>
                </a:lnTo>
                <a:lnTo>
                  <a:pt x="2197100" y="216590"/>
                </a:lnTo>
                <a:lnTo>
                  <a:pt x="2197100" y="221658"/>
                </a:lnTo>
                <a:lnTo>
                  <a:pt x="2197100" y="226726"/>
                </a:lnTo>
                <a:lnTo>
                  <a:pt x="2196783" y="231794"/>
                </a:lnTo>
                <a:lnTo>
                  <a:pt x="2196149" y="236862"/>
                </a:lnTo>
                <a:lnTo>
                  <a:pt x="2195515" y="241613"/>
                </a:lnTo>
                <a:lnTo>
                  <a:pt x="2194247" y="246681"/>
                </a:lnTo>
                <a:lnTo>
                  <a:pt x="2192979" y="251749"/>
                </a:lnTo>
                <a:lnTo>
                  <a:pt x="2191394" y="256500"/>
                </a:lnTo>
                <a:lnTo>
                  <a:pt x="2189492" y="261251"/>
                </a:lnTo>
                <a:lnTo>
                  <a:pt x="2187273" y="266319"/>
                </a:lnTo>
                <a:lnTo>
                  <a:pt x="2185371" y="270754"/>
                </a:lnTo>
                <a:lnTo>
                  <a:pt x="2182835" y="275505"/>
                </a:lnTo>
                <a:lnTo>
                  <a:pt x="2179665" y="279623"/>
                </a:lnTo>
                <a:lnTo>
                  <a:pt x="2176812" y="284057"/>
                </a:lnTo>
                <a:lnTo>
                  <a:pt x="2173642" y="288492"/>
                </a:lnTo>
                <a:lnTo>
                  <a:pt x="2169838" y="292609"/>
                </a:lnTo>
                <a:lnTo>
                  <a:pt x="2166351" y="296410"/>
                </a:lnTo>
                <a:lnTo>
                  <a:pt x="1970764" y="491843"/>
                </a:lnTo>
                <a:lnTo>
                  <a:pt x="1967277" y="495010"/>
                </a:lnTo>
                <a:lnTo>
                  <a:pt x="1963473" y="498178"/>
                </a:lnTo>
                <a:lnTo>
                  <a:pt x="1959986" y="500712"/>
                </a:lnTo>
                <a:lnTo>
                  <a:pt x="1956816" y="502612"/>
                </a:lnTo>
                <a:lnTo>
                  <a:pt x="1953329" y="504513"/>
                </a:lnTo>
                <a:lnTo>
                  <a:pt x="1950476" y="505463"/>
                </a:lnTo>
                <a:lnTo>
                  <a:pt x="1947623" y="505780"/>
                </a:lnTo>
                <a:lnTo>
                  <a:pt x="1944771" y="506413"/>
                </a:lnTo>
                <a:lnTo>
                  <a:pt x="1941918" y="505780"/>
                </a:lnTo>
                <a:lnTo>
                  <a:pt x="1939382" y="505463"/>
                </a:lnTo>
                <a:lnTo>
                  <a:pt x="1936846" y="504513"/>
                </a:lnTo>
                <a:lnTo>
                  <a:pt x="1933993" y="502929"/>
                </a:lnTo>
                <a:lnTo>
                  <a:pt x="1931457" y="501662"/>
                </a:lnTo>
                <a:lnTo>
                  <a:pt x="1928921" y="499445"/>
                </a:lnTo>
                <a:lnTo>
                  <a:pt x="1924166" y="494694"/>
                </a:lnTo>
                <a:lnTo>
                  <a:pt x="1919094" y="489309"/>
                </a:lnTo>
                <a:lnTo>
                  <a:pt x="1914022" y="482657"/>
                </a:lnTo>
                <a:lnTo>
                  <a:pt x="1903561" y="467770"/>
                </a:lnTo>
                <a:lnTo>
                  <a:pt x="1897855" y="459852"/>
                </a:lnTo>
                <a:lnTo>
                  <a:pt x="1891515" y="451616"/>
                </a:lnTo>
                <a:lnTo>
                  <a:pt x="1884541" y="443698"/>
                </a:lnTo>
                <a:lnTo>
                  <a:pt x="1877250" y="435779"/>
                </a:lnTo>
                <a:lnTo>
                  <a:pt x="1868057" y="426277"/>
                </a:lnTo>
                <a:lnTo>
                  <a:pt x="1859815" y="418991"/>
                </a:lnTo>
                <a:lnTo>
                  <a:pt x="1851890" y="412023"/>
                </a:lnTo>
                <a:lnTo>
                  <a:pt x="1843966" y="406005"/>
                </a:lnTo>
                <a:lnTo>
                  <a:pt x="1836041" y="399987"/>
                </a:lnTo>
                <a:lnTo>
                  <a:pt x="1820825" y="389217"/>
                </a:lnTo>
                <a:lnTo>
                  <a:pt x="1814485" y="384466"/>
                </a:lnTo>
                <a:lnTo>
                  <a:pt x="1808462" y="379398"/>
                </a:lnTo>
                <a:lnTo>
                  <a:pt x="1804024" y="374647"/>
                </a:lnTo>
                <a:lnTo>
                  <a:pt x="1802122" y="372113"/>
                </a:lnTo>
                <a:lnTo>
                  <a:pt x="1800220" y="369579"/>
                </a:lnTo>
                <a:lnTo>
                  <a:pt x="1798635" y="367045"/>
                </a:lnTo>
                <a:lnTo>
                  <a:pt x="1798001" y="364511"/>
                </a:lnTo>
                <a:lnTo>
                  <a:pt x="1797367" y="361660"/>
                </a:lnTo>
                <a:lnTo>
                  <a:pt x="1797050" y="359126"/>
                </a:lnTo>
                <a:lnTo>
                  <a:pt x="1797367" y="355959"/>
                </a:lnTo>
                <a:lnTo>
                  <a:pt x="1797684" y="353108"/>
                </a:lnTo>
                <a:lnTo>
                  <a:pt x="1798635" y="349941"/>
                </a:lnTo>
                <a:lnTo>
                  <a:pt x="1800220" y="346773"/>
                </a:lnTo>
                <a:lnTo>
                  <a:pt x="1802439" y="343289"/>
                </a:lnTo>
                <a:lnTo>
                  <a:pt x="1804975" y="340122"/>
                </a:lnTo>
                <a:lnTo>
                  <a:pt x="1807828" y="336637"/>
                </a:lnTo>
                <a:lnTo>
                  <a:pt x="1811632" y="332520"/>
                </a:lnTo>
                <a:lnTo>
                  <a:pt x="2006902" y="137087"/>
                </a:lnTo>
                <a:lnTo>
                  <a:pt x="2011023" y="133603"/>
                </a:lnTo>
                <a:lnTo>
                  <a:pt x="2014827" y="130119"/>
                </a:lnTo>
                <a:lnTo>
                  <a:pt x="2019265" y="126634"/>
                </a:lnTo>
                <a:lnTo>
                  <a:pt x="2023703" y="123784"/>
                </a:lnTo>
                <a:lnTo>
                  <a:pt x="2028141" y="120933"/>
                </a:lnTo>
                <a:lnTo>
                  <a:pt x="2032896" y="118399"/>
                </a:lnTo>
                <a:lnTo>
                  <a:pt x="2037017" y="116182"/>
                </a:lnTo>
                <a:lnTo>
                  <a:pt x="2041772" y="113965"/>
                </a:lnTo>
                <a:lnTo>
                  <a:pt x="2046843" y="112064"/>
                </a:lnTo>
                <a:lnTo>
                  <a:pt x="2051598" y="110797"/>
                </a:lnTo>
                <a:lnTo>
                  <a:pt x="2056670" y="109213"/>
                </a:lnTo>
                <a:lnTo>
                  <a:pt x="2061425" y="108263"/>
                </a:lnTo>
                <a:lnTo>
                  <a:pt x="2066497" y="107313"/>
                </a:lnTo>
                <a:lnTo>
                  <a:pt x="2071569" y="106679"/>
                </a:lnTo>
                <a:lnTo>
                  <a:pt x="2076641" y="106363"/>
                </a:lnTo>
                <a:close/>
                <a:moveTo>
                  <a:pt x="2213628" y="19050"/>
                </a:moveTo>
                <a:lnTo>
                  <a:pt x="2219371" y="19369"/>
                </a:lnTo>
                <a:lnTo>
                  <a:pt x="2225751" y="20007"/>
                </a:lnTo>
                <a:lnTo>
                  <a:pt x="2231493" y="21602"/>
                </a:lnTo>
                <a:lnTo>
                  <a:pt x="2237236" y="23516"/>
                </a:lnTo>
                <a:lnTo>
                  <a:pt x="2242978" y="26387"/>
                </a:lnTo>
                <a:lnTo>
                  <a:pt x="2248401" y="29258"/>
                </a:lnTo>
                <a:lnTo>
                  <a:pt x="2253506" y="33087"/>
                </a:lnTo>
                <a:lnTo>
                  <a:pt x="2258291" y="37234"/>
                </a:lnTo>
                <a:lnTo>
                  <a:pt x="2262757" y="42019"/>
                </a:lnTo>
                <a:lnTo>
                  <a:pt x="2266266" y="47123"/>
                </a:lnTo>
                <a:lnTo>
                  <a:pt x="2269457" y="52547"/>
                </a:lnTo>
                <a:lnTo>
                  <a:pt x="2272009" y="58608"/>
                </a:lnTo>
                <a:lnTo>
                  <a:pt x="2273923" y="64350"/>
                </a:lnTo>
                <a:lnTo>
                  <a:pt x="2275518" y="70412"/>
                </a:lnTo>
                <a:lnTo>
                  <a:pt x="2276475" y="76154"/>
                </a:lnTo>
                <a:lnTo>
                  <a:pt x="2276475" y="82216"/>
                </a:lnTo>
                <a:lnTo>
                  <a:pt x="2276475" y="88277"/>
                </a:lnTo>
                <a:lnTo>
                  <a:pt x="2275518" y="94338"/>
                </a:lnTo>
                <a:lnTo>
                  <a:pt x="2273923" y="100400"/>
                </a:lnTo>
                <a:lnTo>
                  <a:pt x="2272009" y="106142"/>
                </a:lnTo>
                <a:lnTo>
                  <a:pt x="2269457" y="111565"/>
                </a:lnTo>
                <a:lnTo>
                  <a:pt x="2266266" y="117308"/>
                </a:lnTo>
                <a:lnTo>
                  <a:pt x="2262757" y="122412"/>
                </a:lnTo>
                <a:lnTo>
                  <a:pt x="2258291" y="126878"/>
                </a:lnTo>
                <a:lnTo>
                  <a:pt x="2241064" y="144105"/>
                </a:lnTo>
                <a:lnTo>
                  <a:pt x="2236598" y="148253"/>
                </a:lnTo>
                <a:lnTo>
                  <a:pt x="2232769" y="150805"/>
                </a:lnTo>
                <a:lnTo>
                  <a:pt x="2230855" y="151443"/>
                </a:lnTo>
                <a:lnTo>
                  <a:pt x="2228941" y="152400"/>
                </a:lnTo>
                <a:lnTo>
                  <a:pt x="2227346" y="152400"/>
                </a:lnTo>
                <a:lnTo>
                  <a:pt x="2225751" y="152400"/>
                </a:lnTo>
                <a:lnTo>
                  <a:pt x="2224156" y="152081"/>
                </a:lnTo>
                <a:lnTo>
                  <a:pt x="2222880" y="151443"/>
                </a:lnTo>
                <a:lnTo>
                  <a:pt x="2220009" y="149848"/>
                </a:lnTo>
                <a:lnTo>
                  <a:pt x="2217456" y="147295"/>
                </a:lnTo>
                <a:lnTo>
                  <a:pt x="2214904" y="143786"/>
                </a:lnTo>
                <a:lnTo>
                  <a:pt x="2212352" y="140277"/>
                </a:lnTo>
                <a:lnTo>
                  <a:pt x="2209800" y="135811"/>
                </a:lnTo>
                <a:lnTo>
                  <a:pt x="2204058" y="126240"/>
                </a:lnTo>
                <a:lnTo>
                  <a:pt x="2201186" y="121455"/>
                </a:lnTo>
                <a:lnTo>
                  <a:pt x="2197358" y="116351"/>
                </a:lnTo>
                <a:lnTo>
                  <a:pt x="2193530" y="111246"/>
                </a:lnTo>
                <a:lnTo>
                  <a:pt x="2189064" y="106461"/>
                </a:lnTo>
                <a:lnTo>
                  <a:pt x="2184278" y="101995"/>
                </a:lnTo>
                <a:lnTo>
                  <a:pt x="2179493" y="98167"/>
                </a:lnTo>
                <a:lnTo>
                  <a:pt x="2174389" y="94657"/>
                </a:lnTo>
                <a:lnTo>
                  <a:pt x="2169285" y="91467"/>
                </a:lnTo>
                <a:lnTo>
                  <a:pt x="2159714" y="85725"/>
                </a:lnTo>
                <a:lnTo>
                  <a:pt x="2155248" y="83173"/>
                </a:lnTo>
                <a:lnTo>
                  <a:pt x="2151739" y="80620"/>
                </a:lnTo>
                <a:lnTo>
                  <a:pt x="2148229" y="78068"/>
                </a:lnTo>
                <a:lnTo>
                  <a:pt x="2145677" y="75516"/>
                </a:lnTo>
                <a:lnTo>
                  <a:pt x="2144082" y="72964"/>
                </a:lnTo>
                <a:lnTo>
                  <a:pt x="2143763" y="71369"/>
                </a:lnTo>
                <a:lnTo>
                  <a:pt x="2143125" y="69774"/>
                </a:lnTo>
                <a:lnTo>
                  <a:pt x="2143125" y="68179"/>
                </a:lnTo>
                <a:lnTo>
                  <a:pt x="2143763" y="66584"/>
                </a:lnTo>
                <a:lnTo>
                  <a:pt x="2144082" y="64669"/>
                </a:lnTo>
                <a:lnTo>
                  <a:pt x="2144720" y="63074"/>
                </a:lnTo>
                <a:lnTo>
                  <a:pt x="2147591" y="59246"/>
                </a:lnTo>
                <a:lnTo>
                  <a:pt x="2151419" y="54780"/>
                </a:lnTo>
                <a:lnTo>
                  <a:pt x="2168647" y="37234"/>
                </a:lnTo>
                <a:lnTo>
                  <a:pt x="2173751" y="33087"/>
                </a:lnTo>
                <a:lnTo>
                  <a:pt x="2178855" y="29258"/>
                </a:lnTo>
                <a:lnTo>
                  <a:pt x="2183959" y="26387"/>
                </a:lnTo>
                <a:lnTo>
                  <a:pt x="2189702" y="23516"/>
                </a:lnTo>
                <a:lnTo>
                  <a:pt x="2195125" y="21602"/>
                </a:lnTo>
                <a:lnTo>
                  <a:pt x="2201506" y="20007"/>
                </a:lnTo>
                <a:lnTo>
                  <a:pt x="2207248" y="19369"/>
                </a:lnTo>
                <a:lnTo>
                  <a:pt x="2213628" y="19050"/>
                </a:lnTo>
                <a:close/>
                <a:moveTo>
                  <a:pt x="1985550" y="0"/>
                </a:moveTo>
                <a:lnTo>
                  <a:pt x="1989686" y="0"/>
                </a:lnTo>
                <a:lnTo>
                  <a:pt x="1993822" y="0"/>
                </a:lnTo>
                <a:lnTo>
                  <a:pt x="1997640" y="634"/>
                </a:lnTo>
                <a:lnTo>
                  <a:pt x="2001776" y="1903"/>
                </a:lnTo>
                <a:lnTo>
                  <a:pt x="2005594" y="2855"/>
                </a:lnTo>
                <a:lnTo>
                  <a:pt x="2009411" y="4759"/>
                </a:lnTo>
                <a:lnTo>
                  <a:pt x="2012911" y="6980"/>
                </a:lnTo>
                <a:lnTo>
                  <a:pt x="2016411" y="9518"/>
                </a:lnTo>
                <a:lnTo>
                  <a:pt x="2019592" y="12374"/>
                </a:lnTo>
                <a:lnTo>
                  <a:pt x="2022456" y="15229"/>
                </a:lnTo>
                <a:lnTo>
                  <a:pt x="2025001" y="19037"/>
                </a:lnTo>
                <a:lnTo>
                  <a:pt x="2026910" y="22210"/>
                </a:lnTo>
                <a:lnTo>
                  <a:pt x="2028819" y="26334"/>
                </a:lnTo>
                <a:lnTo>
                  <a:pt x="2030091" y="29824"/>
                </a:lnTo>
                <a:lnTo>
                  <a:pt x="2031364" y="33949"/>
                </a:lnTo>
                <a:lnTo>
                  <a:pt x="2031682" y="37757"/>
                </a:lnTo>
                <a:lnTo>
                  <a:pt x="2032000" y="41881"/>
                </a:lnTo>
                <a:lnTo>
                  <a:pt x="2031682" y="46006"/>
                </a:lnTo>
                <a:lnTo>
                  <a:pt x="2031046" y="49813"/>
                </a:lnTo>
                <a:lnTo>
                  <a:pt x="2030091" y="53938"/>
                </a:lnTo>
                <a:lnTo>
                  <a:pt x="2028819" y="57745"/>
                </a:lnTo>
                <a:lnTo>
                  <a:pt x="2026910" y="61553"/>
                </a:lnTo>
                <a:lnTo>
                  <a:pt x="2025001" y="65043"/>
                </a:lnTo>
                <a:lnTo>
                  <a:pt x="2022456" y="68533"/>
                </a:lnTo>
                <a:lnTo>
                  <a:pt x="2019592" y="71706"/>
                </a:lnTo>
                <a:lnTo>
                  <a:pt x="1637177" y="453081"/>
                </a:lnTo>
                <a:lnTo>
                  <a:pt x="1633995" y="455937"/>
                </a:lnTo>
                <a:lnTo>
                  <a:pt x="1630814" y="458158"/>
                </a:lnTo>
                <a:lnTo>
                  <a:pt x="1626996" y="460379"/>
                </a:lnTo>
                <a:lnTo>
                  <a:pt x="1623496" y="462283"/>
                </a:lnTo>
                <a:lnTo>
                  <a:pt x="1619360" y="463552"/>
                </a:lnTo>
                <a:lnTo>
                  <a:pt x="1615224" y="464186"/>
                </a:lnTo>
                <a:lnTo>
                  <a:pt x="1611407" y="465138"/>
                </a:lnTo>
                <a:lnTo>
                  <a:pt x="1607271" y="465138"/>
                </a:lnTo>
                <a:lnTo>
                  <a:pt x="1603135" y="465138"/>
                </a:lnTo>
                <a:lnTo>
                  <a:pt x="1599317" y="464186"/>
                </a:lnTo>
                <a:lnTo>
                  <a:pt x="1595181" y="463552"/>
                </a:lnTo>
                <a:lnTo>
                  <a:pt x="1591681" y="462283"/>
                </a:lnTo>
                <a:lnTo>
                  <a:pt x="1587864" y="460379"/>
                </a:lnTo>
                <a:lnTo>
                  <a:pt x="1584364" y="458158"/>
                </a:lnTo>
                <a:lnTo>
                  <a:pt x="1580864" y="455937"/>
                </a:lnTo>
                <a:lnTo>
                  <a:pt x="1577683" y="453081"/>
                </a:lnTo>
                <a:lnTo>
                  <a:pt x="1574819" y="449591"/>
                </a:lnTo>
                <a:lnTo>
                  <a:pt x="1572274" y="446418"/>
                </a:lnTo>
                <a:lnTo>
                  <a:pt x="1570047" y="442928"/>
                </a:lnTo>
                <a:lnTo>
                  <a:pt x="1568138" y="439121"/>
                </a:lnTo>
                <a:lnTo>
                  <a:pt x="1567184" y="435314"/>
                </a:lnTo>
                <a:lnTo>
                  <a:pt x="1565911" y="431189"/>
                </a:lnTo>
                <a:lnTo>
                  <a:pt x="1565275" y="427381"/>
                </a:lnTo>
                <a:lnTo>
                  <a:pt x="1565275" y="423257"/>
                </a:lnTo>
                <a:lnTo>
                  <a:pt x="1565275" y="419132"/>
                </a:lnTo>
                <a:lnTo>
                  <a:pt x="1565911" y="415007"/>
                </a:lnTo>
                <a:lnTo>
                  <a:pt x="1567184" y="411517"/>
                </a:lnTo>
                <a:lnTo>
                  <a:pt x="1568138" y="407393"/>
                </a:lnTo>
                <a:lnTo>
                  <a:pt x="1570047" y="403902"/>
                </a:lnTo>
                <a:lnTo>
                  <a:pt x="1572274" y="400095"/>
                </a:lnTo>
                <a:lnTo>
                  <a:pt x="1574819" y="396922"/>
                </a:lnTo>
                <a:lnTo>
                  <a:pt x="1577683" y="393749"/>
                </a:lnTo>
                <a:lnTo>
                  <a:pt x="1960098" y="12374"/>
                </a:lnTo>
                <a:lnTo>
                  <a:pt x="1962962" y="9518"/>
                </a:lnTo>
                <a:lnTo>
                  <a:pt x="1966779" y="6980"/>
                </a:lnTo>
                <a:lnTo>
                  <a:pt x="1970279" y="4759"/>
                </a:lnTo>
                <a:lnTo>
                  <a:pt x="1974097" y="2855"/>
                </a:lnTo>
                <a:lnTo>
                  <a:pt x="1977596" y="1903"/>
                </a:lnTo>
                <a:lnTo>
                  <a:pt x="1981732" y="634"/>
                </a:lnTo>
                <a:lnTo>
                  <a:pt x="1985550"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a typeface="宋体" panose="02010600030101010101" pitchFamily="2" charset="-122"/>
            </a:endParaRPr>
          </a:p>
        </p:txBody>
      </p:sp>
      <p:sp>
        <p:nvSpPr>
          <p:cNvPr id="35" name="KSO_Shape"/>
          <p:cNvSpPr>
            <a:spLocks noChangeAspect="1"/>
          </p:cNvSpPr>
          <p:nvPr userDrawn="1"/>
        </p:nvSpPr>
        <p:spPr bwMode="auto">
          <a:xfrm>
            <a:off x="4727893" y="631825"/>
            <a:ext cx="272415" cy="234315"/>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chemeClr val="bg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sz="1795">
              <a:solidFill>
                <a:srgbClr val="FFFFFF"/>
              </a:solidFill>
              <a:latin typeface="思源黑体 CN Regular" panose="020B0500000000000000" pitchFamily="34" charset="-122"/>
              <a:ea typeface="思源黑体 CN Regular" panose="020B0500000000000000" pitchFamily="34" charset="-122"/>
            </a:endParaRPr>
          </a:p>
        </p:txBody>
      </p:sp>
      <p:grpSp>
        <p:nvGrpSpPr>
          <p:cNvPr id="11" name="组合 10"/>
          <p:cNvGrpSpPr/>
          <p:nvPr userDrawn="1"/>
        </p:nvGrpSpPr>
        <p:grpSpPr>
          <a:xfrm>
            <a:off x="4767580" y="1616710"/>
            <a:ext cx="193040" cy="264795"/>
            <a:chOff x="5180" y="437"/>
            <a:chExt cx="952" cy="1054"/>
          </a:xfrm>
        </p:grpSpPr>
        <p:sp>
          <p:nvSpPr>
            <p:cNvPr id="12" name="Rectangle 465"/>
            <p:cNvSpPr/>
            <p:nvPr/>
          </p:nvSpPr>
          <p:spPr>
            <a:xfrm>
              <a:off x="5750" y="616"/>
              <a:ext cx="193" cy="63"/>
            </a:xfrm>
            <a:prstGeom prst="rect">
              <a:avLst/>
            </a:prstGeom>
            <a:solidFill>
              <a:schemeClr val="bg1"/>
            </a:solidFill>
            <a:ln w="12700" cap="flat">
              <a:noFill/>
              <a:miter lim="400000"/>
            </a:ln>
            <a:effectLst/>
          </p:spPr>
          <p:txBody>
            <a:bodyPr wrap="square" lIns="91439" tIns="91439" rIns="91439" bIns="91439" numCol="1" anchor="t">
              <a:noAutofit/>
            </a:bodyPr>
            <a:lstStyle/>
            <a:p/>
          </p:txBody>
        </p:sp>
        <p:sp>
          <p:nvSpPr>
            <p:cNvPr id="13" name="Rectangle 466"/>
            <p:cNvSpPr/>
            <p:nvPr/>
          </p:nvSpPr>
          <p:spPr>
            <a:xfrm>
              <a:off x="5750" y="715"/>
              <a:ext cx="193" cy="67"/>
            </a:xfrm>
            <a:prstGeom prst="rect">
              <a:avLst/>
            </a:prstGeom>
            <a:solidFill>
              <a:schemeClr val="bg1"/>
            </a:solidFill>
            <a:ln w="12700" cap="flat">
              <a:noFill/>
              <a:miter lim="400000"/>
            </a:ln>
            <a:effectLst/>
          </p:spPr>
          <p:txBody>
            <a:bodyPr wrap="square" lIns="91439" tIns="91439" rIns="91439" bIns="91439" numCol="1" anchor="t">
              <a:noAutofit/>
            </a:bodyPr>
            <a:lstStyle/>
            <a:p/>
          </p:txBody>
        </p:sp>
        <p:sp>
          <p:nvSpPr>
            <p:cNvPr id="14" name="Freeform 467"/>
            <p:cNvSpPr/>
            <p:nvPr/>
          </p:nvSpPr>
          <p:spPr>
            <a:xfrm>
              <a:off x="5647" y="1415"/>
              <a:ext cx="404" cy="72"/>
            </a:xfrm>
            <a:custGeom>
              <a:avLst/>
              <a:gdLst/>
              <a:ahLst/>
              <a:cxnLst>
                <a:cxn ang="0">
                  <a:pos x="wd2" y="hd2"/>
                </a:cxn>
                <a:cxn ang="5400000">
                  <a:pos x="wd2" y="hd2"/>
                </a:cxn>
                <a:cxn ang="10800000">
                  <a:pos x="wd2" y="hd2"/>
                </a:cxn>
                <a:cxn ang="16200000">
                  <a:pos x="wd2" y="hd2"/>
                </a:cxn>
              </a:cxnLst>
              <a:rect l="0" t="0" r="r" b="b"/>
              <a:pathLst>
                <a:path w="21600" h="21600" extrusionOk="0">
                  <a:moveTo>
                    <a:pt x="19562" y="0"/>
                  </a:moveTo>
                  <a:cubicBezTo>
                    <a:pt x="1834" y="0"/>
                    <a:pt x="1834" y="0"/>
                    <a:pt x="1834" y="0"/>
                  </a:cubicBezTo>
                  <a:cubicBezTo>
                    <a:pt x="815" y="0"/>
                    <a:pt x="0" y="5684"/>
                    <a:pt x="0" y="11368"/>
                  </a:cubicBezTo>
                  <a:cubicBezTo>
                    <a:pt x="0" y="17053"/>
                    <a:pt x="815" y="21600"/>
                    <a:pt x="1834" y="21600"/>
                  </a:cubicBezTo>
                  <a:cubicBezTo>
                    <a:pt x="19562" y="21600"/>
                    <a:pt x="19562" y="21600"/>
                    <a:pt x="19562" y="21600"/>
                  </a:cubicBezTo>
                  <a:cubicBezTo>
                    <a:pt x="20581" y="21600"/>
                    <a:pt x="21600" y="17053"/>
                    <a:pt x="21600" y="11368"/>
                  </a:cubicBezTo>
                  <a:cubicBezTo>
                    <a:pt x="21600" y="5684"/>
                    <a:pt x="20581" y="0"/>
                    <a:pt x="19562" y="0"/>
                  </a:cubicBezTo>
                  <a:close/>
                </a:path>
              </a:pathLst>
            </a:custGeom>
            <a:solidFill>
              <a:schemeClr val="bg1"/>
            </a:solidFill>
            <a:ln w="12700" cap="flat">
              <a:noFill/>
              <a:miter lim="400000"/>
            </a:ln>
            <a:effectLst/>
          </p:spPr>
          <p:txBody>
            <a:bodyPr wrap="square" lIns="91439" tIns="91439" rIns="91439" bIns="91439" numCol="1" anchor="t">
              <a:noAutofit/>
            </a:bodyPr>
            <a:lstStyle/>
            <a:p/>
          </p:txBody>
        </p:sp>
        <p:sp>
          <p:nvSpPr>
            <p:cNvPr id="15" name="Freeform 468"/>
            <p:cNvSpPr/>
            <p:nvPr/>
          </p:nvSpPr>
          <p:spPr>
            <a:xfrm>
              <a:off x="5180" y="441"/>
              <a:ext cx="328" cy="260"/>
            </a:xfrm>
            <a:custGeom>
              <a:avLst/>
              <a:gdLst/>
              <a:ahLst/>
              <a:cxnLst>
                <a:cxn ang="0">
                  <a:pos x="wd2" y="hd2"/>
                </a:cxn>
                <a:cxn ang="5400000">
                  <a:pos x="wd2" y="hd2"/>
                </a:cxn>
                <a:cxn ang="10800000">
                  <a:pos x="wd2" y="hd2"/>
                </a:cxn>
                <a:cxn ang="16200000">
                  <a:pos x="wd2" y="hd2"/>
                </a:cxn>
              </a:cxnLst>
              <a:rect l="0" t="0" r="r" b="b"/>
              <a:pathLst>
                <a:path w="21600" h="21600" extrusionOk="0">
                  <a:moveTo>
                    <a:pt x="4469" y="9529"/>
                  </a:moveTo>
                  <a:cubicBezTo>
                    <a:pt x="6703" y="9529"/>
                    <a:pt x="6703" y="9529"/>
                    <a:pt x="6703" y="9529"/>
                  </a:cubicBezTo>
                  <a:cubicBezTo>
                    <a:pt x="8193" y="10165"/>
                    <a:pt x="9683" y="11435"/>
                    <a:pt x="9683" y="13341"/>
                  </a:cubicBezTo>
                  <a:cubicBezTo>
                    <a:pt x="16138" y="13341"/>
                    <a:pt x="16138" y="13341"/>
                    <a:pt x="16138" y="13341"/>
                  </a:cubicBezTo>
                  <a:cubicBezTo>
                    <a:pt x="16138" y="11118"/>
                    <a:pt x="16138" y="11118"/>
                    <a:pt x="16138" y="11118"/>
                  </a:cubicBezTo>
                  <a:cubicBezTo>
                    <a:pt x="20855" y="11118"/>
                    <a:pt x="20855" y="11118"/>
                    <a:pt x="20855" y="11118"/>
                  </a:cubicBezTo>
                  <a:cubicBezTo>
                    <a:pt x="21103" y="11118"/>
                    <a:pt x="21600" y="10482"/>
                    <a:pt x="21600" y="10165"/>
                  </a:cubicBezTo>
                  <a:cubicBezTo>
                    <a:pt x="21600" y="9529"/>
                    <a:pt x="21103" y="9212"/>
                    <a:pt x="20855" y="9212"/>
                  </a:cubicBezTo>
                  <a:cubicBezTo>
                    <a:pt x="16138" y="9212"/>
                    <a:pt x="16138" y="9212"/>
                    <a:pt x="16138" y="9212"/>
                  </a:cubicBezTo>
                  <a:cubicBezTo>
                    <a:pt x="16138" y="4129"/>
                    <a:pt x="16138" y="4129"/>
                    <a:pt x="16138" y="4129"/>
                  </a:cubicBezTo>
                  <a:cubicBezTo>
                    <a:pt x="20855" y="4129"/>
                    <a:pt x="20855" y="4129"/>
                    <a:pt x="20855" y="4129"/>
                  </a:cubicBezTo>
                  <a:cubicBezTo>
                    <a:pt x="21103" y="4129"/>
                    <a:pt x="21600" y="3812"/>
                    <a:pt x="21600" y="3176"/>
                  </a:cubicBezTo>
                  <a:cubicBezTo>
                    <a:pt x="21600" y="2541"/>
                    <a:pt x="21103" y="2224"/>
                    <a:pt x="20855" y="2224"/>
                  </a:cubicBezTo>
                  <a:cubicBezTo>
                    <a:pt x="16138" y="2224"/>
                    <a:pt x="16138" y="2224"/>
                    <a:pt x="16138" y="2224"/>
                  </a:cubicBezTo>
                  <a:cubicBezTo>
                    <a:pt x="16138" y="0"/>
                    <a:pt x="16138" y="0"/>
                    <a:pt x="16138" y="0"/>
                  </a:cubicBezTo>
                  <a:cubicBezTo>
                    <a:pt x="9683" y="0"/>
                    <a:pt x="9683" y="0"/>
                    <a:pt x="9683" y="0"/>
                  </a:cubicBezTo>
                  <a:cubicBezTo>
                    <a:pt x="9683" y="1906"/>
                    <a:pt x="8193" y="3176"/>
                    <a:pt x="6703" y="3812"/>
                  </a:cubicBezTo>
                  <a:cubicBezTo>
                    <a:pt x="2234" y="3812"/>
                    <a:pt x="2234" y="3812"/>
                    <a:pt x="2234" y="3812"/>
                  </a:cubicBezTo>
                  <a:cubicBezTo>
                    <a:pt x="993" y="3812"/>
                    <a:pt x="0" y="5082"/>
                    <a:pt x="0" y="6671"/>
                  </a:cubicBezTo>
                  <a:cubicBezTo>
                    <a:pt x="0" y="21600"/>
                    <a:pt x="0" y="21600"/>
                    <a:pt x="0" y="21600"/>
                  </a:cubicBezTo>
                  <a:cubicBezTo>
                    <a:pt x="4469" y="21600"/>
                    <a:pt x="4469" y="21600"/>
                    <a:pt x="4469" y="21600"/>
                  </a:cubicBezTo>
                  <a:lnTo>
                    <a:pt x="4469" y="9529"/>
                  </a:lnTo>
                  <a:close/>
                </a:path>
              </a:pathLst>
            </a:custGeom>
            <a:solidFill>
              <a:schemeClr val="bg1"/>
            </a:solidFill>
            <a:ln w="12700" cap="flat">
              <a:noFill/>
              <a:miter lim="400000"/>
            </a:ln>
            <a:effectLst/>
          </p:spPr>
          <p:txBody>
            <a:bodyPr wrap="square" lIns="91439" tIns="91439" rIns="91439" bIns="91439" numCol="1" anchor="t">
              <a:noAutofit/>
            </a:bodyPr>
            <a:lstStyle/>
            <a:p/>
          </p:txBody>
        </p:sp>
        <p:sp>
          <p:nvSpPr>
            <p:cNvPr id="16" name="Freeform 469"/>
            <p:cNvSpPr/>
            <p:nvPr/>
          </p:nvSpPr>
          <p:spPr>
            <a:xfrm>
              <a:off x="5180" y="437"/>
              <a:ext cx="952" cy="1055"/>
            </a:xfrm>
            <a:custGeom>
              <a:avLst/>
              <a:gdLst/>
              <a:ahLst/>
              <a:cxnLst>
                <a:cxn ang="0">
                  <a:pos x="wd2" y="hd2"/>
                </a:cxn>
                <a:cxn ang="5400000">
                  <a:pos x="wd2" y="hd2"/>
                </a:cxn>
                <a:cxn ang="10800000">
                  <a:pos x="wd2" y="hd2"/>
                </a:cxn>
                <a:cxn ang="16200000">
                  <a:pos x="wd2" y="hd2"/>
                </a:cxn>
              </a:cxnLst>
              <a:rect l="0" t="0" r="r" b="b"/>
              <a:pathLst>
                <a:path w="21600" h="21600" extrusionOk="0">
                  <a:moveTo>
                    <a:pt x="18760" y="0"/>
                  </a:moveTo>
                  <a:cubicBezTo>
                    <a:pt x="11531" y="0"/>
                    <a:pt x="11531" y="0"/>
                    <a:pt x="11531" y="0"/>
                  </a:cubicBezTo>
                  <a:cubicBezTo>
                    <a:pt x="9896" y="0"/>
                    <a:pt x="8606" y="1165"/>
                    <a:pt x="8606" y="2564"/>
                  </a:cubicBezTo>
                  <a:cubicBezTo>
                    <a:pt x="8606" y="10023"/>
                    <a:pt x="8606" y="10023"/>
                    <a:pt x="8606" y="10023"/>
                  </a:cubicBezTo>
                  <a:cubicBezTo>
                    <a:pt x="6971" y="10023"/>
                    <a:pt x="6971" y="10023"/>
                    <a:pt x="6971" y="10023"/>
                  </a:cubicBezTo>
                  <a:cubicBezTo>
                    <a:pt x="6540" y="10023"/>
                    <a:pt x="6196" y="10334"/>
                    <a:pt x="6196" y="10722"/>
                  </a:cubicBezTo>
                  <a:cubicBezTo>
                    <a:pt x="6196" y="18104"/>
                    <a:pt x="6196" y="18104"/>
                    <a:pt x="6196" y="18104"/>
                  </a:cubicBezTo>
                  <a:cubicBezTo>
                    <a:pt x="6196" y="19269"/>
                    <a:pt x="5163" y="20201"/>
                    <a:pt x="3873" y="20201"/>
                  </a:cubicBezTo>
                  <a:cubicBezTo>
                    <a:pt x="2582" y="20201"/>
                    <a:pt x="1549" y="19269"/>
                    <a:pt x="1549" y="18104"/>
                  </a:cubicBezTo>
                  <a:cubicBezTo>
                    <a:pt x="1549" y="6138"/>
                    <a:pt x="1549" y="6138"/>
                    <a:pt x="1549" y="6138"/>
                  </a:cubicBezTo>
                  <a:cubicBezTo>
                    <a:pt x="0" y="6138"/>
                    <a:pt x="0" y="6138"/>
                    <a:pt x="0" y="6138"/>
                  </a:cubicBezTo>
                  <a:cubicBezTo>
                    <a:pt x="0" y="18104"/>
                    <a:pt x="0" y="18104"/>
                    <a:pt x="0" y="18104"/>
                  </a:cubicBezTo>
                  <a:cubicBezTo>
                    <a:pt x="0" y="20046"/>
                    <a:pt x="1721" y="21600"/>
                    <a:pt x="3873" y="21600"/>
                  </a:cubicBezTo>
                  <a:cubicBezTo>
                    <a:pt x="6024" y="21600"/>
                    <a:pt x="7745" y="20046"/>
                    <a:pt x="7745" y="18104"/>
                  </a:cubicBezTo>
                  <a:cubicBezTo>
                    <a:pt x="7745" y="11422"/>
                    <a:pt x="7745" y="11422"/>
                    <a:pt x="7745" y="11422"/>
                  </a:cubicBezTo>
                  <a:cubicBezTo>
                    <a:pt x="8606" y="11422"/>
                    <a:pt x="8606" y="11422"/>
                    <a:pt x="8606" y="11422"/>
                  </a:cubicBezTo>
                  <a:cubicBezTo>
                    <a:pt x="8606" y="16705"/>
                    <a:pt x="8606" y="16705"/>
                    <a:pt x="8606" y="16705"/>
                  </a:cubicBezTo>
                  <a:cubicBezTo>
                    <a:pt x="8606" y="18104"/>
                    <a:pt x="9896" y="19269"/>
                    <a:pt x="11531" y="19269"/>
                  </a:cubicBezTo>
                  <a:cubicBezTo>
                    <a:pt x="18760" y="19269"/>
                    <a:pt x="18760" y="19269"/>
                    <a:pt x="18760" y="19269"/>
                  </a:cubicBezTo>
                  <a:cubicBezTo>
                    <a:pt x="20309" y="19269"/>
                    <a:pt x="21600" y="18104"/>
                    <a:pt x="21600" y="16705"/>
                  </a:cubicBezTo>
                  <a:cubicBezTo>
                    <a:pt x="21600" y="2564"/>
                    <a:pt x="21600" y="2564"/>
                    <a:pt x="21600" y="2564"/>
                  </a:cubicBezTo>
                  <a:cubicBezTo>
                    <a:pt x="21600" y="1165"/>
                    <a:pt x="20309" y="0"/>
                    <a:pt x="18760" y="0"/>
                  </a:cubicBezTo>
                  <a:close/>
                  <a:moveTo>
                    <a:pt x="16178" y="16550"/>
                  </a:moveTo>
                  <a:cubicBezTo>
                    <a:pt x="14802" y="17793"/>
                    <a:pt x="14802" y="17793"/>
                    <a:pt x="14802" y="17793"/>
                  </a:cubicBezTo>
                  <a:cubicBezTo>
                    <a:pt x="14371" y="16161"/>
                    <a:pt x="14371" y="16161"/>
                    <a:pt x="14371" y="16161"/>
                  </a:cubicBezTo>
                  <a:cubicBezTo>
                    <a:pt x="14888" y="16705"/>
                    <a:pt x="14888" y="16705"/>
                    <a:pt x="14888" y="16705"/>
                  </a:cubicBezTo>
                  <a:cubicBezTo>
                    <a:pt x="15404" y="14840"/>
                    <a:pt x="15404" y="14840"/>
                    <a:pt x="15404" y="14840"/>
                  </a:cubicBezTo>
                  <a:cubicBezTo>
                    <a:pt x="13597" y="15384"/>
                    <a:pt x="13597" y="15384"/>
                    <a:pt x="13597" y="15384"/>
                  </a:cubicBezTo>
                  <a:cubicBezTo>
                    <a:pt x="14629" y="12121"/>
                    <a:pt x="14629" y="12121"/>
                    <a:pt x="14629" y="12121"/>
                  </a:cubicBezTo>
                  <a:cubicBezTo>
                    <a:pt x="15662" y="12121"/>
                    <a:pt x="15662" y="12121"/>
                    <a:pt x="15662" y="12121"/>
                  </a:cubicBezTo>
                  <a:cubicBezTo>
                    <a:pt x="14543" y="14685"/>
                    <a:pt x="14543" y="14685"/>
                    <a:pt x="14543" y="14685"/>
                  </a:cubicBezTo>
                  <a:cubicBezTo>
                    <a:pt x="16609" y="14219"/>
                    <a:pt x="16609" y="14219"/>
                    <a:pt x="16609" y="14219"/>
                  </a:cubicBezTo>
                  <a:cubicBezTo>
                    <a:pt x="15404" y="16860"/>
                    <a:pt x="15404" y="16860"/>
                    <a:pt x="15404" y="16860"/>
                  </a:cubicBezTo>
                  <a:lnTo>
                    <a:pt x="16178" y="16550"/>
                  </a:lnTo>
                  <a:close/>
                  <a:moveTo>
                    <a:pt x="18760" y="10256"/>
                  </a:moveTo>
                  <a:cubicBezTo>
                    <a:pt x="18760" y="10645"/>
                    <a:pt x="18416" y="10955"/>
                    <a:pt x="17986" y="10955"/>
                  </a:cubicBezTo>
                  <a:cubicBezTo>
                    <a:pt x="12306" y="10955"/>
                    <a:pt x="12306" y="10955"/>
                    <a:pt x="12306" y="10955"/>
                  </a:cubicBezTo>
                  <a:cubicBezTo>
                    <a:pt x="11876" y="10955"/>
                    <a:pt x="11445" y="10645"/>
                    <a:pt x="11445" y="10256"/>
                  </a:cubicBezTo>
                  <a:cubicBezTo>
                    <a:pt x="11445" y="3030"/>
                    <a:pt x="11445" y="3030"/>
                    <a:pt x="11445" y="3030"/>
                  </a:cubicBezTo>
                  <a:cubicBezTo>
                    <a:pt x="11445" y="2642"/>
                    <a:pt x="11876" y="2331"/>
                    <a:pt x="12306" y="2331"/>
                  </a:cubicBezTo>
                  <a:cubicBezTo>
                    <a:pt x="17986" y="2331"/>
                    <a:pt x="17986" y="2331"/>
                    <a:pt x="17986" y="2331"/>
                  </a:cubicBezTo>
                  <a:cubicBezTo>
                    <a:pt x="18416" y="2331"/>
                    <a:pt x="18760" y="2642"/>
                    <a:pt x="18760" y="3030"/>
                  </a:cubicBezTo>
                  <a:lnTo>
                    <a:pt x="18760" y="10256"/>
                  </a:lnTo>
                  <a:close/>
                </a:path>
              </a:pathLst>
            </a:custGeom>
            <a:solidFill>
              <a:schemeClr val="bg1"/>
            </a:solidFill>
            <a:ln w="12700" cap="flat">
              <a:noFill/>
              <a:miter lim="400000"/>
            </a:ln>
            <a:effectLst/>
          </p:spPr>
          <p:txBody>
            <a:bodyPr wrap="square" lIns="91439" tIns="91439" rIns="91439" bIns="91439" numCol="1" anchor="t">
              <a:noAutofit/>
            </a:bodyPr>
            <a:lstStyle/>
            <a:p/>
          </p:txBody>
        </p:sp>
      </p:grpSp>
      <p:sp>
        <p:nvSpPr>
          <p:cNvPr id="8" name="文本框 7"/>
          <p:cNvSpPr txBox="1"/>
          <p:nvPr userDrawn="1"/>
        </p:nvSpPr>
        <p:spPr>
          <a:xfrm>
            <a:off x="808990" y="3046730"/>
            <a:ext cx="2921635" cy="1198880"/>
          </a:xfrm>
          <a:prstGeom prst="rect">
            <a:avLst/>
          </a:prstGeom>
          <a:noFill/>
          <a:ln>
            <a:solidFill>
              <a:schemeClr val="bg1"/>
            </a:solidFill>
          </a:ln>
        </p:spPr>
        <p:txBody>
          <a:bodyPr wrap="square" rtlCol="0">
            <a:spAutoFit/>
          </a:bodyPr>
          <a:p>
            <a:r>
              <a:rPr lang="zh-CN" altLang="en-US" sz="9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说明</a:t>
            </a:r>
            <a:endParaRPr lang="zh-CN" altLang="en-US"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       批发销量：国内外批发销量</a:t>
            </a:r>
            <a:endParaRPr lang="zh-CN" altLang="en-US"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       狭义乘用车：轿车、</a:t>
            </a:r>
            <a:r>
              <a:rPr lang="en-US" altLang="zh-CN"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MPV</a:t>
            </a:r>
            <a:r>
              <a:rPr lang="zh-CN" altLang="en-US"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a:t>
            </a:r>
            <a:r>
              <a:rPr lang="en-US" altLang="zh-CN"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SUV</a:t>
            </a:r>
            <a:endParaRPr lang="en-US" altLang="zh-CN"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       广义乘用车：轿车、</a:t>
            </a:r>
            <a:r>
              <a:rPr lang="en-US" altLang="zh-CN"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MPV</a:t>
            </a:r>
            <a:r>
              <a:rPr lang="zh-CN" altLang="en-US"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a:t>
            </a:r>
            <a:r>
              <a:rPr lang="en-US" altLang="zh-CN"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SUV</a:t>
            </a:r>
            <a:r>
              <a:rPr lang="zh-CN" altLang="en-US"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、微客</a:t>
            </a:r>
            <a:endParaRPr lang="zh-CN" altLang="en-US"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       新能源市场：轿车、</a:t>
            </a:r>
            <a:r>
              <a:rPr lang="en-US" altLang="zh-CN"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MPV</a:t>
            </a:r>
            <a:r>
              <a:rPr lang="zh-CN" altLang="en-US"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a:t>
            </a:r>
            <a:r>
              <a:rPr lang="en-US" altLang="zh-CN"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SUV</a:t>
            </a:r>
            <a:endParaRPr lang="en-US" altLang="zh-CN"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       </a:t>
            </a:r>
            <a:r>
              <a:rPr lang="en-US" altLang="zh-CN"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BEV</a:t>
            </a:r>
            <a:r>
              <a:rPr lang="zh-CN" altLang="en-US"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：纯电动    </a:t>
            </a:r>
            <a:r>
              <a:rPr lang="en-US" altLang="zh-CN"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PHEV</a:t>
            </a:r>
            <a:r>
              <a:rPr lang="zh-CN" altLang="en-US"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：插电混动</a:t>
            </a:r>
            <a:endParaRPr lang="zh-CN" altLang="en-US"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       第</a:t>
            </a:r>
            <a:r>
              <a:rPr lang="en-US" altLang="zh-CN"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9</a:t>
            </a:r>
            <a:r>
              <a:rPr lang="zh-CN" altLang="en-US"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页面图中的               表示有微客的厂商</a:t>
            </a:r>
            <a:endParaRPr lang="zh-CN" altLang="en-US"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数据来源：乘用车市场信息联席会月报表</a:t>
            </a:r>
            <a:r>
              <a:rPr lang="en-US" altLang="zh-CN"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初稿</a:t>
            </a:r>
            <a:endParaRPr lang="zh-CN" altLang="en-US" sz="90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2" name="矩形 1"/>
          <p:cNvSpPr/>
          <p:nvPr userDrawn="1"/>
        </p:nvSpPr>
        <p:spPr>
          <a:xfrm>
            <a:off x="1945640" y="3927475"/>
            <a:ext cx="431165" cy="111760"/>
          </a:xfrm>
          <a:prstGeom prst="rect">
            <a:avLst/>
          </a:prstGeom>
          <a:noFill/>
          <a:ln w="12700" cmpd="sng">
            <a:solidFill>
              <a:schemeClr val="bg1"/>
            </a:solidFill>
            <a:prstDash val="sysDash"/>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userDrawn="1"/>
        </p:nvSpPr>
        <p:spPr bwMode="auto">
          <a:xfrm>
            <a:off x="615950" y="197485"/>
            <a:ext cx="784669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2200" b="1"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市场分析</a:t>
            </a:r>
            <a:r>
              <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a:t>
            </a:r>
            <a:r>
              <a:rPr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2022年促进传统燃油车消费也很重要</a:t>
            </a:r>
            <a:r>
              <a:rPr 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a:t>
            </a:r>
            <a:r>
              <a:rPr 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一）</a:t>
            </a:r>
            <a:endParaRPr 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endParaRPr>
          </a:p>
        </p:txBody>
      </p:sp>
      <p:sp>
        <p:nvSpPr>
          <p:cNvPr id="2" name="文本框 1"/>
          <p:cNvSpPr txBox="1"/>
          <p:nvPr/>
        </p:nvSpPr>
        <p:spPr>
          <a:xfrm>
            <a:off x="315595" y="553085"/>
            <a:ext cx="8625205" cy="4325620"/>
          </a:xfrm>
          <a:prstGeom prst="rect">
            <a:avLst/>
          </a:prstGeom>
          <a:noFill/>
          <a:extLst>
            <a:ext uri="{909E8E84-426E-40DD-AFC4-6F175D3DCCD1}">
              <a14:hiddenFill xmlns:a14="http://schemas.microsoft.com/office/drawing/2010/main">
                <a:solidFill>
                  <a:schemeClr val="bg1">
                    <a:lumMod val="95000"/>
                  </a:schemeClr>
                </a:solidFill>
              </a14:hiddenFill>
            </a:ext>
          </a:extLst>
        </p:spPr>
        <p:txBody>
          <a:bodyPr wrap="square" rtlCol="0">
            <a:spAutoFit/>
          </a:bodyPr>
          <a:lstStyle/>
          <a:p>
            <a:pPr marL="285750" indent="-285750">
              <a:lnSpc>
                <a:spcPct val="140000"/>
              </a:lnSpc>
              <a:spcBef>
                <a:spcPts val="30"/>
              </a:spcBef>
              <a:spcAft>
                <a:spcPts val="0"/>
              </a:spcAft>
              <a:buClr>
                <a:srgbClr val="159EBE"/>
              </a:buClr>
              <a:buSzPct val="90000"/>
              <a:buFont typeface="Wingdings" panose="05000000000000000000" charset="0"/>
              <a:buChar char="u"/>
            </a:pPr>
            <a:r>
              <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rPr>
              <a:t>近两年世界新冠疫情的影响下，我国经济最大亮点是外贸的高增长，2021年，我国年度进出口规模再上新台阶，首次突破6万亿美元关口，全国进出口贸易较2020年增长30%。2021年，以美元计价，我国外贸增量达1.4万亿美元，贸易顺差达到6,765亿美元的新高。</a:t>
            </a:r>
            <a:endPar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40000"/>
              </a:lnSpc>
              <a:spcBef>
                <a:spcPts val="30"/>
              </a:spcBef>
              <a:spcAft>
                <a:spcPts val="0"/>
              </a:spcAft>
              <a:buClr>
                <a:srgbClr val="159EBE"/>
              </a:buClr>
              <a:buSzPct val="90000"/>
              <a:buFont typeface="Wingdings" panose="05000000000000000000" charset="0"/>
              <a:buChar char="u"/>
            </a:pPr>
            <a:r>
              <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rPr>
              <a:t>在这种情况下，根据进出口的结构和国际贸易平衡关系分析，我们有必要加大内需消费增长，同时针对性的进口车市场的消费增长，实现主要贸易国贸易更好的平衡。</a:t>
            </a:r>
            <a:endPar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40000"/>
              </a:lnSpc>
              <a:spcBef>
                <a:spcPts val="30"/>
              </a:spcBef>
              <a:spcAft>
                <a:spcPts val="0"/>
              </a:spcAft>
              <a:buClr>
                <a:srgbClr val="159EBE"/>
              </a:buClr>
              <a:buSzPct val="90000"/>
              <a:buFont typeface="Wingdings" panose="05000000000000000000" charset="0"/>
              <a:buChar char="u"/>
            </a:pPr>
            <a:r>
              <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rPr>
              <a:t>根据乘联会数据，乘用车的传统燃油车市场持续下行，从2019年传统车下滑8%，2020年同比下滑8%，而2021年同比下滑6%，其中2021年12月份同比下滑22%。可以看到传统燃油车市场在连续几年持续快速的下滑中，而自主品牌的传统燃油车也是出现在持续下行的压力之中。</a:t>
            </a:r>
            <a:endPar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40000"/>
              </a:lnSpc>
              <a:spcBef>
                <a:spcPts val="30"/>
              </a:spcBef>
              <a:spcAft>
                <a:spcPts val="0"/>
              </a:spcAft>
              <a:buClr>
                <a:srgbClr val="159EBE"/>
              </a:buClr>
              <a:buSzPct val="90000"/>
              <a:buFont typeface="Wingdings" panose="05000000000000000000" charset="0"/>
              <a:buChar char="u"/>
            </a:pPr>
            <a:r>
              <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rPr>
              <a:t>在目前的税收体系下，燃油车生产和使用带来巨大的税收贡献。2021年全国税收收入172,731亿元，同比增长11.9%；其中国内消费税13,881亿元，同比增长15.4%。车辆购置税3,520亿元，同比下降0.3%。目前的车购税主要是传统燃油车贡献，随着传统燃油车的市场规模下降，燃油车的税收也在不断减少。</a:t>
            </a:r>
            <a:endPar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40000"/>
              </a:lnSpc>
              <a:spcBef>
                <a:spcPts val="30"/>
              </a:spcBef>
              <a:spcAft>
                <a:spcPts val="0"/>
              </a:spcAft>
              <a:buClr>
                <a:srgbClr val="159EBE"/>
              </a:buClr>
              <a:buSzPct val="90000"/>
              <a:buFont typeface="Wingdings" panose="05000000000000000000" charset="0"/>
              <a:buChar char="u"/>
            </a:pPr>
            <a:r>
              <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rPr>
              <a:t>消费者买电动车主要是看中电动车的税收优惠，这包括购置电动车免交车辆购置税和消费税，使用阶段免交汽油消费税，因此电动车的低成本优势，很大一部分是税收政策的免税优势。短期看燃油价格保持相对较高水平，一升油半升税的特色很明显，如果汽油价格3元以下，那电动车的成本优势就大幅下降了。</a:t>
            </a:r>
            <a:endPar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endParaRPr>
          </a:p>
        </p:txBody>
      </p:sp>
      <p:sp>
        <p:nvSpPr>
          <p:cNvPr id="3" name="灯片编号占位符 2"/>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userDrawn="1"/>
        </p:nvSpPr>
        <p:spPr bwMode="auto">
          <a:xfrm>
            <a:off x="615950" y="197485"/>
            <a:ext cx="784669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2200" b="1"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市场分析</a:t>
            </a:r>
            <a:r>
              <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a:t>
            </a:r>
            <a:r>
              <a:rPr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2022年促进传统燃油车消费也很重要</a:t>
            </a:r>
            <a:r>
              <a:rPr 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a:t>
            </a:r>
            <a:r>
              <a:rPr 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二）</a:t>
            </a:r>
            <a:endParaRPr 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endParaRPr>
          </a:p>
        </p:txBody>
      </p:sp>
      <p:sp>
        <p:nvSpPr>
          <p:cNvPr id="2" name="文本框 1"/>
          <p:cNvSpPr txBox="1"/>
          <p:nvPr/>
        </p:nvSpPr>
        <p:spPr>
          <a:xfrm>
            <a:off x="315595" y="553085"/>
            <a:ext cx="8625205" cy="995045"/>
          </a:xfrm>
          <a:prstGeom prst="rect">
            <a:avLst/>
          </a:prstGeom>
          <a:noFill/>
          <a:extLst>
            <a:ext uri="{909E8E84-426E-40DD-AFC4-6F175D3DCCD1}">
              <a14:hiddenFill xmlns:a14="http://schemas.microsoft.com/office/drawing/2010/main">
                <a:solidFill>
                  <a:schemeClr val="bg1">
                    <a:lumMod val="95000"/>
                  </a:schemeClr>
                </a:solidFill>
              </a14:hiddenFill>
            </a:ext>
          </a:extLst>
        </p:spPr>
        <p:txBody>
          <a:bodyPr wrap="square" rtlCol="0">
            <a:spAutoFit/>
          </a:bodyPr>
          <a:lstStyle/>
          <a:p>
            <a:pPr marL="285750" indent="-285750">
              <a:lnSpc>
                <a:spcPct val="140000"/>
              </a:lnSpc>
              <a:spcBef>
                <a:spcPts val="30"/>
              </a:spcBef>
              <a:spcAft>
                <a:spcPts val="0"/>
              </a:spcAft>
              <a:buClr>
                <a:srgbClr val="159EBE"/>
              </a:buClr>
              <a:buSzPct val="90000"/>
              <a:buFont typeface="Wingdings" panose="05000000000000000000" charset="0"/>
              <a:buChar char="u"/>
            </a:pPr>
            <a:r>
              <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rPr>
              <a:t>目前部分消费者购买燃油车仍是低成本的特色，传统燃油车的自主品牌A级车很多在8万元以下，这也是很大的价格优势。但随着使用成本的上升，很多入门级消费者买不起燃油车，而主流电动车的价格更贵，因此购车消费受到抑制。鼓励家庭燃油车消费在现阶段仍有积极意义。</a:t>
            </a:r>
            <a:endPar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endParaRPr>
          </a:p>
        </p:txBody>
      </p:sp>
      <p:sp>
        <p:nvSpPr>
          <p:cNvPr id="3" name="灯片编号占位符 2"/>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userDrawn="1"/>
        </p:nvSpPr>
        <p:spPr bwMode="auto">
          <a:xfrm>
            <a:off x="615950" y="197485"/>
            <a:ext cx="736854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2200" b="1"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市场分析</a:t>
            </a:r>
            <a:r>
              <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a:t>
            </a:r>
            <a:r>
              <a:rPr sz="20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世界少子化趋势下应鼓励结婚-结婚购车免车购税</a:t>
            </a:r>
            <a:r>
              <a:rPr lang="zh-CN" sz="20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（一）</a:t>
            </a:r>
            <a:endParaRPr lang="zh-CN" sz="20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endParaRPr>
          </a:p>
        </p:txBody>
      </p:sp>
      <p:sp>
        <p:nvSpPr>
          <p:cNvPr id="2" name="文本框 1"/>
          <p:cNvSpPr txBox="1"/>
          <p:nvPr/>
        </p:nvSpPr>
        <p:spPr>
          <a:xfrm>
            <a:off x="315595" y="553085"/>
            <a:ext cx="8502650" cy="4329430"/>
          </a:xfrm>
          <a:prstGeom prst="rect">
            <a:avLst/>
          </a:prstGeom>
          <a:noFill/>
          <a:extLst>
            <a:ext uri="{909E8E84-426E-40DD-AFC4-6F175D3DCCD1}">
              <a14:hiddenFill xmlns:a14="http://schemas.microsoft.com/office/drawing/2010/main">
                <a:solidFill>
                  <a:schemeClr val="bg1">
                    <a:lumMod val="95000"/>
                  </a:schemeClr>
                </a:solidFill>
              </a14:hiddenFill>
            </a:ext>
          </a:extLst>
        </p:spPr>
        <p:txBody>
          <a:bodyPr wrap="square" rtlCol="0">
            <a:spAutoFit/>
          </a:bodyPr>
          <a:lstStyle/>
          <a:p>
            <a:pPr marL="285750" indent="-285750">
              <a:lnSpc>
                <a:spcPct val="140000"/>
              </a:lnSpc>
              <a:spcBef>
                <a:spcPts val="30"/>
              </a:spcBef>
              <a:spcAft>
                <a:spcPts val="0"/>
              </a:spcAft>
              <a:buClr>
                <a:srgbClr val="159EBE"/>
              </a:buClr>
              <a:buSzPct val="90000"/>
              <a:buFont typeface="Wingdings" panose="05000000000000000000" charset="0"/>
              <a:buChar char="u"/>
            </a:pPr>
            <a:r>
              <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rPr>
              <a:t>《中共中央 国务院关于加强新时代老龄工作的意见》指出要研究制定住房等支持政策，完善阶梯电价、水价、气价政策，鼓励成年子女与老年父母就近居住或共同生活，履行赡养义务、承担照料责任。这是应对老龄化很好的做法。</a:t>
            </a:r>
            <a:endPar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40000"/>
              </a:lnSpc>
              <a:spcBef>
                <a:spcPts val="30"/>
              </a:spcBef>
              <a:spcAft>
                <a:spcPts val="0"/>
              </a:spcAft>
              <a:buClr>
                <a:srgbClr val="159EBE"/>
              </a:buClr>
              <a:buSzPct val="90000"/>
              <a:buFont typeface="Wingdings" panose="05000000000000000000" charset="0"/>
              <a:buChar char="u"/>
            </a:pPr>
            <a:r>
              <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rPr>
              <a:t>少子化，是社会进步、生活压力加大和社会发展的衍生结果。中国面临严峻的少子化特征，这是东亚地区共同的特色问题，中国已经进入与日韩、新加坡等类似的情况。</a:t>
            </a:r>
            <a:endPar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40000"/>
              </a:lnSpc>
              <a:spcBef>
                <a:spcPts val="30"/>
              </a:spcBef>
              <a:spcAft>
                <a:spcPts val="0"/>
              </a:spcAft>
              <a:buClr>
                <a:srgbClr val="159EBE"/>
              </a:buClr>
              <a:buSzPct val="90000"/>
              <a:buFont typeface="Wingdings" panose="05000000000000000000" charset="0"/>
              <a:buChar char="u"/>
            </a:pPr>
            <a:r>
              <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rPr>
              <a:t>目前改善人口结构主要是增加出生人口，自然也就是要鼓励结婚。目前社会不断成熟，不结婚的现象日益增多，尤其是在大城市的年轻人不结婚就有更多自由，因此社会需求与个人选择就有差异性，需要鼓励结婚，增加社会的稳定性，带来更多的社会发展机会。</a:t>
            </a:r>
            <a:endPar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40000"/>
              </a:lnSpc>
              <a:spcBef>
                <a:spcPts val="30"/>
              </a:spcBef>
              <a:spcAft>
                <a:spcPts val="0"/>
              </a:spcAft>
              <a:buClr>
                <a:srgbClr val="159EBE"/>
              </a:buClr>
              <a:buSzPct val="90000"/>
              <a:buFont typeface="Wingdings" panose="05000000000000000000" charset="0"/>
              <a:buChar char="u"/>
            </a:pPr>
            <a:r>
              <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rPr>
              <a:t>目前我们的结婚问题比生育问题更加严重。很多高端群体对结婚的态度相对消极和没有信心，这是需要引导的。我们要加速改变年轻群体的婚育观，鼓励结婚。</a:t>
            </a:r>
            <a:endPar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40000"/>
              </a:lnSpc>
              <a:spcBef>
                <a:spcPts val="30"/>
              </a:spcBef>
              <a:spcAft>
                <a:spcPts val="0"/>
              </a:spcAft>
              <a:buClr>
                <a:srgbClr val="159EBE"/>
              </a:buClr>
              <a:buSzPct val="90000"/>
              <a:buFont typeface="Wingdings" panose="05000000000000000000" charset="0"/>
              <a:buChar char="u"/>
            </a:pPr>
            <a:r>
              <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rPr>
              <a:t>结婚生子是我们社会繁衍的需要，也是很多公民的责任，应该发扬传统观念，培育更强的结婚生育理念。</a:t>
            </a:r>
            <a:endPar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endParaRPr>
          </a:p>
          <a:p>
            <a:pPr marL="285750" indent="-285750">
              <a:lnSpc>
                <a:spcPct val="140000"/>
              </a:lnSpc>
              <a:spcBef>
                <a:spcPts val="30"/>
              </a:spcBef>
              <a:spcAft>
                <a:spcPts val="0"/>
              </a:spcAft>
              <a:buClr>
                <a:srgbClr val="159EBE"/>
              </a:buClr>
              <a:buSzPct val="90000"/>
              <a:buFont typeface="Wingdings" panose="05000000000000000000" charset="0"/>
              <a:buChar char="u"/>
            </a:pPr>
            <a:r>
              <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rPr>
              <a:t>我们不仅要面对老龄化，同时要针对世界少子化趋势，加大年轻人结婚生育观念的培育，让更多年轻人敢于结婚，乐于生小孩，促进我们年轻群体的结构性增强。因此应该鼓励结婚，对结婚的初婚人群购车予以支持。</a:t>
            </a:r>
            <a:endPar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endParaRPr>
          </a:p>
        </p:txBody>
      </p:sp>
      <p:sp>
        <p:nvSpPr>
          <p:cNvPr id="3" name="灯片编号占位符 2"/>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userDrawn="1"/>
        </p:nvSpPr>
        <p:spPr bwMode="auto">
          <a:xfrm>
            <a:off x="615950" y="197485"/>
            <a:ext cx="736854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2200" b="1"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市场分析</a:t>
            </a:r>
            <a:r>
              <a:rPr lang="en-US" altLang="zh-CN"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a:t>
            </a:r>
            <a:r>
              <a:rPr sz="20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世界少子化趋势下应鼓励结婚-结婚购车免车购税</a:t>
            </a:r>
            <a:r>
              <a:rPr lang="zh-CN" sz="20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a:t>
            </a:r>
            <a:r>
              <a:rPr lang="zh-CN" sz="20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二）</a:t>
            </a:r>
            <a:endParaRPr lang="zh-CN" sz="20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endParaRPr>
          </a:p>
        </p:txBody>
      </p:sp>
      <p:sp>
        <p:nvSpPr>
          <p:cNvPr id="2" name="文本框 1"/>
          <p:cNvSpPr txBox="1"/>
          <p:nvPr/>
        </p:nvSpPr>
        <p:spPr>
          <a:xfrm>
            <a:off x="315595" y="553085"/>
            <a:ext cx="8502650" cy="995045"/>
          </a:xfrm>
          <a:prstGeom prst="rect">
            <a:avLst/>
          </a:prstGeom>
          <a:noFill/>
          <a:extLst>
            <a:ext uri="{909E8E84-426E-40DD-AFC4-6F175D3DCCD1}">
              <a14:hiddenFill xmlns:a14="http://schemas.microsoft.com/office/drawing/2010/main">
                <a:solidFill>
                  <a:schemeClr val="bg1">
                    <a:lumMod val="95000"/>
                  </a:schemeClr>
                </a:solidFill>
              </a14:hiddenFill>
            </a:ext>
          </a:extLst>
        </p:spPr>
        <p:txBody>
          <a:bodyPr wrap="square" rtlCol="0">
            <a:spAutoFit/>
          </a:bodyPr>
          <a:lstStyle/>
          <a:p>
            <a:pPr marL="285750" indent="-285750">
              <a:lnSpc>
                <a:spcPct val="140000"/>
              </a:lnSpc>
              <a:spcBef>
                <a:spcPts val="30"/>
              </a:spcBef>
              <a:spcAft>
                <a:spcPts val="0"/>
              </a:spcAft>
              <a:buClr>
                <a:srgbClr val="159EBE"/>
              </a:buClr>
              <a:buSzPct val="90000"/>
              <a:buFont typeface="Wingdings" panose="05000000000000000000" charset="0"/>
              <a:buChar char="u"/>
            </a:pPr>
            <a:r>
              <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rPr>
              <a:t>我国目前的鼓励结婚生育政策也需要逐步建立，尤其是应该让各地政府采取措施通过免税购车等方式支持结婚。建议在民政部门发证的同时，对初婚人员给与一定的购车消费券和免税指标，费用由中央和地方政府承担，这样就能达到引导社会鼓励消费的效果。</a:t>
            </a:r>
            <a:endParaRPr lang="zh-CN" altLang="zh-CN" sz="1400" dirty="0">
              <a:effectLst/>
              <a:latin typeface="微软雅黑" panose="020B0503020204020204" pitchFamily="34" charset="-122"/>
              <a:ea typeface="微软雅黑" panose="020B0503020204020204" pitchFamily="34" charset="-122"/>
              <a:sym typeface="Wingdings 2" panose="05020102010507070707" pitchFamily="18" charset="2"/>
            </a:endParaRPr>
          </a:p>
        </p:txBody>
      </p:sp>
      <p:sp>
        <p:nvSpPr>
          <p:cNvPr id="3" name="灯片编号占位符 2"/>
          <p:cNvSpPr>
            <a:spLocks noGrp="1"/>
          </p:cNvSpPr>
          <p:nvPr>
            <p:ph type="sldNum" sz="quarter" idx="12"/>
          </p:nvPr>
        </p:nvSpPr>
        <p:spPr/>
        <p:txBody>
          <a:bodyPr/>
          <a:lstStyle/>
          <a:p>
            <a:fld id="{82952373-7980-4DA7-9ADE-54D716DB38BB}" type="slidenum">
              <a:rPr lang="zh-CN" altLang="en-US" smtClean="0"/>
            </a:fld>
            <a:endParaRPr lang="zh-CN" altLang="en-US"/>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userDrawn="1"/>
        </p:nvSpPr>
        <p:spPr bwMode="auto">
          <a:xfrm>
            <a:off x="615950" y="197485"/>
            <a:ext cx="444690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2200" b="1" u="sng" dirty="0">
                <a:solidFill>
                  <a:srgbClr val="00A4C5"/>
                </a:solidFill>
                <a:latin typeface="微软雅黑" panose="020B0503020204020204" pitchFamily="34" charset="-122"/>
                <a:ea typeface="微软雅黑" panose="020B0503020204020204" pitchFamily="34" charset="-122"/>
                <a:cs typeface="微软雅黑" panose="020B0503020204020204" pitchFamily="34" charset="-122"/>
                <a:sym typeface="+mn-ea"/>
              </a:rPr>
              <a:t>总体市场</a:t>
            </a:r>
            <a:r>
              <a:rPr lang="en-US" altLang="zh-CN" sz="2200" u="sng" dirty="0">
                <a:solidFill>
                  <a:srgbClr val="00A4C5"/>
                </a:solidFill>
                <a:latin typeface="微软雅黑" panose="020B0503020204020204" pitchFamily="34" charset="-122"/>
                <a:ea typeface="微软雅黑" panose="020B0503020204020204" pitchFamily="34" charset="-122"/>
                <a:cs typeface="微软雅黑" panose="020B0503020204020204" pitchFamily="34" charset="-122"/>
                <a:sym typeface="+mn-ea"/>
              </a:rPr>
              <a:t>-2022</a:t>
            </a:r>
            <a:r>
              <a:rPr lang="zh-CN" altLang="en-US" sz="2200" u="sng" dirty="0">
                <a:solidFill>
                  <a:srgbClr val="00A4C5"/>
                </a:solidFill>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2200" u="sng" dirty="0">
                <a:solidFill>
                  <a:srgbClr val="00A4C5"/>
                </a:solidFill>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2200" u="sng" dirty="0">
                <a:solidFill>
                  <a:srgbClr val="00A4C5"/>
                </a:solidFill>
                <a:latin typeface="微软雅黑" panose="020B0503020204020204" pitchFamily="34" charset="-122"/>
                <a:ea typeface="微软雅黑" panose="020B0503020204020204" pitchFamily="34" charset="-122"/>
                <a:cs typeface="微软雅黑" panose="020B0503020204020204" pitchFamily="34" charset="-122"/>
                <a:sym typeface="+mn-lt"/>
              </a:rPr>
              <a:t>月</a:t>
            </a:r>
            <a:r>
              <a:rPr lang="zh-CN" altLang="en-US" sz="2200" u="sng" dirty="0">
                <a:solidFill>
                  <a:srgbClr val="00A4C5"/>
                </a:solidFill>
                <a:latin typeface="微软雅黑" panose="020B0503020204020204" pitchFamily="34" charset="-122"/>
                <a:ea typeface="微软雅黑" panose="020B0503020204020204" pitchFamily="34" charset="-122"/>
                <a:cs typeface="微软雅黑" panose="020B0503020204020204" pitchFamily="34" charset="-122"/>
                <a:sym typeface="+mn-ea"/>
              </a:rPr>
              <a:t>产量分析表</a:t>
            </a:r>
            <a:endParaRPr lang="zh-CN" altLang="en-US" sz="2200" u="sng" dirty="0">
              <a:solidFill>
                <a:srgbClr val="00A4C5"/>
              </a:solidFill>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graphicFrame>
        <p:nvGraphicFramePr>
          <p:cNvPr id="2" name="表格 1"/>
          <p:cNvGraphicFramePr/>
          <p:nvPr>
            <p:custDataLst>
              <p:tags r:id="rId1"/>
            </p:custDataLst>
          </p:nvPr>
        </p:nvGraphicFramePr>
        <p:xfrm>
          <a:off x="481330" y="824230"/>
          <a:ext cx="8098790" cy="3981450"/>
        </p:xfrm>
        <a:graphic>
          <a:graphicData uri="http://schemas.openxmlformats.org/drawingml/2006/table">
            <a:tbl>
              <a:tblPr firstRow="1" bandRow="1">
                <a:tableStyleId>{5C22544A-7EE6-4342-B048-85BDC9FD1C3A}</a:tableStyleId>
              </a:tblPr>
              <a:tblGrid>
                <a:gridCol w="1156970"/>
                <a:gridCol w="1156970"/>
                <a:gridCol w="1156970"/>
                <a:gridCol w="1156970"/>
                <a:gridCol w="1156970"/>
                <a:gridCol w="1156970"/>
                <a:gridCol w="1156970"/>
              </a:tblGrid>
              <a:tr h="457835">
                <a:tc>
                  <a:txBody>
                    <a:bodyPr/>
                    <a:lstStyle/>
                    <a:p>
                      <a:pPr algn="l">
                        <a:buNone/>
                      </a:pPr>
                      <a:r>
                        <a:rPr lang="zh-CN" altLang="en-US" sz="1200" b="1">
                          <a:solidFill>
                            <a:schemeClr val="bg1"/>
                          </a:solidFill>
                          <a:latin typeface="微软雅黑" panose="020B0503020204020204" pitchFamily="34" charset="-122"/>
                          <a:ea typeface="微软雅黑" panose="020B0503020204020204" pitchFamily="34" charset="-122"/>
                        </a:rPr>
                        <a:t>产量</a:t>
                      </a:r>
                      <a:endParaRPr lang="zh-CN" altLang="en-US" sz="1000" b="1">
                        <a:solidFill>
                          <a:schemeClr val="bg1"/>
                        </a:solidFill>
                        <a:latin typeface="微软雅黑" panose="020B0503020204020204" pitchFamily="34" charset="-122"/>
                        <a:ea typeface="微软雅黑" panose="020B0503020204020204" pitchFamily="34" charset="-122"/>
                      </a:endParaRPr>
                    </a:p>
                    <a:p>
                      <a:pPr algn="l">
                        <a:buNone/>
                      </a:pPr>
                      <a:r>
                        <a:rPr lang="en-US" altLang="zh-CN" sz="800" b="0">
                          <a:solidFill>
                            <a:schemeClr val="bg1"/>
                          </a:solidFill>
                          <a:latin typeface="微软雅黑" panose="020B0503020204020204" pitchFamily="34" charset="-122"/>
                          <a:ea typeface="微软雅黑" panose="020B0503020204020204" pitchFamily="34" charset="-122"/>
                        </a:rPr>
                        <a:t>(</a:t>
                      </a:r>
                      <a:r>
                        <a:rPr lang="zh-CN" altLang="en-US" sz="800" b="0">
                          <a:solidFill>
                            <a:schemeClr val="bg1"/>
                          </a:solidFill>
                          <a:latin typeface="微软雅黑" panose="020B0503020204020204" pitchFamily="34" charset="-122"/>
                          <a:ea typeface="微软雅黑" panose="020B0503020204020204" pitchFamily="34" charset="-122"/>
                        </a:rPr>
                        <a:t>单位：万辆</a:t>
                      </a:r>
                      <a:r>
                        <a:rPr lang="en-US" altLang="zh-CN" sz="800" b="0">
                          <a:solidFill>
                            <a:schemeClr val="bg1"/>
                          </a:solidFill>
                          <a:latin typeface="微软雅黑" panose="020B0503020204020204" pitchFamily="34" charset="-122"/>
                          <a:ea typeface="微软雅黑" panose="020B0503020204020204" pitchFamily="34" charset="-122"/>
                        </a:rPr>
                        <a:t>)</a:t>
                      </a:r>
                      <a:endParaRPr lang="en-US" altLang="zh-CN" sz="800" b="0">
                        <a:solidFill>
                          <a:schemeClr val="bg1"/>
                        </a:solidFill>
                        <a:latin typeface="微软雅黑" panose="020B0503020204020204" pitchFamily="34" charset="-122"/>
                        <a:ea typeface="微软雅黑" panose="020B0503020204020204" pitchFamily="34" charset="-122"/>
                      </a:endParaRPr>
                    </a:p>
                  </a:txBody>
                  <a:tcPr anchor="ctr">
                    <a:solidFill>
                      <a:srgbClr val="159EBE"/>
                    </a:solidFill>
                  </a:tcPr>
                </a:tc>
                <a:tc>
                  <a:txBody>
                    <a:bodyPr/>
                    <a:lstStyle/>
                    <a:p>
                      <a:pPr marL="0" lvl="0" indent="0" algn="ctr" fontAlgn="ctr">
                        <a:spcBef>
                          <a:spcPct val="0"/>
                        </a:spcBef>
                        <a:buNone/>
                      </a:pPr>
                      <a:r>
                        <a:rPr lang="zh-CN" altLang="en-US" sz="1200" b="1" dirty="0">
                          <a:solidFill>
                            <a:schemeClr val="bg1"/>
                          </a:solidFill>
                          <a:latin typeface="微软雅黑" panose="020B0503020204020204" pitchFamily="34" charset="-122"/>
                          <a:ea typeface="微软雅黑" panose="020B0503020204020204" pitchFamily="34" charset="-122"/>
                        </a:rPr>
                        <a:t>轿车</a:t>
                      </a:r>
                      <a:endParaRPr lang="zh-CN" altLang="en-US" sz="1200" b="1" dirty="0">
                        <a:solidFill>
                          <a:schemeClr val="bg1"/>
                        </a:solidFill>
                        <a:latin typeface="微软雅黑" panose="020B0503020204020204" pitchFamily="34" charset="-122"/>
                        <a:ea typeface="微软雅黑" panose="020B0503020204020204" pitchFamily="34" charset="-122"/>
                      </a:endParaRPr>
                    </a:p>
                    <a:p>
                      <a:pPr marL="0" lvl="0" indent="0" algn="ctr" fontAlgn="ctr">
                        <a:spcBef>
                          <a:spcPct val="0"/>
                        </a:spcBef>
                        <a:buNone/>
                      </a:pPr>
                      <a:endParaRPr lang="zh-CN" altLang="en-US" sz="1200" b="1" dirty="0">
                        <a:solidFill>
                          <a:schemeClr val="bg1"/>
                        </a:solidFill>
                        <a:latin typeface="微软雅黑" panose="020B0503020204020204" pitchFamily="34" charset="-122"/>
                        <a:ea typeface="微软雅黑" panose="020B0503020204020204" pitchFamily="34" charset="-122"/>
                      </a:endParaRPr>
                    </a:p>
                  </a:txBody>
                  <a:tcPr marL="0" marR="0" marT="0" marB="0" anchor="ctr">
                    <a:solidFill>
                      <a:srgbClr val="159EBE"/>
                    </a:solidFill>
                  </a:tcPr>
                </a:tc>
                <a:tc>
                  <a:txBody>
                    <a:bodyPr/>
                    <a:lstStyle/>
                    <a:p>
                      <a:pPr marL="0" lvl="0" indent="0" algn="ctr" fontAlgn="ctr">
                        <a:spcBef>
                          <a:spcPct val="0"/>
                        </a:spcBef>
                        <a:buNone/>
                      </a:pPr>
                      <a:r>
                        <a:rPr lang="en-US" altLang="zh-CN" sz="1200" b="1">
                          <a:solidFill>
                            <a:schemeClr val="bg1"/>
                          </a:solidFill>
                          <a:latin typeface="微软雅黑" panose="020B0503020204020204" pitchFamily="34" charset="-122"/>
                          <a:ea typeface="微软雅黑" panose="020B0503020204020204" pitchFamily="34" charset="-122"/>
                        </a:rPr>
                        <a:t>MPV</a:t>
                      </a:r>
                      <a:endParaRPr lang="en-US" altLang="zh-CN" sz="1200" b="1">
                        <a:solidFill>
                          <a:schemeClr val="bg1"/>
                        </a:solidFill>
                        <a:latin typeface="微软雅黑" panose="020B0503020204020204" pitchFamily="34" charset="-122"/>
                        <a:ea typeface="微软雅黑" panose="020B0503020204020204" pitchFamily="34" charset="-122"/>
                      </a:endParaRPr>
                    </a:p>
                    <a:p>
                      <a:pPr marL="0" lvl="0" indent="0" algn="ctr" fontAlgn="ctr">
                        <a:spcBef>
                          <a:spcPct val="0"/>
                        </a:spcBef>
                        <a:buNone/>
                      </a:pPr>
                      <a:endParaRPr lang="en-US" altLang="zh-CN" sz="1200" b="1">
                        <a:solidFill>
                          <a:schemeClr val="bg1"/>
                        </a:solidFill>
                        <a:latin typeface="微软雅黑" panose="020B0503020204020204" pitchFamily="34" charset="-122"/>
                        <a:ea typeface="微软雅黑" panose="020B0503020204020204" pitchFamily="34" charset="-122"/>
                      </a:endParaRPr>
                    </a:p>
                  </a:txBody>
                  <a:tcPr marL="0" marR="0" marT="0" marB="0" anchor="ctr">
                    <a:solidFill>
                      <a:srgbClr val="159EBE"/>
                    </a:solidFill>
                  </a:tcPr>
                </a:tc>
                <a:tc>
                  <a:txBody>
                    <a:bodyPr/>
                    <a:lstStyle/>
                    <a:p>
                      <a:pPr marL="0" lvl="0" indent="0" algn="ctr" fontAlgn="ctr">
                        <a:spcBef>
                          <a:spcPct val="0"/>
                        </a:spcBef>
                        <a:buNone/>
                      </a:pPr>
                      <a:r>
                        <a:rPr lang="en-US" altLang="zh-CN" sz="1200" b="1">
                          <a:solidFill>
                            <a:schemeClr val="bg1"/>
                          </a:solidFill>
                          <a:latin typeface="微软雅黑" panose="020B0503020204020204" pitchFamily="34" charset="-122"/>
                          <a:ea typeface="微软雅黑" panose="020B0503020204020204" pitchFamily="34" charset="-122"/>
                        </a:rPr>
                        <a:t>SUV</a:t>
                      </a:r>
                      <a:endParaRPr lang="en-US" altLang="zh-CN" sz="1200" b="1">
                        <a:solidFill>
                          <a:schemeClr val="bg1"/>
                        </a:solidFill>
                        <a:latin typeface="微软雅黑" panose="020B0503020204020204" pitchFamily="34" charset="-122"/>
                        <a:ea typeface="微软雅黑" panose="020B0503020204020204" pitchFamily="34" charset="-122"/>
                      </a:endParaRPr>
                    </a:p>
                    <a:p>
                      <a:pPr marL="0" lvl="0" indent="0" algn="ctr" fontAlgn="ctr">
                        <a:spcBef>
                          <a:spcPct val="0"/>
                        </a:spcBef>
                        <a:buNone/>
                      </a:pPr>
                      <a:endParaRPr lang="en-US" altLang="zh-CN" sz="1200" b="1">
                        <a:solidFill>
                          <a:schemeClr val="bg1"/>
                        </a:solidFill>
                        <a:latin typeface="微软雅黑" panose="020B0503020204020204" pitchFamily="34" charset="-122"/>
                        <a:ea typeface="微软雅黑" panose="020B0503020204020204" pitchFamily="34" charset="-122"/>
                      </a:endParaRPr>
                    </a:p>
                  </a:txBody>
                  <a:tcPr marL="0" marR="0" marT="0" marB="0" anchor="ctr">
                    <a:solidFill>
                      <a:srgbClr val="159EBE"/>
                    </a:solidFill>
                  </a:tcPr>
                </a:tc>
                <a:tc>
                  <a:txBody>
                    <a:bodyPr/>
                    <a:lstStyle/>
                    <a:p>
                      <a:pPr marL="0" lvl="0" indent="0" algn="ctr" fontAlgn="ctr">
                        <a:spcBef>
                          <a:spcPct val="0"/>
                        </a:spcBef>
                        <a:buNone/>
                      </a:pPr>
                      <a:r>
                        <a:rPr lang="zh-CN" altLang="en-US" sz="1200" b="1" dirty="0">
                          <a:solidFill>
                            <a:schemeClr val="bg1"/>
                          </a:solidFill>
                          <a:latin typeface="微软雅黑" panose="020B0503020204020204" pitchFamily="34" charset="-122"/>
                          <a:ea typeface="微软雅黑" panose="020B0503020204020204" pitchFamily="34" charset="-122"/>
                        </a:rPr>
                        <a:t>狭义乘用车</a:t>
                      </a:r>
                      <a:endParaRPr lang="zh-CN" altLang="en-US" sz="1200" b="1" dirty="0">
                        <a:solidFill>
                          <a:schemeClr val="bg1"/>
                        </a:solidFill>
                        <a:latin typeface="微软雅黑" panose="020B0503020204020204" pitchFamily="34" charset="-122"/>
                        <a:ea typeface="微软雅黑" panose="020B0503020204020204" pitchFamily="34" charset="-122"/>
                      </a:endParaRPr>
                    </a:p>
                    <a:p>
                      <a:pPr marL="0" lvl="0" indent="0" algn="ctr" fontAlgn="ctr">
                        <a:spcBef>
                          <a:spcPct val="0"/>
                        </a:spcBef>
                        <a:buNone/>
                      </a:pPr>
                      <a:r>
                        <a:rPr lang="zh-CN" altLang="en-US" sz="1200" b="1" dirty="0">
                          <a:solidFill>
                            <a:schemeClr val="bg1"/>
                          </a:solidFill>
                          <a:latin typeface="微软雅黑" panose="020B0503020204020204" pitchFamily="34" charset="-122"/>
                          <a:ea typeface="微软雅黑" panose="020B0503020204020204" pitchFamily="34" charset="-122"/>
                        </a:rPr>
                        <a:t>合计</a:t>
                      </a:r>
                      <a:endParaRPr lang="zh-CN" altLang="en-US" sz="1200" b="1" dirty="0">
                        <a:solidFill>
                          <a:schemeClr val="bg1"/>
                        </a:solidFill>
                        <a:latin typeface="微软雅黑" panose="020B0503020204020204" pitchFamily="34" charset="-122"/>
                        <a:ea typeface="微软雅黑" panose="020B0503020204020204" pitchFamily="34" charset="-122"/>
                      </a:endParaRPr>
                    </a:p>
                  </a:txBody>
                  <a:tcPr marL="0" marR="0" marT="0" marB="0" anchor="ctr">
                    <a:solidFill>
                      <a:srgbClr val="159EBE"/>
                    </a:solidFill>
                  </a:tcPr>
                </a:tc>
                <a:tc>
                  <a:txBody>
                    <a:bodyPr/>
                    <a:lstStyle/>
                    <a:p>
                      <a:pPr marL="0" lvl="0" indent="0" algn="ctr" fontAlgn="ctr">
                        <a:spcBef>
                          <a:spcPct val="0"/>
                        </a:spcBef>
                        <a:buNone/>
                      </a:pPr>
                      <a:r>
                        <a:rPr lang="zh-CN" altLang="en-US" sz="1200" b="1" dirty="0">
                          <a:solidFill>
                            <a:schemeClr val="bg1"/>
                          </a:solidFill>
                          <a:latin typeface="微软雅黑" panose="020B0503020204020204" pitchFamily="34" charset="-122"/>
                          <a:ea typeface="微软雅黑" panose="020B0503020204020204" pitchFamily="34" charset="-122"/>
                        </a:rPr>
                        <a:t>微客</a:t>
                      </a:r>
                      <a:endParaRPr lang="zh-CN" altLang="en-US" sz="1200" b="1" dirty="0">
                        <a:solidFill>
                          <a:schemeClr val="bg1"/>
                        </a:solidFill>
                        <a:latin typeface="微软雅黑" panose="020B0503020204020204" pitchFamily="34" charset="-122"/>
                        <a:ea typeface="微软雅黑" panose="020B0503020204020204" pitchFamily="34" charset="-122"/>
                      </a:endParaRPr>
                    </a:p>
                    <a:p>
                      <a:pPr marL="0" lvl="0" indent="0" algn="ctr" fontAlgn="ctr">
                        <a:spcBef>
                          <a:spcPct val="0"/>
                        </a:spcBef>
                        <a:buNone/>
                      </a:pPr>
                      <a:endParaRPr lang="zh-CN" altLang="en-US" sz="1200" b="1" dirty="0">
                        <a:solidFill>
                          <a:schemeClr val="bg1"/>
                        </a:solidFill>
                        <a:latin typeface="微软雅黑" panose="020B0503020204020204" pitchFamily="34" charset="-122"/>
                        <a:ea typeface="微软雅黑" panose="020B0503020204020204" pitchFamily="34" charset="-122"/>
                      </a:endParaRPr>
                    </a:p>
                  </a:txBody>
                  <a:tcPr marL="0" marR="0" marT="0" marB="0" anchor="ctr">
                    <a:solidFill>
                      <a:srgbClr val="159EBE"/>
                    </a:solidFill>
                  </a:tcPr>
                </a:tc>
                <a:tc>
                  <a:txBody>
                    <a:bodyPr/>
                    <a:lstStyle/>
                    <a:p>
                      <a:pPr marL="0" lvl="0" indent="0" algn="ctr" fontAlgn="ctr">
                        <a:spcBef>
                          <a:spcPct val="0"/>
                        </a:spcBef>
                        <a:buNone/>
                      </a:pPr>
                      <a:r>
                        <a:rPr lang="zh-CN" altLang="en-US" sz="1200" b="1" dirty="0">
                          <a:solidFill>
                            <a:schemeClr val="bg1"/>
                          </a:solidFill>
                          <a:latin typeface="微软雅黑" panose="020B0503020204020204" pitchFamily="34" charset="-122"/>
                          <a:ea typeface="微软雅黑" panose="020B0503020204020204" pitchFamily="34" charset="-122"/>
                        </a:rPr>
                        <a:t>广义乘用车</a:t>
                      </a:r>
                      <a:endParaRPr lang="zh-CN" altLang="en-US" sz="1200" b="1" dirty="0">
                        <a:solidFill>
                          <a:schemeClr val="bg1"/>
                        </a:solidFill>
                        <a:latin typeface="微软雅黑" panose="020B0503020204020204" pitchFamily="34" charset="-122"/>
                        <a:ea typeface="微软雅黑" panose="020B0503020204020204" pitchFamily="34" charset="-122"/>
                      </a:endParaRPr>
                    </a:p>
                    <a:p>
                      <a:pPr marL="0" lvl="0" indent="0" algn="ctr" fontAlgn="ctr">
                        <a:spcBef>
                          <a:spcPct val="0"/>
                        </a:spcBef>
                        <a:buNone/>
                      </a:pPr>
                      <a:r>
                        <a:rPr lang="zh-CN" altLang="en-US" sz="1200" b="1" dirty="0">
                          <a:solidFill>
                            <a:schemeClr val="bg1"/>
                          </a:solidFill>
                          <a:latin typeface="微软雅黑" panose="020B0503020204020204" pitchFamily="34" charset="-122"/>
                          <a:ea typeface="微软雅黑" panose="020B0503020204020204" pitchFamily="34" charset="-122"/>
                        </a:rPr>
                        <a:t>合计</a:t>
                      </a:r>
                      <a:endParaRPr lang="zh-CN" altLang="en-US" sz="1200" b="1" dirty="0">
                        <a:solidFill>
                          <a:schemeClr val="bg1"/>
                        </a:solidFill>
                        <a:latin typeface="微软雅黑" panose="020B0503020204020204" pitchFamily="34" charset="-122"/>
                        <a:ea typeface="微软雅黑" panose="020B0503020204020204" pitchFamily="34" charset="-122"/>
                      </a:endParaRPr>
                    </a:p>
                  </a:txBody>
                  <a:tcPr marL="0" marR="0" marT="0" marB="0" anchor="ctr">
                    <a:solidFill>
                      <a:srgbClr val="159EBE"/>
                    </a:solidFill>
                  </a:tcPr>
                </a:tc>
              </a:tr>
              <a:tr h="440690">
                <a:tc>
                  <a:txBody>
                    <a:bodyPr/>
                    <a:lstStyle/>
                    <a:p>
                      <a:pPr marL="0" lvl="0" indent="0" fontAlgn="ctr">
                        <a:spcBef>
                          <a:spcPct val="0"/>
                        </a:spcBef>
                        <a:buNone/>
                      </a:pPr>
                      <a:r>
                        <a:rPr lang="en-US" altLang="zh-CN"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月份</a:t>
                      </a:r>
                      <a:endPar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txBody>
                  <a:tcPr marL="0" marR="0" marT="0" marB="0" anchor="ctr">
                    <a:noFill/>
                  </a:tcPr>
                </a:tc>
                <a:tc>
                  <a:txBody>
                    <a:bodyPr/>
                    <a:lstStyle/>
                    <a:p>
                      <a:pPr indent="0" algn="r">
                        <a:buNone/>
                      </a:pPr>
                      <a:r>
                        <a:rPr lang="en-US" sz="1400" b="0">
                          <a:solidFill>
                            <a:srgbClr val="000000"/>
                          </a:solidFill>
                          <a:latin typeface="Arial" panose="020B0604020202020204" pitchFamily="34" charset="0"/>
                          <a:cs typeface="Arial" panose="020B0604020202020204" pitchFamily="34" charset="0"/>
                        </a:rPr>
                        <a:t>97.2</a:t>
                      </a:r>
                      <a:endParaRPr lang="en-US" altLang="en-US" sz="1400" b="0">
                        <a:solidFill>
                          <a:srgbClr val="000000"/>
                        </a:solidFill>
                        <a:latin typeface="Arial" panose="020B0604020202020204" pitchFamily="34" charset="0"/>
                        <a:cs typeface="Arial" panose="020B0604020202020204" pitchFamily="34" charset="0"/>
                      </a:endParaRPr>
                    </a:p>
                  </a:txBody>
                  <a:tcPr marL="12700" marR="12700" marT="12700" vert="horz" anchor="ctr" anchorCtr="0">
                    <a:noFill/>
                  </a:tcPr>
                </a:tc>
                <a:tc>
                  <a:txBody>
                    <a:bodyPr/>
                    <a:lstStyle/>
                    <a:p>
                      <a:pPr indent="0" algn="r">
                        <a:buNone/>
                      </a:pPr>
                      <a:r>
                        <a:rPr lang="en-US" sz="1400" b="0">
                          <a:solidFill>
                            <a:srgbClr val="000000"/>
                          </a:solidFill>
                          <a:latin typeface="Arial" panose="020B0604020202020204" pitchFamily="34" charset="0"/>
                          <a:cs typeface="Arial" panose="020B0604020202020204" pitchFamily="34" charset="0"/>
                        </a:rPr>
                        <a:t>7.7</a:t>
                      </a:r>
                      <a:endParaRPr lang="en-US" altLang="en-US" sz="1400" b="0">
                        <a:solidFill>
                          <a:srgbClr val="000000"/>
                        </a:solidFill>
                        <a:latin typeface="Arial" panose="020B0604020202020204" pitchFamily="34" charset="0"/>
                        <a:cs typeface="Arial" panose="020B0604020202020204" pitchFamily="34" charset="0"/>
                      </a:endParaRPr>
                    </a:p>
                  </a:txBody>
                  <a:tcPr marL="12700" marR="12700" marT="12700" vert="horz" anchor="ctr" anchorCtr="0">
                    <a:noFill/>
                  </a:tcPr>
                </a:tc>
                <a:tc>
                  <a:txBody>
                    <a:bodyPr/>
                    <a:lstStyle/>
                    <a:p>
                      <a:pPr indent="0" algn="r">
                        <a:buNone/>
                      </a:pPr>
                      <a:r>
                        <a:rPr lang="en-US" sz="1400" b="0">
                          <a:solidFill>
                            <a:srgbClr val="000000"/>
                          </a:solidFill>
                          <a:latin typeface="Arial" panose="020B0604020202020204" pitchFamily="34" charset="0"/>
                          <a:cs typeface="Arial" panose="020B0604020202020204" pitchFamily="34" charset="0"/>
                        </a:rPr>
                        <a:t>101.0</a:t>
                      </a:r>
                      <a:endParaRPr lang="en-US" altLang="en-US" sz="1400" b="0">
                        <a:solidFill>
                          <a:srgbClr val="000000"/>
                        </a:solidFill>
                        <a:latin typeface="Arial" panose="020B0604020202020204" pitchFamily="34" charset="0"/>
                        <a:cs typeface="Arial" panose="020B0604020202020204" pitchFamily="34" charset="0"/>
                      </a:endParaRPr>
                    </a:p>
                  </a:txBody>
                  <a:tcPr marL="12700" marR="12700" marT="12700" vert="horz" anchor="ctr" anchorCtr="0">
                    <a:noFill/>
                  </a:tcPr>
                </a:tc>
                <a:tc>
                  <a:txBody>
                    <a:bodyPr/>
                    <a:lstStyle/>
                    <a:p>
                      <a:pPr indent="0" algn="r">
                        <a:buNone/>
                      </a:pPr>
                      <a:r>
                        <a:rPr lang="en-US" sz="1400" b="0">
                          <a:solidFill>
                            <a:srgbClr val="000000"/>
                          </a:solidFill>
                          <a:latin typeface="Arial" panose="020B0604020202020204" pitchFamily="34" charset="0"/>
                          <a:cs typeface="Arial" panose="020B0604020202020204" pitchFamily="34" charset="0"/>
                        </a:rPr>
                        <a:t>205.9</a:t>
                      </a:r>
                      <a:endParaRPr lang="en-US" altLang="en-US" sz="1400" b="0">
                        <a:solidFill>
                          <a:srgbClr val="000000"/>
                        </a:solidFill>
                        <a:latin typeface="Arial" panose="020B0604020202020204" pitchFamily="34" charset="0"/>
                        <a:cs typeface="Arial" panose="020B0604020202020204" pitchFamily="34" charset="0"/>
                      </a:endParaRPr>
                    </a:p>
                  </a:txBody>
                  <a:tcPr marL="12700" marR="12700" marT="12700" vert="horz" anchor="ctr" anchorCtr="0">
                    <a:noFill/>
                  </a:tcPr>
                </a:tc>
                <a:tc>
                  <a:txBody>
                    <a:bodyPr/>
                    <a:lstStyle/>
                    <a:p>
                      <a:pPr indent="0" algn="r">
                        <a:buNone/>
                      </a:pPr>
                      <a:r>
                        <a:rPr lang="en-US" sz="1400" b="0">
                          <a:solidFill>
                            <a:srgbClr val="000000"/>
                          </a:solidFill>
                          <a:latin typeface="Arial" panose="020B0604020202020204" pitchFamily="34" charset="0"/>
                          <a:cs typeface="Arial" panose="020B0604020202020204" pitchFamily="34" charset="0"/>
                        </a:rPr>
                        <a:t>3.2</a:t>
                      </a:r>
                      <a:endParaRPr lang="en-US" altLang="en-US" sz="1400" b="0">
                        <a:solidFill>
                          <a:srgbClr val="000000"/>
                        </a:solidFill>
                        <a:latin typeface="Arial" panose="020B0604020202020204" pitchFamily="34" charset="0"/>
                        <a:cs typeface="Arial" panose="020B0604020202020204" pitchFamily="34" charset="0"/>
                      </a:endParaRPr>
                    </a:p>
                  </a:txBody>
                  <a:tcPr marL="12700" marR="12700" marT="12700" vert="horz" anchor="ctr" anchorCtr="0">
                    <a:noFill/>
                  </a:tcPr>
                </a:tc>
                <a:tc>
                  <a:txBody>
                    <a:bodyPr/>
                    <a:lstStyle/>
                    <a:p>
                      <a:pPr indent="0" algn="r">
                        <a:buNone/>
                      </a:pPr>
                      <a:r>
                        <a:rPr lang="en-US" sz="1400" b="0">
                          <a:solidFill>
                            <a:srgbClr val="000000"/>
                          </a:solidFill>
                          <a:latin typeface="Arial" panose="020B0604020202020204" pitchFamily="34" charset="0"/>
                          <a:cs typeface="Arial" panose="020B0604020202020204" pitchFamily="34" charset="0"/>
                        </a:rPr>
                        <a:t>209.1</a:t>
                      </a:r>
                      <a:endParaRPr lang="en-US" altLang="en-US" sz="1400" b="0">
                        <a:solidFill>
                          <a:srgbClr val="000000"/>
                        </a:solidFill>
                        <a:latin typeface="Arial" panose="020B0604020202020204" pitchFamily="34" charset="0"/>
                        <a:cs typeface="Arial" panose="020B0604020202020204" pitchFamily="34" charset="0"/>
                      </a:endParaRPr>
                    </a:p>
                  </a:txBody>
                  <a:tcPr marL="12700" marR="12700" marT="12700" vert="horz" anchor="ctr" anchorCtr="0">
                    <a:noFill/>
                  </a:tcPr>
                </a:tc>
              </a:tr>
              <a:tr h="440055">
                <a:tc>
                  <a:txBody>
                    <a:bodyPr/>
                    <a:lstStyle/>
                    <a:p>
                      <a:pPr marL="0" lvl="0" algn="l" fontAlgn="ctr">
                        <a:buClrTx/>
                        <a:buSzTx/>
                        <a:buNone/>
                      </a:pPr>
                      <a:r>
                        <a:rPr lang="en-US" altLang="zh-CN"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21</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年</a:t>
                      </a:r>
                      <a:r>
                        <a:rPr lang="en-US" altLang="zh-CN"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12</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月份</a:t>
                      </a:r>
                      <a:endPar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txBody>
                  <a:tcPr marL="0" marR="0" marT="0" marB="0" anchor="ctr">
                    <a:noFill/>
                  </a:tcPr>
                </a:tc>
                <a:tc>
                  <a:txBody>
                    <a:bodyPr/>
                    <a:lstStyle/>
                    <a:p>
                      <a:pPr indent="0" algn="r">
                        <a:buNone/>
                      </a:pPr>
                      <a:r>
                        <a:rPr lang="en-US" sz="1400" b="0">
                          <a:solidFill>
                            <a:srgbClr val="000000"/>
                          </a:solidFill>
                          <a:latin typeface="Arial" panose="020B0604020202020204" pitchFamily="34" charset="0"/>
                          <a:cs typeface="Arial" panose="020B0604020202020204" pitchFamily="34" charset="0"/>
                        </a:rPr>
                        <a:t>118.0</a:t>
                      </a:r>
                      <a:endParaRPr lang="en-US" altLang="en-US" sz="1400" b="0">
                        <a:solidFill>
                          <a:srgbClr val="000000"/>
                        </a:solidFill>
                        <a:latin typeface="Arial" panose="020B0604020202020204" pitchFamily="34" charset="0"/>
                        <a:cs typeface="Arial" panose="020B0604020202020204" pitchFamily="34" charset="0"/>
                      </a:endParaRPr>
                    </a:p>
                  </a:txBody>
                  <a:tcPr marL="12700" marR="12700" marT="12700" vert="horz" anchor="ctr" anchorCtr="0">
                    <a:noFill/>
                  </a:tcPr>
                </a:tc>
                <a:tc>
                  <a:txBody>
                    <a:bodyPr/>
                    <a:lstStyle/>
                    <a:p>
                      <a:pPr indent="0" algn="r">
                        <a:buNone/>
                      </a:pPr>
                      <a:r>
                        <a:rPr lang="en-US" sz="1400" b="0">
                          <a:solidFill>
                            <a:srgbClr val="000000"/>
                          </a:solidFill>
                          <a:latin typeface="Arial" panose="020B0604020202020204" pitchFamily="34" charset="0"/>
                          <a:cs typeface="Arial" panose="020B0604020202020204" pitchFamily="34" charset="0"/>
                        </a:rPr>
                        <a:t>12.9</a:t>
                      </a:r>
                      <a:endParaRPr lang="en-US" altLang="en-US" sz="1400" b="0">
                        <a:solidFill>
                          <a:srgbClr val="000000"/>
                        </a:solidFill>
                        <a:latin typeface="Arial" panose="020B0604020202020204" pitchFamily="34" charset="0"/>
                        <a:cs typeface="Arial" panose="020B0604020202020204" pitchFamily="34" charset="0"/>
                      </a:endParaRPr>
                    </a:p>
                  </a:txBody>
                  <a:tcPr marL="12700" marR="12700" marT="12700" vert="horz" anchor="ctr" anchorCtr="0">
                    <a:noFill/>
                  </a:tcPr>
                </a:tc>
                <a:tc>
                  <a:txBody>
                    <a:bodyPr/>
                    <a:lstStyle/>
                    <a:p>
                      <a:pPr indent="0" algn="r">
                        <a:buNone/>
                      </a:pPr>
                      <a:r>
                        <a:rPr lang="en-US" sz="1400" b="0">
                          <a:solidFill>
                            <a:srgbClr val="000000"/>
                          </a:solidFill>
                          <a:latin typeface="Arial" panose="020B0604020202020204" pitchFamily="34" charset="0"/>
                          <a:cs typeface="Arial" panose="020B0604020202020204" pitchFamily="34" charset="0"/>
                        </a:rPr>
                        <a:t>115.7</a:t>
                      </a:r>
                      <a:endParaRPr lang="en-US" altLang="en-US" sz="1400" b="0">
                        <a:solidFill>
                          <a:srgbClr val="000000"/>
                        </a:solidFill>
                        <a:latin typeface="Arial" panose="020B0604020202020204" pitchFamily="34" charset="0"/>
                        <a:cs typeface="Arial" panose="020B0604020202020204" pitchFamily="34" charset="0"/>
                      </a:endParaRPr>
                    </a:p>
                  </a:txBody>
                  <a:tcPr marL="12700" marR="12700" marT="12700" vert="horz" anchor="ctr" anchorCtr="0">
                    <a:noFill/>
                  </a:tcPr>
                </a:tc>
                <a:tc>
                  <a:txBody>
                    <a:bodyPr/>
                    <a:lstStyle/>
                    <a:p>
                      <a:pPr indent="0" algn="r">
                        <a:buNone/>
                      </a:pPr>
                      <a:r>
                        <a:rPr lang="en-US" sz="1400" b="0">
                          <a:solidFill>
                            <a:srgbClr val="000000"/>
                          </a:solidFill>
                          <a:latin typeface="Arial" panose="020B0604020202020204" pitchFamily="34" charset="0"/>
                          <a:cs typeface="Arial" panose="020B0604020202020204" pitchFamily="34" charset="0"/>
                        </a:rPr>
                        <a:t>246.6</a:t>
                      </a:r>
                      <a:endParaRPr lang="en-US" altLang="en-US" sz="1400" b="0">
                        <a:solidFill>
                          <a:srgbClr val="000000"/>
                        </a:solidFill>
                        <a:latin typeface="Arial" panose="020B0604020202020204" pitchFamily="34" charset="0"/>
                        <a:cs typeface="Arial" panose="020B0604020202020204" pitchFamily="34" charset="0"/>
                      </a:endParaRPr>
                    </a:p>
                  </a:txBody>
                  <a:tcPr marL="12700" marR="12700" marT="12700" vert="horz" anchor="ctr" anchorCtr="0">
                    <a:noFill/>
                  </a:tcPr>
                </a:tc>
                <a:tc>
                  <a:txBody>
                    <a:bodyPr/>
                    <a:lstStyle/>
                    <a:p>
                      <a:pPr indent="0" algn="r">
                        <a:buNone/>
                      </a:pPr>
                      <a:r>
                        <a:rPr lang="en-US" sz="1400" b="0">
                          <a:solidFill>
                            <a:srgbClr val="000000"/>
                          </a:solidFill>
                          <a:latin typeface="Arial" panose="020B0604020202020204" pitchFamily="34" charset="0"/>
                          <a:cs typeface="Arial" panose="020B0604020202020204" pitchFamily="34" charset="0"/>
                        </a:rPr>
                        <a:t>4.9</a:t>
                      </a:r>
                      <a:endParaRPr lang="en-US" altLang="en-US" sz="1400" b="0">
                        <a:solidFill>
                          <a:srgbClr val="000000"/>
                        </a:solidFill>
                        <a:latin typeface="Arial" panose="020B0604020202020204" pitchFamily="34" charset="0"/>
                        <a:cs typeface="Arial" panose="020B0604020202020204" pitchFamily="34" charset="0"/>
                      </a:endParaRPr>
                    </a:p>
                  </a:txBody>
                  <a:tcPr marL="12700" marR="12700" marT="12700" vert="horz" anchor="ctr" anchorCtr="0">
                    <a:noFill/>
                  </a:tcPr>
                </a:tc>
                <a:tc>
                  <a:txBody>
                    <a:bodyPr/>
                    <a:lstStyle/>
                    <a:p>
                      <a:pPr indent="0" algn="r">
                        <a:buNone/>
                      </a:pPr>
                      <a:r>
                        <a:rPr lang="en-US" sz="1400" b="0">
                          <a:solidFill>
                            <a:srgbClr val="000000"/>
                          </a:solidFill>
                          <a:latin typeface="Arial" panose="020B0604020202020204" pitchFamily="34" charset="0"/>
                          <a:cs typeface="Arial" panose="020B0604020202020204" pitchFamily="34" charset="0"/>
                        </a:rPr>
                        <a:t>251.5</a:t>
                      </a:r>
                      <a:endParaRPr lang="en-US" altLang="en-US" sz="1400" b="0">
                        <a:solidFill>
                          <a:srgbClr val="000000"/>
                        </a:solidFill>
                        <a:latin typeface="Arial" panose="020B0604020202020204" pitchFamily="34" charset="0"/>
                        <a:cs typeface="Arial" panose="020B0604020202020204" pitchFamily="34" charset="0"/>
                      </a:endParaRPr>
                    </a:p>
                  </a:txBody>
                  <a:tcPr marL="12700" marR="12700" marT="12700" vert="horz" anchor="ctr" anchorCtr="0">
                    <a:noFill/>
                  </a:tcPr>
                </a:tc>
              </a:tr>
              <a:tr h="440690">
                <a:tc>
                  <a:txBody>
                    <a:bodyPr/>
                    <a:lstStyle/>
                    <a:p>
                      <a:pPr marL="0" lvl="0" algn="l" fontAlgn="ctr">
                        <a:buClrTx/>
                        <a:buSzTx/>
                        <a:buNone/>
                      </a:pPr>
                      <a:r>
                        <a:rPr lang="zh-CN" altLang="en-US" sz="1400" dirty="0">
                          <a:solidFill>
                            <a:schemeClr val="tx1"/>
                          </a:solidFill>
                          <a:latin typeface="微软雅黑" panose="020B0503020204020204" pitchFamily="34" charset="-122"/>
                          <a:ea typeface="微软雅黑" panose="020B0503020204020204" pitchFamily="34" charset="-122"/>
                        </a:rPr>
                        <a:t>同期</a:t>
                      </a:r>
                      <a:endParaRPr lang="zh-CN" altLang="en-US" sz="1400" dirty="0">
                        <a:solidFill>
                          <a:schemeClr val="tx1"/>
                        </a:solidFill>
                        <a:latin typeface="微软雅黑" panose="020B0503020204020204" pitchFamily="34" charset="-122"/>
                        <a:ea typeface="微软雅黑" panose="020B0503020204020204" pitchFamily="34" charset="-122"/>
                      </a:endParaRPr>
                    </a:p>
                  </a:txBody>
                  <a:tcPr marL="0" marR="0" marT="0" marB="0" anchor="ctr">
                    <a:noFill/>
                  </a:tcPr>
                </a:tc>
                <a:tc>
                  <a:txBody>
                    <a:bodyPr/>
                    <a:lstStyle/>
                    <a:p>
                      <a:pPr indent="0" algn="r">
                        <a:buNone/>
                      </a:pPr>
                      <a:r>
                        <a:rPr lang="en-US" sz="1400" b="0">
                          <a:solidFill>
                            <a:srgbClr val="000000"/>
                          </a:solidFill>
                          <a:latin typeface="Arial" panose="020B0604020202020204" pitchFamily="34" charset="0"/>
                          <a:cs typeface="Arial" panose="020B0604020202020204" pitchFamily="34" charset="0"/>
                        </a:rPr>
                        <a:t>88.7</a:t>
                      </a:r>
                      <a:endParaRPr lang="en-US" altLang="en-US" sz="1400" b="0">
                        <a:solidFill>
                          <a:srgbClr val="000000"/>
                        </a:solidFill>
                        <a:latin typeface="Arial" panose="020B0604020202020204" pitchFamily="34" charset="0"/>
                        <a:cs typeface="Arial" panose="020B0604020202020204" pitchFamily="34" charset="0"/>
                      </a:endParaRPr>
                    </a:p>
                  </a:txBody>
                  <a:tcPr marL="12700" marR="12700" marT="12700" vert="horz" anchor="ctr" anchorCtr="0">
                    <a:noFill/>
                  </a:tcPr>
                </a:tc>
                <a:tc>
                  <a:txBody>
                    <a:bodyPr/>
                    <a:lstStyle/>
                    <a:p>
                      <a:pPr indent="0" algn="r">
                        <a:buNone/>
                      </a:pPr>
                      <a:r>
                        <a:rPr lang="en-US" sz="1400" b="0">
                          <a:solidFill>
                            <a:srgbClr val="000000"/>
                          </a:solidFill>
                          <a:latin typeface="Arial" panose="020B0604020202020204" pitchFamily="34" charset="0"/>
                          <a:cs typeface="Arial" panose="020B0604020202020204" pitchFamily="34" charset="0"/>
                        </a:rPr>
                        <a:t>8.6</a:t>
                      </a:r>
                      <a:endParaRPr lang="en-US" altLang="en-US" sz="1400" b="0">
                        <a:solidFill>
                          <a:srgbClr val="000000"/>
                        </a:solidFill>
                        <a:latin typeface="Arial" panose="020B0604020202020204" pitchFamily="34" charset="0"/>
                        <a:cs typeface="Arial" panose="020B0604020202020204" pitchFamily="34" charset="0"/>
                      </a:endParaRPr>
                    </a:p>
                  </a:txBody>
                  <a:tcPr marL="12700" marR="12700" marT="12700" vert="horz" anchor="ctr" anchorCtr="0">
                    <a:noFill/>
                  </a:tcPr>
                </a:tc>
                <a:tc>
                  <a:txBody>
                    <a:bodyPr/>
                    <a:lstStyle/>
                    <a:p>
                      <a:pPr indent="0" algn="r">
                        <a:buNone/>
                      </a:pPr>
                      <a:r>
                        <a:rPr lang="en-US" sz="1400" b="0">
                          <a:solidFill>
                            <a:srgbClr val="000000"/>
                          </a:solidFill>
                          <a:latin typeface="Arial" panose="020B0604020202020204" pitchFamily="34" charset="0"/>
                          <a:cs typeface="Arial" panose="020B0604020202020204" pitchFamily="34" charset="0"/>
                        </a:rPr>
                        <a:t>89.2</a:t>
                      </a:r>
                      <a:endParaRPr lang="en-US" altLang="en-US" sz="1400" b="0">
                        <a:solidFill>
                          <a:srgbClr val="000000"/>
                        </a:solidFill>
                        <a:latin typeface="Arial" panose="020B0604020202020204" pitchFamily="34" charset="0"/>
                        <a:cs typeface="Arial" panose="020B0604020202020204" pitchFamily="34" charset="0"/>
                      </a:endParaRPr>
                    </a:p>
                  </a:txBody>
                  <a:tcPr marL="12700" marR="12700" marT="12700" vert="horz" anchor="ctr" anchorCtr="0">
                    <a:noFill/>
                  </a:tcPr>
                </a:tc>
                <a:tc>
                  <a:txBody>
                    <a:bodyPr/>
                    <a:lstStyle/>
                    <a:p>
                      <a:pPr indent="0" algn="r">
                        <a:buNone/>
                      </a:pPr>
                      <a:r>
                        <a:rPr lang="en-US" sz="1400" b="0">
                          <a:solidFill>
                            <a:srgbClr val="000000"/>
                          </a:solidFill>
                          <a:latin typeface="Arial" panose="020B0604020202020204" pitchFamily="34" charset="0"/>
                          <a:cs typeface="Arial" panose="020B0604020202020204" pitchFamily="34" charset="0"/>
                        </a:rPr>
                        <a:t>186.5</a:t>
                      </a:r>
                      <a:endParaRPr lang="en-US" altLang="en-US" sz="1400" b="0">
                        <a:solidFill>
                          <a:srgbClr val="000000"/>
                        </a:solidFill>
                        <a:latin typeface="Arial" panose="020B0604020202020204" pitchFamily="34" charset="0"/>
                        <a:cs typeface="Arial" panose="020B0604020202020204" pitchFamily="34" charset="0"/>
                      </a:endParaRPr>
                    </a:p>
                  </a:txBody>
                  <a:tcPr marL="12700" marR="12700" marT="12700" vert="horz" anchor="ctr" anchorCtr="0">
                    <a:noFill/>
                  </a:tcPr>
                </a:tc>
                <a:tc>
                  <a:txBody>
                    <a:bodyPr/>
                    <a:lstStyle/>
                    <a:p>
                      <a:pPr indent="0" algn="r">
                        <a:buNone/>
                      </a:pPr>
                      <a:r>
                        <a:rPr lang="en-US" sz="1400" b="0">
                          <a:solidFill>
                            <a:srgbClr val="000000"/>
                          </a:solidFill>
                          <a:latin typeface="Arial" panose="020B0604020202020204" pitchFamily="34" charset="0"/>
                          <a:cs typeface="Arial" panose="020B0604020202020204" pitchFamily="34" charset="0"/>
                        </a:rPr>
                        <a:t>2.1</a:t>
                      </a:r>
                      <a:endParaRPr lang="en-US" altLang="en-US" sz="1400" b="0">
                        <a:solidFill>
                          <a:srgbClr val="000000"/>
                        </a:solidFill>
                        <a:latin typeface="Arial" panose="020B0604020202020204" pitchFamily="34" charset="0"/>
                        <a:cs typeface="Arial" panose="020B0604020202020204" pitchFamily="34" charset="0"/>
                      </a:endParaRPr>
                    </a:p>
                  </a:txBody>
                  <a:tcPr marL="12700" marR="12700" marT="12700" vert="horz" anchor="ctr" anchorCtr="0">
                    <a:noFill/>
                  </a:tcPr>
                </a:tc>
                <a:tc>
                  <a:txBody>
                    <a:bodyPr/>
                    <a:lstStyle/>
                    <a:p>
                      <a:pPr indent="0" algn="r">
                        <a:buNone/>
                      </a:pPr>
                      <a:r>
                        <a:rPr lang="en-US" sz="1400" b="0">
                          <a:solidFill>
                            <a:srgbClr val="000000"/>
                          </a:solidFill>
                          <a:latin typeface="Arial" panose="020B0604020202020204" pitchFamily="34" charset="0"/>
                          <a:cs typeface="Arial" panose="020B0604020202020204" pitchFamily="34" charset="0"/>
                        </a:rPr>
                        <a:t>188.6</a:t>
                      </a:r>
                      <a:endParaRPr lang="en-US" altLang="en-US" sz="1400" b="0">
                        <a:solidFill>
                          <a:srgbClr val="000000"/>
                        </a:solidFill>
                        <a:latin typeface="Arial" panose="020B0604020202020204" pitchFamily="34" charset="0"/>
                        <a:cs typeface="Arial" panose="020B0604020202020204" pitchFamily="34" charset="0"/>
                      </a:endParaRPr>
                    </a:p>
                  </a:txBody>
                  <a:tcPr marL="12700" marR="12700" marT="12700" vert="horz" anchor="ctr" anchorCtr="0">
                    <a:noFill/>
                  </a:tcPr>
                </a:tc>
              </a:tr>
              <a:tr h="440055">
                <a:tc>
                  <a:txBody>
                    <a:bodyPr/>
                    <a:lstStyle/>
                    <a:p>
                      <a:pPr marL="0" lvl="0" indent="0" algn="l" fontAlgn="ctr">
                        <a:spcBef>
                          <a:spcPct val="0"/>
                        </a:spcBef>
                        <a:buNone/>
                      </a:pPr>
                      <a:r>
                        <a:rPr lang="zh-CN" altLang="en-US" sz="1400" b="1" dirty="0">
                          <a:solidFill>
                            <a:srgbClr val="159EBE"/>
                          </a:solidFill>
                          <a:latin typeface="微软雅黑" panose="020B0503020204020204" pitchFamily="34" charset="-122"/>
                          <a:ea typeface="微软雅黑" panose="020B0503020204020204" pitchFamily="34" charset="-122"/>
                        </a:rPr>
                        <a:t>同比</a:t>
                      </a:r>
                      <a:endParaRPr lang="zh-CN" altLang="en-US" sz="1400" b="1" dirty="0">
                        <a:solidFill>
                          <a:srgbClr val="159EBE"/>
                        </a:solidFill>
                        <a:latin typeface="微软雅黑" panose="020B0503020204020204" pitchFamily="34" charset="-122"/>
                        <a:ea typeface="微软雅黑" panose="020B0503020204020204" pitchFamily="34" charset="-122"/>
                      </a:endParaRPr>
                    </a:p>
                  </a:txBody>
                  <a:tcPr marL="0" marR="0" marT="0" marB="0" anchor="ctr">
                    <a:solidFill>
                      <a:srgbClr val="EBF8FF">
                        <a:alpha val="50000"/>
                      </a:srgbClr>
                    </a:solidFill>
                  </a:tcPr>
                </a:tc>
                <a:tc>
                  <a:txBody>
                    <a:bodyPr/>
                    <a:lstStyle/>
                    <a:p>
                      <a:pPr indent="0" algn="r">
                        <a:buNone/>
                      </a:pPr>
                      <a:r>
                        <a:rPr lang="en-US" sz="1400" b="1">
                          <a:solidFill>
                            <a:srgbClr val="159EBE"/>
                          </a:solidFill>
                          <a:latin typeface="Arial" panose="020B0604020202020204" pitchFamily="34" charset="0"/>
                          <a:cs typeface="Arial" panose="020B0604020202020204" pitchFamily="34" charset="0"/>
                        </a:rPr>
                        <a:t>9.6%</a:t>
                      </a:r>
                      <a:endParaRPr lang="en-US" altLang="en-US" sz="1400" b="1">
                        <a:solidFill>
                          <a:srgbClr val="159EBE"/>
                        </a:solidFill>
                        <a:latin typeface="Arial" panose="020B0604020202020204" pitchFamily="34" charset="0"/>
                        <a:cs typeface="Arial" panose="020B0604020202020204" pitchFamily="34" charset="0"/>
                      </a:endParaRPr>
                    </a:p>
                  </a:txBody>
                  <a:tcPr marL="12700" marR="12700" marT="12700" vert="horz" anchor="ctr" anchorCtr="0">
                    <a:solidFill>
                      <a:srgbClr val="EBF8FF">
                        <a:alpha val="50000"/>
                      </a:srgbClr>
                    </a:solidFill>
                  </a:tcPr>
                </a:tc>
                <a:tc>
                  <a:txBody>
                    <a:bodyPr/>
                    <a:lstStyle/>
                    <a:p>
                      <a:pPr indent="0" algn="r">
                        <a:buNone/>
                      </a:pPr>
                      <a:r>
                        <a:rPr lang="en-US" sz="1400" b="1">
                          <a:solidFill>
                            <a:srgbClr val="159EBE"/>
                          </a:solidFill>
                          <a:latin typeface="Arial" panose="020B0604020202020204" pitchFamily="34" charset="0"/>
                          <a:cs typeface="Arial" panose="020B0604020202020204" pitchFamily="34" charset="0"/>
                        </a:rPr>
                        <a:t>-10.6%</a:t>
                      </a:r>
                      <a:endParaRPr lang="en-US" altLang="en-US" sz="1400" b="1">
                        <a:solidFill>
                          <a:srgbClr val="159EBE"/>
                        </a:solidFill>
                        <a:latin typeface="Arial" panose="020B0604020202020204" pitchFamily="34" charset="0"/>
                        <a:cs typeface="Arial" panose="020B0604020202020204" pitchFamily="34" charset="0"/>
                      </a:endParaRPr>
                    </a:p>
                  </a:txBody>
                  <a:tcPr marL="12700" marR="12700" marT="12700" vert="horz" anchor="ctr" anchorCtr="0">
                    <a:solidFill>
                      <a:srgbClr val="EBF8FF">
                        <a:alpha val="50000"/>
                      </a:srgbClr>
                    </a:solidFill>
                  </a:tcPr>
                </a:tc>
                <a:tc>
                  <a:txBody>
                    <a:bodyPr/>
                    <a:lstStyle/>
                    <a:p>
                      <a:pPr indent="0" algn="r">
                        <a:buNone/>
                      </a:pPr>
                      <a:r>
                        <a:rPr lang="en-US" sz="1400" b="1">
                          <a:solidFill>
                            <a:srgbClr val="159EBE"/>
                          </a:solidFill>
                          <a:latin typeface="Arial" panose="020B0604020202020204" pitchFamily="34" charset="0"/>
                          <a:cs typeface="Arial" panose="020B0604020202020204" pitchFamily="34" charset="0"/>
                        </a:rPr>
                        <a:t>13.2%</a:t>
                      </a:r>
                      <a:endParaRPr lang="en-US" altLang="en-US" sz="1400" b="1">
                        <a:solidFill>
                          <a:srgbClr val="159EBE"/>
                        </a:solidFill>
                        <a:latin typeface="Arial" panose="020B0604020202020204" pitchFamily="34" charset="0"/>
                        <a:cs typeface="Arial" panose="020B0604020202020204" pitchFamily="34" charset="0"/>
                      </a:endParaRPr>
                    </a:p>
                  </a:txBody>
                  <a:tcPr marL="12700" marR="12700" marT="12700" vert="horz" anchor="ctr" anchorCtr="0">
                    <a:solidFill>
                      <a:srgbClr val="EBF8FF">
                        <a:alpha val="50000"/>
                      </a:srgbClr>
                    </a:solidFill>
                  </a:tcPr>
                </a:tc>
                <a:tc>
                  <a:txBody>
                    <a:bodyPr/>
                    <a:lstStyle/>
                    <a:p>
                      <a:pPr indent="0" algn="r">
                        <a:buNone/>
                      </a:pPr>
                      <a:r>
                        <a:rPr lang="en-US" sz="1400" b="1">
                          <a:solidFill>
                            <a:srgbClr val="159EBE"/>
                          </a:solidFill>
                          <a:latin typeface="Arial" panose="020B0604020202020204" pitchFamily="34" charset="0"/>
                          <a:cs typeface="Arial" panose="020B0604020202020204" pitchFamily="34" charset="0"/>
                        </a:rPr>
                        <a:t>10.4%</a:t>
                      </a:r>
                      <a:endParaRPr lang="en-US" altLang="en-US" sz="1400" b="1">
                        <a:solidFill>
                          <a:srgbClr val="159EBE"/>
                        </a:solidFill>
                        <a:latin typeface="Arial" panose="020B0604020202020204" pitchFamily="34" charset="0"/>
                        <a:cs typeface="Arial" panose="020B0604020202020204" pitchFamily="34" charset="0"/>
                      </a:endParaRPr>
                    </a:p>
                  </a:txBody>
                  <a:tcPr marL="12700" marR="12700" marT="12700" vert="horz" anchor="ctr" anchorCtr="0">
                    <a:solidFill>
                      <a:srgbClr val="EBF8FF">
                        <a:alpha val="50000"/>
                      </a:srgbClr>
                    </a:solidFill>
                  </a:tcPr>
                </a:tc>
                <a:tc>
                  <a:txBody>
                    <a:bodyPr/>
                    <a:lstStyle/>
                    <a:p>
                      <a:pPr indent="0" algn="r">
                        <a:buNone/>
                      </a:pPr>
                      <a:r>
                        <a:rPr lang="en-US" sz="1400" b="1">
                          <a:solidFill>
                            <a:srgbClr val="159EBE"/>
                          </a:solidFill>
                          <a:latin typeface="Arial" panose="020B0604020202020204" pitchFamily="34" charset="0"/>
                          <a:cs typeface="Arial" panose="020B0604020202020204" pitchFamily="34" charset="0"/>
                        </a:rPr>
                        <a:t>49.3%</a:t>
                      </a:r>
                      <a:endParaRPr lang="en-US" altLang="en-US" sz="1400" b="1">
                        <a:solidFill>
                          <a:srgbClr val="159EBE"/>
                        </a:solidFill>
                        <a:latin typeface="Arial" panose="020B0604020202020204" pitchFamily="34" charset="0"/>
                        <a:cs typeface="Arial" panose="020B0604020202020204" pitchFamily="34" charset="0"/>
                      </a:endParaRPr>
                    </a:p>
                  </a:txBody>
                  <a:tcPr marL="12700" marR="12700" marT="12700" vert="horz" anchor="ctr" anchorCtr="0">
                    <a:solidFill>
                      <a:srgbClr val="EBF8FF">
                        <a:alpha val="50000"/>
                      </a:srgbClr>
                    </a:solidFill>
                  </a:tcPr>
                </a:tc>
                <a:tc>
                  <a:txBody>
                    <a:bodyPr/>
                    <a:lstStyle/>
                    <a:p>
                      <a:pPr indent="0" algn="r">
                        <a:buNone/>
                      </a:pPr>
                      <a:r>
                        <a:rPr lang="en-US" sz="1400" b="1">
                          <a:solidFill>
                            <a:srgbClr val="159EBE"/>
                          </a:solidFill>
                          <a:latin typeface="Arial" panose="020B0604020202020204" pitchFamily="34" charset="0"/>
                          <a:cs typeface="Arial" panose="020B0604020202020204" pitchFamily="34" charset="0"/>
                        </a:rPr>
                        <a:t>10.8%</a:t>
                      </a:r>
                      <a:endParaRPr lang="en-US" altLang="en-US" sz="1400" b="1">
                        <a:solidFill>
                          <a:srgbClr val="159EBE"/>
                        </a:solidFill>
                        <a:latin typeface="Arial" panose="020B0604020202020204" pitchFamily="34" charset="0"/>
                        <a:cs typeface="Arial" panose="020B0604020202020204" pitchFamily="34" charset="0"/>
                      </a:endParaRPr>
                    </a:p>
                  </a:txBody>
                  <a:tcPr marL="12700" marR="12700" marT="12700" vert="horz" anchor="ctr" anchorCtr="0">
                    <a:solidFill>
                      <a:srgbClr val="EBF8FF">
                        <a:alpha val="50000"/>
                      </a:srgbClr>
                    </a:solidFill>
                  </a:tcPr>
                </a:tc>
              </a:tr>
              <a:tr h="440690">
                <a:tc>
                  <a:txBody>
                    <a:bodyPr/>
                    <a:lstStyle/>
                    <a:p>
                      <a:pPr marL="0" lvl="0" indent="0" algn="l" fontAlgn="ctr">
                        <a:spcBef>
                          <a:spcPct val="0"/>
                        </a:spcBef>
                        <a:buNone/>
                      </a:pPr>
                      <a:r>
                        <a:rPr lang="zh-CN" altLang="en-US" sz="1400" b="1" dirty="0">
                          <a:solidFill>
                            <a:srgbClr val="159EBE"/>
                          </a:solidFill>
                          <a:latin typeface="微软雅黑" panose="020B0503020204020204" pitchFamily="34" charset="-122"/>
                          <a:ea typeface="微软雅黑" panose="020B0503020204020204" pitchFamily="34" charset="-122"/>
                        </a:rPr>
                        <a:t>环比</a:t>
                      </a:r>
                      <a:endParaRPr lang="zh-CN" altLang="en-US" sz="1400" b="1" dirty="0">
                        <a:solidFill>
                          <a:srgbClr val="159EBE"/>
                        </a:solidFill>
                        <a:latin typeface="微软雅黑" panose="020B0503020204020204" pitchFamily="34" charset="-122"/>
                        <a:ea typeface="微软雅黑" panose="020B0503020204020204" pitchFamily="34" charset="-122"/>
                      </a:endParaRPr>
                    </a:p>
                  </a:txBody>
                  <a:tcPr marL="0" marR="0" marT="0" marB="0" anchor="ctr">
                    <a:solidFill>
                      <a:srgbClr val="EBF8FF">
                        <a:alpha val="50000"/>
                      </a:srgbClr>
                    </a:solidFill>
                  </a:tcPr>
                </a:tc>
                <a:tc>
                  <a:txBody>
                    <a:bodyPr/>
                    <a:lstStyle/>
                    <a:p>
                      <a:pPr indent="0" algn="r">
                        <a:buNone/>
                      </a:pPr>
                      <a:r>
                        <a:rPr lang="en-US" sz="1400" b="1">
                          <a:solidFill>
                            <a:srgbClr val="159EBE"/>
                          </a:solidFill>
                          <a:latin typeface="Arial" panose="020B0604020202020204" pitchFamily="34" charset="0"/>
                          <a:cs typeface="Arial" panose="020B0604020202020204" pitchFamily="34" charset="0"/>
                        </a:rPr>
                        <a:t>-17.6%</a:t>
                      </a:r>
                      <a:endParaRPr lang="en-US" altLang="en-US" sz="1400" b="1">
                        <a:solidFill>
                          <a:srgbClr val="159EBE"/>
                        </a:solidFill>
                        <a:latin typeface="Arial" panose="020B0604020202020204" pitchFamily="34" charset="0"/>
                        <a:cs typeface="Arial" panose="020B0604020202020204" pitchFamily="34" charset="0"/>
                      </a:endParaRPr>
                    </a:p>
                  </a:txBody>
                  <a:tcPr marL="12700" marR="12700" marT="12700" vert="horz" anchor="ctr" anchorCtr="0">
                    <a:solidFill>
                      <a:srgbClr val="EBF8FF">
                        <a:alpha val="50000"/>
                      </a:srgbClr>
                    </a:solidFill>
                  </a:tcPr>
                </a:tc>
                <a:tc>
                  <a:txBody>
                    <a:bodyPr/>
                    <a:lstStyle/>
                    <a:p>
                      <a:pPr indent="0" algn="r">
                        <a:buNone/>
                      </a:pPr>
                      <a:r>
                        <a:rPr lang="en-US" sz="1400" b="1">
                          <a:solidFill>
                            <a:srgbClr val="159EBE"/>
                          </a:solidFill>
                          <a:latin typeface="Arial" panose="020B0604020202020204" pitchFamily="34" charset="0"/>
                          <a:cs typeface="Arial" panose="020B0604020202020204" pitchFamily="34" charset="0"/>
                        </a:rPr>
                        <a:t>-40.6%</a:t>
                      </a:r>
                      <a:endParaRPr lang="en-US" altLang="en-US" sz="1400" b="1">
                        <a:solidFill>
                          <a:srgbClr val="159EBE"/>
                        </a:solidFill>
                        <a:latin typeface="Arial" panose="020B0604020202020204" pitchFamily="34" charset="0"/>
                        <a:cs typeface="Arial" panose="020B0604020202020204" pitchFamily="34" charset="0"/>
                      </a:endParaRPr>
                    </a:p>
                  </a:txBody>
                  <a:tcPr marL="12700" marR="12700" marT="12700" vert="horz" anchor="ctr" anchorCtr="0">
                    <a:solidFill>
                      <a:srgbClr val="EBF8FF">
                        <a:alpha val="50000"/>
                      </a:srgbClr>
                    </a:solidFill>
                  </a:tcPr>
                </a:tc>
                <a:tc>
                  <a:txBody>
                    <a:bodyPr/>
                    <a:lstStyle/>
                    <a:p>
                      <a:pPr indent="0" algn="r">
                        <a:buNone/>
                      </a:pPr>
                      <a:r>
                        <a:rPr lang="en-US" sz="1400" b="1">
                          <a:solidFill>
                            <a:srgbClr val="159EBE"/>
                          </a:solidFill>
                          <a:latin typeface="Arial" panose="020B0604020202020204" pitchFamily="34" charset="0"/>
                          <a:cs typeface="Arial" panose="020B0604020202020204" pitchFamily="34" charset="0"/>
                        </a:rPr>
                        <a:t>-12.7%</a:t>
                      </a:r>
                      <a:endParaRPr lang="en-US" altLang="en-US" sz="1400" b="1">
                        <a:solidFill>
                          <a:srgbClr val="159EBE"/>
                        </a:solidFill>
                        <a:latin typeface="Arial" panose="020B0604020202020204" pitchFamily="34" charset="0"/>
                        <a:cs typeface="Arial" panose="020B0604020202020204" pitchFamily="34" charset="0"/>
                      </a:endParaRPr>
                    </a:p>
                  </a:txBody>
                  <a:tcPr marL="12700" marR="12700" marT="12700" vert="horz" anchor="ctr" anchorCtr="0">
                    <a:solidFill>
                      <a:srgbClr val="EBF8FF">
                        <a:alpha val="50000"/>
                      </a:srgbClr>
                    </a:solidFill>
                  </a:tcPr>
                </a:tc>
                <a:tc>
                  <a:txBody>
                    <a:bodyPr/>
                    <a:lstStyle/>
                    <a:p>
                      <a:pPr indent="0" algn="r">
                        <a:buNone/>
                      </a:pPr>
                      <a:r>
                        <a:rPr lang="en-US" sz="1400" b="1">
                          <a:solidFill>
                            <a:srgbClr val="159EBE"/>
                          </a:solidFill>
                          <a:latin typeface="Arial" panose="020B0604020202020204" pitchFamily="34" charset="0"/>
                          <a:cs typeface="Arial" panose="020B0604020202020204" pitchFamily="34" charset="0"/>
                        </a:rPr>
                        <a:t>-16.5%</a:t>
                      </a:r>
                      <a:endParaRPr lang="en-US" altLang="en-US" sz="1400" b="1">
                        <a:solidFill>
                          <a:srgbClr val="159EBE"/>
                        </a:solidFill>
                        <a:latin typeface="Arial" panose="020B0604020202020204" pitchFamily="34" charset="0"/>
                        <a:cs typeface="Arial" panose="020B0604020202020204" pitchFamily="34" charset="0"/>
                      </a:endParaRPr>
                    </a:p>
                  </a:txBody>
                  <a:tcPr marL="12700" marR="12700" marT="12700" vert="horz" anchor="ctr" anchorCtr="0">
                    <a:solidFill>
                      <a:srgbClr val="EBF8FF">
                        <a:alpha val="50000"/>
                      </a:srgbClr>
                    </a:solidFill>
                  </a:tcPr>
                </a:tc>
                <a:tc>
                  <a:txBody>
                    <a:bodyPr/>
                    <a:lstStyle/>
                    <a:p>
                      <a:pPr indent="0" algn="r">
                        <a:buNone/>
                      </a:pPr>
                      <a:r>
                        <a:rPr lang="en-US" sz="1400" b="1">
                          <a:solidFill>
                            <a:srgbClr val="159EBE"/>
                          </a:solidFill>
                          <a:latin typeface="Arial" panose="020B0604020202020204" pitchFamily="34" charset="0"/>
                          <a:cs typeface="Arial" panose="020B0604020202020204" pitchFamily="34" charset="0"/>
                        </a:rPr>
                        <a:t>-35.5%</a:t>
                      </a:r>
                      <a:endParaRPr lang="en-US" altLang="en-US" sz="1400" b="1">
                        <a:solidFill>
                          <a:srgbClr val="159EBE"/>
                        </a:solidFill>
                        <a:latin typeface="Arial" panose="020B0604020202020204" pitchFamily="34" charset="0"/>
                        <a:cs typeface="Arial" panose="020B0604020202020204" pitchFamily="34" charset="0"/>
                      </a:endParaRPr>
                    </a:p>
                  </a:txBody>
                  <a:tcPr marL="12700" marR="12700" marT="12700" vert="horz" anchor="ctr" anchorCtr="0">
                    <a:solidFill>
                      <a:srgbClr val="EBF8FF">
                        <a:alpha val="50000"/>
                      </a:srgbClr>
                    </a:solidFill>
                  </a:tcPr>
                </a:tc>
                <a:tc>
                  <a:txBody>
                    <a:bodyPr/>
                    <a:lstStyle/>
                    <a:p>
                      <a:pPr indent="0" algn="r">
                        <a:buNone/>
                      </a:pPr>
                      <a:r>
                        <a:rPr lang="en-US" sz="1400" b="1">
                          <a:solidFill>
                            <a:srgbClr val="159EBE"/>
                          </a:solidFill>
                          <a:latin typeface="Arial" panose="020B0604020202020204" pitchFamily="34" charset="0"/>
                          <a:cs typeface="Arial" panose="020B0604020202020204" pitchFamily="34" charset="0"/>
                        </a:rPr>
                        <a:t>-16.9%</a:t>
                      </a:r>
                      <a:endParaRPr lang="en-US" altLang="en-US" sz="1400" b="1">
                        <a:solidFill>
                          <a:srgbClr val="159EBE"/>
                        </a:solidFill>
                        <a:latin typeface="Arial" panose="020B0604020202020204" pitchFamily="34" charset="0"/>
                        <a:cs typeface="Arial" panose="020B0604020202020204" pitchFamily="34" charset="0"/>
                      </a:endParaRPr>
                    </a:p>
                  </a:txBody>
                  <a:tcPr marL="12700" marR="12700" marT="12700" vert="horz" anchor="ctr" anchorCtr="0">
                    <a:solidFill>
                      <a:srgbClr val="EBF8FF">
                        <a:alpha val="50000"/>
                      </a:srgbClr>
                    </a:solidFill>
                  </a:tcPr>
                </a:tc>
              </a:tr>
            </a:tbl>
          </a:graphicData>
        </a:graphic>
      </p:graphicFrame>
      <p:sp>
        <p:nvSpPr>
          <p:cNvPr id="3" name="灯片编号占位符 2"/>
          <p:cNvSpPr>
            <a:spLocks noGrp="1"/>
          </p:cNvSpPr>
          <p:nvPr>
            <p:ph type="sldNum" sz="quarter" idx="12"/>
          </p:nvPr>
        </p:nvSpPr>
        <p:spPr/>
        <p:txBody>
          <a:bodyPr/>
          <a:lstStyle/>
          <a:p>
            <a:fld id="{82952373-7980-4DA7-9ADE-54D716DB38BB}" type="slidenum">
              <a:rPr lang="zh-CN" altLang="en-US" smtClean="0"/>
            </a:fld>
            <a:endParaRPr lang="zh-CN" altLang="en-US"/>
          </a:p>
        </p:txBody>
      </p:sp>
      <p:sp>
        <p:nvSpPr>
          <p:cNvPr id="5" name="Freeform 71"/>
          <p:cNvSpPr>
            <a:spLocks noEditPoints="1"/>
          </p:cNvSpPr>
          <p:nvPr/>
        </p:nvSpPr>
        <p:spPr bwMode="auto">
          <a:xfrm>
            <a:off x="3084195" y="1070610"/>
            <a:ext cx="516890" cy="187325"/>
          </a:xfrm>
          <a:custGeom>
            <a:avLst/>
            <a:gdLst>
              <a:gd name="T0" fmla="*/ 12 w 364"/>
              <a:gd name="T1" fmla="*/ 90 h 168"/>
              <a:gd name="T2" fmla="*/ 30 w 364"/>
              <a:gd name="T3" fmla="*/ 10 h 168"/>
              <a:gd name="T4" fmla="*/ 343 w 364"/>
              <a:gd name="T5" fmla="*/ 79 h 168"/>
              <a:gd name="T6" fmla="*/ 350 w 364"/>
              <a:gd name="T7" fmla="*/ 147 h 168"/>
              <a:gd name="T8" fmla="*/ 332 w 364"/>
              <a:gd name="T9" fmla="*/ 107 h 168"/>
              <a:gd name="T10" fmla="*/ 266 w 364"/>
              <a:gd name="T11" fmla="*/ 135 h 168"/>
              <a:gd name="T12" fmla="*/ 90 w 364"/>
              <a:gd name="T13" fmla="*/ 135 h 168"/>
              <a:gd name="T14" fmla="*/ 24 w 364"/>
              <a:gd name="T15" fmla="*/ 107 h 168"/>
              <a:gd name="T16" fmla="*/ 13 w 364"/>
              <a:gd name="T17" fmla="*/ 147 h 168"/>
              <a:gd name="T18" fmla="*/ 169 w 364"/>
              <a:gd name="T19" fmla="*/ 100 h 168"/>
              <a:gd name="T20" fmla="*/ 98 w 364"/>
              <a:gd name="T21" fmla="*/ 105 h 168"/>
              <a:gd name="T22" fmla="*/ 78 w 364"/>
              <a:gd name="T23" fmla="*/ 60 h 168"/>
              <a:gd name="T24" fmla="*/ 54 w 364"/>
              <a:gd name="T25" fmla="*/ 20 h 168"/>
              <a:gd name="T26" fmla="*/ 74 w 364"/>
              <a:gd name="T27" fmla="*/ 68 h 168"/>
              <a:gd name="T28" fmla="*/ 74 w 364"/>
              <a:gd name="T29" fmla="*/ 80 h 168"/>
              <a:gd name="T30" fmla="*/ 104 w 364"/>
              <a:gd name="T31" fmla="*/ 137 h 168"/>
              <a:gd name="T32" fmla="*/ 175 w 364"/>
              <a:gd name="T33" fmla="*/ 137 h 168"/>
              <a:gd name="T34" fmla="*/ 257 w 364"/>
              <a:gd name="T35" fmla="*/ 137 h 168"/>
              <a:gd name="T36" fmla="*/ 271 w 364"/>
              <a:gd name="T37" fmla="*/ 47 h 168"/>
              <a:gd name="T38" fmla="*/ 169 w 364"/>
              <a:gd name="T39" fmla="*/ 12 h 168"/>
              <a:gd name="T40" fmla="*/ 264 w 364"/>
              <a:gd name="T41" fmla="*/ 90 h 168"/>
              <a:gd name="T42" fmla="*/ 172 w 364"/>
              <a:gd name="T43" fmla="*/ 100 h 168"/>
              <a:gd name="T44" fmla="*/ 29 w 364"/>
              <a:gd name="T45" fmla="*/ 93 h 168"/>
              <a:gd name="T46" fmla="*/ 28 w 364"/>
              <a:gd name="T47" fmla="*/ 91 h 168"/>
              <a:gd name="T48" fmla="*/ 325 w 364"/>
              <a:gd name="T49" fmla="*/ 93 h 168"/>
              <a:gd name="T50" fmla="*/ 338 w 364"/>
              <a:gd name="T51" fmla="*/ 79 h 168"/>
              <a:gd name="T52" fmla="*/ 338 w 364"/>
              <a:gd name="T53" fmla="*/ 79 h 168"/>
              <a:gd name="T54" fmla="*/ 90 w 364"/>
              <a:gd name="T55" fmla="*/ 76 h 168"/>
              <a:gd name="T56" fmla="*/ 179 w 364"/>
              <a:gd name="T57" fmla="*/ 76 h 168"/>
              <a:gd name="T58" fmla="*/ 271 w 364"/>
              <a:gd name="T59" fmla="*/ 135 h 168"/>
              <a:gd name="T60" fmla="*/ 328 w 364"/>
              <a:gd name="T61" fmla="*/ 158 h 168"/>
              <a:gd name="T62" fmla="*/ 304 w 364"/>
              <a:gd name="T63" fmla="*/ 102 h 168"/>
              <a:gd name="T64" fmla="*/ 315 w 364"/>
              <a:gd name="T65" fmla="*/ 150 h 168"/>
              <a:gd name="T66" fmla="*/ 302 w 364"/>
              <a:gd name="T67" fmla="*/ 141 h 168"/>
              <a:gd name="T68" fmla="*/ 289 w 364"/>
              <a:gd name="T69" fmla="*/ 146 h 168"/>
              <a:gd name="T70" fmla="*/ 289 w 364"/>
              <a:gd name="T71" fmla="*/ 146 h 168"/>
              <a:gd name="T72" fmla="*/ 289 w 364"/>
              <a:gd name="T73" fmla="*/ 124 h 168"/>
              <a:gd name="T74" fmla="*/ 302 w 364"/>
              <a:gd name="T75" fmla="*/ 129 h 168"/>
              <a:gd name="T76" fmla="*/ 307 w 364"/>
              <a:gd name="T77" fmla="*/ 117 h 168"/>
              <a:gd name="T78" fmla="*/ 307 w 364"/>
              <a:gd name="T79" fmla="*/ 117 h 168"/>
              <a:gd name="T80" fmla="*/ 323 w 364"/>
              <a:gd name="T81" fmla="*/ 132 h 168"/>
              <a:gd name="T82" fmla="*/ 310 w 364"/>
              <a:gd name="T83" fmla="*/ 137 h 168"/>
              <a:gd name="T84" fmla="*/ 51 w 364"/>
              <a:gd name="T85" fmla="*/ 102 h 168"/>
              <a:gd name="T86" fmla="*/ 28 w 364"/>
              <a:gd name="T87" fmla="*/ 158 h 168"/>
              <a:gd name="T88" fmla="*/ 84 w 364"/>
              <a:gd name="T89" fmla="*/ 135 h 168"/>
              <a:gd name="T90" fmla="*/ 54 w 364"/>
              <a:gd name="T91" fmla="*/ 141 h 168"/>
              <a:gd name="T92" fmla="*/ 54 w 364"/>
              <a:gd name="T93" fmla="*/ 141 h 168"/>
              <a:gd name="T94" fmla="*/ 41 w 364"/>
              <a:gd name="T95" fmla="*/ 150 h 168"/>
              <a:gd name="T96" fmla="*/ 45 w 364"/>
              <a:gd name="T97" fmla="*/ 137 h 168"/>
              <a:gd name="T98" fmla="*/ 33 w 364"/>
              <a:gd name="T99" fmla="*/ 132 h 168"/>
              <a:gd name="T100" fmla="*/ 33 w 364"/>
              <a:gd name="T101" fmla="*/ 132 h 168"/>
              <a:gd name="T102" fmla="*/ 48 w 364"/>
              <a:gd name="T103" fmla="*/ 117 h 168"/>
              <a:gd name="T104" fmla="*/ 54 w 364"/>
              <a:gd name="T105" fmla="*/ 129 h 168"/>
              <a:gd name="T106" fmla="*/ 66 w 364"/>
              <a:gd name="T107" fmla="*/ 124 h 168"/>
              <a:gd name="T108" fmla="*/ 66 w 364"/>
              <a:gd name="T109" fmla="*/ 124 h 168"/>
              <a:gd name="T110" fmla="*/ 66 w 364"/>
              <a:gd name="T111" fmla="*/ 145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64" h="168">
                <a:moveTo>
                  <a:pt x="13" y="147"/>
                </a:moveTo>
                <a:cubicBezTo>
                  <a:pt x="5" y="131"/>
                  <a:pt x="0" y="115"/>
                  <a:pt x="1" y="95"/>
                </a:cubicBezTo>
                <a:cubicBezTo>
                  <a:pt x="5" y="93"/>
                  <a:pt x="8" y="91"/>
                  <a:pt x="12" y="90"/>
                </a:cubicBezTo>
                <a:cubicBezTo>
                  <a:pt x="14" y="71"/>
                  <a:pt x="16" y="52"/>
                  <a:pt x="23" y="36"/>
                </a:cubicBezTo>
                <a:cubicBezTo>
                  <a:pt x="19" y="33"/>
                  <a:pt x="19" y="33"/>
                  <a:pt x="19" y="33"/>
                </a:cubicBezTo>
                <a:cubicBezTo>
                  <a:pt x="21" y="24"/>
                  <a:pt x="25" y="17"/>
                  <a:pt x="30" y="10"/>
                </a:cubicBezTo>
                <a:cubicBezTo>
                  <a:pt x="90" y="1"/>
                  <a:pt x="150" y="0"/>
                  <a:pt x="211" y="3"/>
                </a:cubicBezTo>
                <a:cubicBezTo>
                  <a:pt x="241" y="11"/>
                  <a:pt x="266" y="23"/>
                  <a:pt x="283" y="41"/>
                </a:cubicBezTo>
                <a:cubicBezTo>
                  <a:pt x="307" y="51"/>
                  <a:pt x="327" y="63"/>
                  <a:pt x="343" y="79"/>
                </a:cubicBezTo>
                <a:cubicBezTo>
                  <a:pt x="346" y="85"/>
                  <a:pt x="349" y="92"/>
                  <a:pt x="352" y="98"/>
                </a:cubicBezTo>
                <a:cubicBezTo>
                  <a:pt x="360" y="100"/>
                  <a:pt x="360" y="100"/>
                  <a:pt x="360" y="100"/>
                </a:cubicBezTo>
                <a:cubicBezTo>
                  <a:pt x="364" y="121"/>
                  <a:pt x="360" y="136"/>
                  <a:pt x="350" y="147"/>
                </a:cubicBezTo>
                <a:cubicBezTo>
                  <a:pt x="341" y="147"/>
                  <a:pt x="341" y="147"/>
                  <a:pt x="341" y="147"/>
                </a:cubicBezTo>
                <a:cubicBezTo>
                  <a:pt x="342" y="143"/>
                  <a:pt x="343" y="139"/>
                  <a:pt x="343" y="135"/>
                </a:cubicBezTo>
                <a:cubicBezTo>
                  <a:pt x="343" y="124"/>
                  <a:pt x="339" y="114"/>
                  <a:pt x="332" y="107"/>
                </a:cubicBezTo>
                <a:cubicBezTo>
                  <a:pt x="325" y="100"/>
                  <a:pt x="315" y="96"/>
                  <a:pt x="304" y="96"/>
                </a:cubicBezTo>
                <a:cubicBezTo>
                  <a:pt x="294" y="96"/>
                  <a:pt x="284" y="100"/>
                  <a:pt x="277" y="107"/>
                </a:cubicBezTo>
                <a:cubicBezTo>
                  <a:pt x="270" y="114"/>
                  <a:pt x="266" y="124"/>
                  <a:pt x="266" y="135"/>
                </a:cubicBezTo>
                <a:cubicBezTo>
                  <a:pt x="266" y="139"/>
                  <a:pt x="266" y="143"/>
                  <a:pt x="268" y="147"/>
                </a:cubicBezTo>
                <a:cubicBezTo>
                  <a:pt x="88" y="147"/>
                  <a:pt x="88" y="147"/>
                  <a:pt x="88" y="147"/>
                </a:cubicBezTo>
                <a:cubicBezTo>
                  <a:pt x="89" y="143"/>
                  <a:pt x="90" y="139"/>
                  <a:pt x="90" y="135"/>
                </a:cubicBezTo>
                <a:cubicBezTo>
                  <a:pt x="90" y="124"/>
                  <a:pt x="86" y="114"/>
                  <a:pt x="79" y="107"/>
                </a:cubicBezTo>
                <a:cubicBezTo>
                  <a:pt x="72" y="100"/>
                  <a:pt x="62" y="96"/>
                  <a:pt x="51" y="96"/>
                </a:cubicBezTo>
                <a:cubicBezTo>
                  <a:pt x="41" y="96"/>
                  <a:pt x="31" y="100"/>
                  <a:pt x="24" y="107"/>
                </a:cubicBezTo>
                <a:cubicBezTo>
                  <a:pt x="17" y="114"/>
                  <a:pt x="13" y="124"/>
                  <a:pt x="13" y="135"/>
                </a:cubicBezTo>
                <a:cubicBezTo>
                  <a:pt x="13" y="139"/>
                  <a:pt x="13" y="143"/>
                  <a:pt x="14" y="147"/>
                </a:cubicBezTo>
                <a:cubicBezTo>
                  <a:pt x="13" y="147"/>
                  <a:pt x="13" y="147"/>
                  <a:pt x="13" y="147"/>
                </a:cubicBezTo>
                <a:close/>
                <a:moveTo>
                  <a:pt x="171" y="65"/>
                </a:moveTo>
                <a:cubicBezTo>
                  <a:pt x="170" y="66"/>
                  <a:pt x="169" y="66"/>
                  <a:pt x="168" y="66"/>
                </a:cubicBezTo>
                <a:cubicBezTo>
                  <a:pt x="168" y="77"/>
                  <a:pt x="168" y="89"/>
                  <a:pt x="169" y="100"/>
                </a:cubicBezTo>
                <a:cubicBezTo>
                  <a:pt x="170" y="111"/>
                  <a:pt x="172" y="123"/>
                  <a:pt x="174" y="134"/>
                </a:cubicBezTo>
                <a:cubicBezTo>
                  <a:pt x="107" y="134"/>
                  <a:pt x="107" y="134"/>
                  <a:pt x="107" y="134"/>
                </a:cubicBezTo>
                <a:cubicBezTo>
                  <a:pt x="105" y="124"/>
                  <a:pt x="103" y="114"/>
                  <a:pt x="98" y="105"/>
                </a:cubicBezTo>
                <a:cubicBezTo>
                  <a:pt x="93" y="95"/>
                  <a:pt x="87" y="86"/>
                  <a:pt x="77" y="79"/>
                </a:cubicBezTo>
                <a:cubicBezTo>
                  <a:pt x="77" y="75"/>
                  <a:pt x="77" y="72"/>
                  <a:pt x="77" y="68"/>
                </a:cubicBezTo>
                <a:cubicBezTo>
                  <a:pt x="77" y="66"/>
                  <a:pt x="77" y="63"/>
                  <a:pt x="78" y="60"/>
                </a:cubicBezTo>
                <a:cubicBezTo>
                  <a:pt x="161" y="60"/>
                  <a:pt x="161" y="60"/>
                  <a:pt x="161" y="60"/>
                </a:cubicBezTo>
                <a:cubicBezTo>
                  <a:pt x="161" y="50"/>
                  <a:pt x="158" y="20"/>
                  <a:pt x="158" y="13"/>
                </a:cubicBezTo>
                <a:cubicBezTo>
                  <a:pt x="126" y="14"/>
                  <a:pt x="83" y="16"/>
                  <a:pt x="54" y="20"/>
                </a:cubicBezTo>
                <a:cubicBezTo>
                  <a:pt x="49" y="34"/>
                  <a:pt x="47" y="47"/>
                  <a:pt x="45" y="60"/>
                </a:cubicBezTo>
                <a:cubicBezTo>
                  <a:pt x="75" y="60"/>
                  <a:pt x="75" y="60"/>
                  <a:pt x="75" y="60"/>
                </a:cubicBezTo>
                <a:cubicBezTo>
                  <a:pt x="74" y="63"/>
                  <a:pt x="74" y="66"/>
                  <a:pt x="74" y="68"/>
                </a:cubicBezTo>
                <a:cubicBezTo>
                  <a:pt x="74" y="72"/>
                  <a:pt x="74" y="76"/>
                  <a:pt x="74" y="79"/>
                </a:cubicBezTo>
                <a:cubicBezTo>
                  <a:pt x="74" y="80"/>
                  <a:pt x="74" y="80"/>
                  <a:pt x="74" y="80"/>
                </a:cubicBezTo>
                <a:cubicBezTo>
                  <a:pt x="74" y="80"/>
                  <a:pt x="74" y="80"/>
                  <a:pt x="74" y="80"/>
                </a:cubicBezTo>
                <a:cubicBezTo>
                  <a:pt x="84" y="88"/>
                  <a:pt x="91" y="97"/>
                  <a:pt x="95" y="106"/>
                </a:cubicBezTo>
                <a:cubicBezTo>
                  <a:pt x="100" y="115"/>
                  <a:pt x="103" y="125"/>
                  <a:pt x="104" y="135"/>
                </a:cubicBezTo>
                <a:cubicBezTo>
                  <a:pt x="104" y="137"/>
                  <a:pt x="104" y="137"/>
                  <a:pt x="104" y="137"/>
                </a:cubicBezTo>
                <a:cubicBezTo>
                  <a:pt x="106" y="137"/>
                  <a:pt x="106" y="137"/>
                  <a:pt x="106" y="137"/>
                </a:cubicBezTo>
                <a:cubicBezTo>
                  <a:pt x="175" y="137"/>
                  <a:pt x="175" y="137"/>
                  <a:pt x="175" y="137"/>
                </a:cubicBezTo>
                <a:cubicBezTo>
                  <a:pt x="175" y="137"/>
                  <a:pt x="175" y="137"/>
                  <a:pt x="175" y="137"/>
                </a:cubicBezTo>
                <a:cubicBezTo>
                  <a:pt x="176" y="137"/>
                  <a:pt x="176" y="137"/>
                  <a:pt x="176" y="137"/>
                </a:cubicBezTo>
                <a:cubicBezTo>
                  <a:pt x="256" y="137"/>
                  <a:pt x="256" y="137"/>
                  <a:pt x="256" y="137"/>
                </a:cubicBezTo>
                <a:cubicBezTo>
                  <a:pt x="257" y="137"/>
                  <a:pt x="257" y="137"/>
                  <a:pt x="257" y="137"/>
                </a:cubicBezTo>
                <a:cubicBezTo>
                  <a:pt x="257" y="136"/>
                  <a:pt x="257" y="136"/>
                  <a:pt x="257" y="136"/>
                </a:cubicBezTo>
                <a:cubicBezTo>
                  <a:pt x="262" y="120"/>
                  <a:pt x="265" y="105"/>
                  <a:pt x="267" y="91"/>
                </a:cubicBezTo>
                <a:cubicBezTo>
                  <a:pt x="269" y="76"/>
                  <a:pt x="271" y="61"/>
                  <a:pt x="271" y="47"/>
                </a:cubicBezTo>
                <a:cubicBezTo>
                  <a:pt x="269" y="47"/>
                  <a:pt x="269" y="47"/>
                  <a:pt x="269" y="47"/>
                </a:cubicBezTo>
                <a:cubicBezTo>
                  <a:pt x="255" y="31"/>
                  <a:pt x="234" y="20"/>
                  <a:pt x="208" y="12"/>
                </a:cubicBezTo>
                <a:cubicBezTo>
                  <a:pt x="192" y="12"/>
                  <a:pt x="186" y="12"/>
                  <a:pt x="169" y="12"/>
                </a:cubicBezTo>
                <a:cubicBezTo>
                  <a:pt x="178" y="60"/>
                  <a:pt x="178" y="60"/>
                  <a:pt x="178" y="60"/>
                </a:cubicBezTo>
                <a:cubicBezTo>
                  <a:pt x="211" y="60"/>
                  <a:pt x="226" y="61"/>
                  <a:pt x="267" y="61"/>
                </a:cubicBezTo>
                <a:cubicBezTo>
                  <a:pt x="267" y="70"/>
                  <a:pt x="266" y="80"/>
                  <a:pt x="264" y="90"/>
                </a:cubicBezTo>
                <a:cubicBezTo>
                  <a:pt x="262" y="105"/>
                  <a:pt x="259" y="119"/>
                  <a:pt x="255" y="134"/>
                </a:cubicBezTo>
                <a:cubicBezTo>
                  <a:pt x="177" y="134"/>
                  <a:pt x="177" y="134"/>
                  <a:pt x="177" y="134"/>
                </a:cubicBezTo>
                <a:cubicBezTo>
                  <a:pt x="175" y="123"/>
                  <a:pt x="173" y="111"/>
                  <a:pt x="172" y="100"/>
                </a:cubicBezTo>
                <a:cubicBezTo>
                  <a:pt x="171" y="89"/>
                  <a:pt x="170" y="77"/>
                  <a:pt x="171" y="65"/>
                </a:cubicBezTo>
                <a:close/>
                <a:moveTo>
                  <a:pt x="28" y="91"/>
                </a:moveTo>
                <a:cubicBezTo>
                  <a:pt x="27" y="93"/>
                  <a:pt x="27" y="93"/>
                  <a:pt x="29" y="93"/>
                </a:cubicBezTo>
                <a:cubicBezTo>
                  <a:pt x="43" y="87"/>
                  <a:pt x="56" y="88"/>
                  <a:pt x="67" y="93"/>
                </a:cubicBezTo>
                <a:cubicBezTo>
                  <a:pt x="68" y="93"/>
                  <a:pt x="69" y="92"/>
                  <a:pt x="67" y="90"/>
                </a:cubicBezTo>
                <a:cubicBezTo>
                  <a:pt x="57" y="81"/>
                  <a:pt x="37" y="81"/>
                  <a:pt x="28" y="91"/>
                </a:cubicBezTo>
                <a:close/>
                <a:moveTo>
                  <a:pt x="285" y="91"/>
                </a:moveTo>
                <a:cubicBezTo>
                  <a:pt x="284" y="93"/>
                  <a:pt x="285" y="93"/>
                  <a:pt x="286" y="93"/>
                </a:cubicBezTo>
                <a:cubicBezTo>
                  <a:pt x="301" y="87"/>
                  <a:pt x="314" y="88"/>
                  <a:pt x="325" y="93"/>
                </a:cubicBezTo>
                <a:cubicBezTo>
                  <a:pt x="326" y="93"/>
                  <a:pt x="327" y="92"/>
                  <a:pt x="325" y="90"/>
                </a:cubicBezTo>
                <a:cubicBezTo>
                  <a:pt x="315" y="81"/>
                  <a:pt x="295" y="81"/>
                  <a:pt x="285" y="91"/>
                </a:cubicBezTo>
                <a:close/>
                <a:moveTo>
                  <a:pt x="338" y="79"/>
                </a:moveTo>
                <a:cubicBezTo>
                  <a:pt x="333" y="75"/>
                  <a:pt x="328" y="71"/>
                  <a:pt x="321" y="67"/>
                </a:cubicBezTo>
                <a:cubicBezTo>
                  <a:pt x="308" y="67"/>
                  <a:pt x="302" y="69"/>
                  <a:pt x="298" y="73"/>
                </a:cubicBezTo>
                <a:cubicBezTo>
                  <a:pt x="297" y="79"/>
                  <a:pt x="311" y="80"/>
                  <a:pt x="338" y="79"/>
                </a:cubicBezTo>
                <a:close/>
                <a:moveTo>
                  <a:pt x="90" y="76"/>
                </a:moveTo>
                <a:cubicBezTo>
                  <a:pt x="90" y="88"/>
                  <a:pt x="107" y="88"/>
                  <a:pt x="107" y="76"/>
                </a:cubicBezTo>
                <a:cubicBezTo>
                  <a:pt x="90" y="76"/>
                  <a:pt x="90" y="76"/>
                  <a:pt x="90" y="76"/>
                </a:cubicBezTo>
                <a:close/>
                <a:moveTo>
                  <a:pt x="179" y="76"/>
                </a:moveTo>
                <a:cubicBezTo>
                  <a:pt x="179" y="88"/>
                  <a:pt x="196" y="88"/>
                  <a:pt x="196" y="76"/>
                </a:cubicBezTo>
                <a:cubicBezTo>
                  <a:pt x="179" y="76"/>
                  <a:pt x="179" y="76"/>
                  <a:pt x="179" y="76"/>
                </a:cubicBezTo>
                <a:close/>
                <a:moveTo>
                  <a:pt x="304" y="102"/>
                </a:moveTo>
                <a:cubicBezTo>
                  <a:pt x="295" y="102"/>
                  <a:pt x="287" y="106"/>
                  <a:pt x="281" y="111"/>
                </a:cubicBezTo>
                <a:cubicBezTo>
                  <a:pt x="275" y="117"/>
                  <a:pt x="271" y="126"/>
                  <a:pt x="271" y="135"/>
                </a:cubicBezTo>
                <a:cubicBezTo>
                  <a:pt x="271" y="144"/>
                  <a:pt x="275" y="152"/>
                  <a:pt x="281" y="158"/>
                </a:cubicBezTo>
                <a:cubicBezTo>
                  <a:pt x="287" y="164"/>
                  <a:pt x="295" y="168"/>
                  <a:pt x="304" y="168"/>
                </a:cubicBezTo>
                <a:cubicBezTo>
                  <a:pt x="313" y="168"/>
                  <a:pt x="322" y="164"/>
                  <a:pt x="328" y="158"/>
                </a:cubicBezTo>
                <a:cubicBezTo>
                  <a:pt x="334" y="152"/>
                  <a:pt x="337" y="144"/>
                  <a:pt x="337" y="135"/>
                </a:cubicBezTo>
                <a:cubicBezTo>
                  <a:pt x="337" y="126"/>
                  <a:pt x="334" y="117"/>
                  <a:pt x="328" y="111"/>
                </a:cubicBezTo>
                <a:cubicBezTo>
                  <a:pt x="322" y="106"/>
                  <a:pt x="313" y="102"/>
                  <a:pt x="304" y="102"/>
                </a:cubicBezTo>
                <a:close/>
                <a:moveTo>
                  <a:pt x="307" y="141"/>
                </a:moveTo>
                <a:cubicBezTo>
                  <a:pt x="308" y="153"/>
                  <a:pt x="308" y="153"/>
                  <a:pt x="308" y="153"/>
                </a:cubicBezTo>
                <a:cubicBezTo>
                  <a:pt x="310" y="152"/>
                  <a:pt x="313" y="151"/>
                  <a:pt x="315" y="150"/>
                </a:cubicBezTo>
                <a:cubicBezTo>
                  <a:pt x="307" y="141"/>
                  <a:pt x="307" y="141"/>
                  <a:pt x="307" y="141"/>
                </a:cubicBezTo>
                <a:close/>
                <a:moveTo>
                  <a:pt x="301" y="153"/>
                </a:moveTo>
                <a:cubicBezTo>
                  <a:pt x="302" y="141"/>
                  <a:pt x="302" y="141"/>
                  <a:pt x="302" y="141"/>
                </a:cubicBezTo>
                <a:cubicBezTo>
                  <a:pt x="294" y="150"/>
                  <a:pt x="294" y="150"/>
                  <a:pt x="294" y="150"/>
                </a:cubicBezTo>
                <a:cubicBezTo>
                  <a:pt x="296" y="151"/>
                  <a:pt x="299" y="152"/>
                  <a:pt x="301" y="153"/>
                </a:cubicBezTo>
                <a:close/>
                <a:moveTo>
                  <a:pt x="289" y="146"/>
                </a:moveTo>
                <a:cubicBezTo>
                  <a:pt x="298" y="137"/>
                  <a:pt x="298" y="137"/>
                  <a:pt x="298" y="137"/>
                </a:cubicBezTo>
                <a:cubicBezTo>
                  <a:pt x="286" y="138"/>
                  <a:pt x="286" y="138"/>
                  <a:pt x="286" y="138"/>
                </a:cubicBezTo>
                <a:cubicBezTo>
                  <a:pt x="287" y="141"/>
                  <a:pt x="288" y="143"/>
                  <a:pt x="289" y="146"/>
                </a:cubicBezTo>
                <a:close/>
                <a:moveTo>
                  <a:pt x="286" y="132"/>
                </a:moveTo>
                <a:cubicBezTo>
                  <a:pt x="298" y="132"/>
                  <a:pt x="298" y="132"/>
                  <a:pt x="298" y="132"/>
                </a:cubicBezTo>
                <a:cubicBezTo>
                  <a:pt x="289" y="124"/>
                  <a:pt x="289" y="124"/>
                  <a:pt x="289" y="124"/>
                </a:cubicBezTo>
                <a:cubicBezTo>
                  <a:pt x="288" y="126"/>
                  <a:pt x="287" y="129"/>
                  <a:pt x="286" y="132"/>
                </a:cubicBezTo>
                <a:close/>
                <a:moveTo>
                  <a:pt x="294" y="120"/>
                </a:moveTo>
                <a:cubicBezTo>
                  <a:pt x="302" y="129"/>
                  <a:pt x="302" y="129"/>
                  <a:pt x="302" y="129"/>
                </a:cubicBezTo>
                <a:cubicBezTo>
                  <a:pt x="301" y="117"/>
                  <a:pt x="301" y="117"/>
                  <a:pt x="301" y="117"/>
                </a:cubicBezTo>
                <a:cubicBezTo>
                  <a:pt x="298" y="117"/>
                  <a:pt x="296" y="118"/>
                  <a:pt x="294" y="120"/>
                </a:cubicBezTo>
                <a:close/>
                <a:moveTo>
                  <a:pt x="307" y="117"/>
                </a:moveTo>
                <a:cubicBezTo>
                  <a:pt x="307" y="129"/>
                  <a:pt x="307" y="129"/>
                  <a:pt x="307" y="129"/>
                </a:cubicBezTo>
                <a:cubicBezTo>
                  <a:pt x="315" y="120"/>
                  <a:pt x="315" y="120"/>
                  <a:pt x="315" y="120"/>
                </a:cubicBezTo>
                <a:cubicBezTo>
                  <a:pt x="313" y="118"/>
                  <a:pt x="310" y="117"/>
                  <a:pt x="307" y="117"/>
                </a:cubicBezTo>
                <a:close/>
                <a:moveTo>
                  <a:pt x="319" y="124"/>
                </a:moveTo>
                <a:cubicBezTo>
                  <a:pt x="310" y="132"/>
                  <a:pt x="310" y="132"/>
                  <a:pt x="310" y="132"/>
                </a:cubicBezTo>
                <a:cubicBezTo>
                  <a:pt x="323" y="132"/>
                  <a:pt x="323" y="132"/>
                  <a:pt x="323" y="132"/>
                </a:cubicBezTo>
                <a:cubicBezTo>
                  <a:pt x="322" y="129"/>
                  <a:pt x="321" y="126"/>
                  <a:pt x="319" y="124"/>
                </a:cubicBezTo>
                <a:close/>
                <a:moveTo>
                  <a:pt x="323" y="138"/>
                </a:moveTo>
                <a:cubicBezTo>
                  <a:pt x="310" y="137"/>
                  <a:pt x="310" y="137"/>
                  <a:pt x="310" y="137"/>
                </a:cubicBezTo>
                <a:cubicBezTo>
                  <a:pt x="319" y="145"/>
                  <a:pt x="319" y="145"/>
                  <a:pt x="319" y="145"/>
                </a:cubicBezTo>
                <a:cubicBezTo>
                  <a:pt x="321" y="143"/>
                  <a:pt x="322" y="140"/>
                  <a:pt x="323" y="138"/>
                </a:cubicBezTo>
                <a:close/>
                <a:moveTo>
                  <a:pt x="51" y="102"/>
                </a:moveTo>
                <a:cubicBezTo>
                  <a:pt x="42" y="102"/>
                  <a:pt x="34" y="106"/>
                  <a:pt x="28" y="111"/>
                </a:cubicBezTo>
                <a:cubicBezTo>
                  <a:pt x="22" y="117"/>
                  <a:pt x="18" y="126"/>
                  <a:pt x="18" y="135"/>
                </a:cubicBezTo>
                <a:cubicBezTo>
                  <a:pt x="18" y="144"/>
                  <a:pt x="22" y="152"/>
                  <a:pt x="28" y="158"/>
                </a:cubicBezTo>
                <a:cubicBezTo>
                  <a:pt x="34" y="164"/>
                  <a:pt x="42" y="168"/>
                  <a:pt x="51" y="168"/>
                </a:cubicBezTo>
                <a:cubicBezTo>
                  <a:pt x="60" y="168"/>
                  <a:pt x="69" y="164"/>
                  <a:pt x="75" y="158"/>
                </a:cubicBezTo>
                <a:cubicBezTo>
                  <a:pt x="80" y="152"/>
                  <a:pt x="84" y="144"/>
                  <a:pt x="84" y="135"/>
                </a:cubicBezTo>
                <a:cubicBezTo>
                  <a:pt x="84" y="126"/>
                  <a:pt x="80" y="117"/>
                  <a:pt x="75" y="111"/>
                </a:cubicBezTo>
                <a:cubicBezTo>
                  <a:pt x="69" y="106"/>
                  <a:pt x="60" y="102"/>
                  <a:pt x="51" y="102"/>
                </a:cubicBezTo>
                <a:close/>
                <a:moveTo>
                  <a:pt x="54" y="141"/>
                </a:moveTo>
                <a:cubicBezTo>
                  <a:pt x="54" y="153"/>
                  <a:pt x="54" y="153"/>
                  <a:pt x="54" y="153"/>
                </a:cubicBezTo>
                <a:cubicBezTo>
                  <a:pt x="57" y="152"/>
                  <a:pt x="60" y="151"/>
                  <a:pt x="62" y="150"/>
                </a:cubicBezTo>
                <a:cubicBezTo>
                  <a:pt x="54" y="141"/>
                  <a:pt x="54" y="141"/>
                  <a:pt x="54" y="141"/>
                </a:cubicBezTo>
                <a:close/>
                <a:moveTo>
                  <a:pt x="48" y="153"/>
                </a:moveTo>
                <a:cubicBezTo>
                  <a:pt x="49" y="141"/>
                  <a:pt x="49" y="141"/>
                  <a:pt x="49" y="141"/>
                </a:cubicBezTo>
                <a:cubicBezTo>
                  <a:pt x="41" y="150"/>
                  <a:pt x="41" y="150"/>
                  <a:pt x="41" y="150"/>
                </a:cubicBezTo>
                <a:cubicBezTo>
                  <a:pt x="43" y="151"/>
                  <a:pt x="46" y="152"/>
                  <a:pt x="48" y="153"/>
                </a:cubicBezTo>
                <a:close/>
                <a:moveTo>
                  <a:pt x="36" y="146"/>
                </a:moveTo>
                <a:cubicBezTo>
                  <a:pt x="45" y="137"/>
                  <a:pt x="45" y="137"/>
                  <a:pt x="45" y="137"/>
                </a:cubicBezTo>
                <a:cubicBezTo>
                  <a:pt x="33" y="138"/>
                  <a:pt x="33" y="138"/>
                  <a:pt x="33" y="138"/>
                </a:cubicBezTo>
                <a:cubicBezTo>
                  <a:pt x="34" y="141"/>
                  <a:pt x="35" y="143"/>
                  <a:pt x="36" y="146"/>
                </a:cubicBezTo>
                <a:close/>
                <a:moveTo>
                  <a:pt x="33" y="132"/>
                </a:moveTo>
                <a:cubicBezTo>
                  <a:pt x="45" y="132"/>
                  <a:pt x="45" y="132"/>
                  <a:pt x="45" y="132"/>
                </a:cubicBezTo>
                <a:cubicBezTo>
                  <a:pt x="36" y="124"/>
                  <a:pt x="36" y="124"/>
                  <a:pt x="36" y="124"/>
                </a:cubicBezTo>
                <a:cubicBezTo>
                  <a:pt x="35" y="126"/>
                  <a:pt x="34" y="129"/>
                  <a:pt x="33" y="132"/>
                </a:cubicBezTo>
                <a:close/>
                <a:moveTo>
                  <a:pt x="40" y="120"/>
                </a:moveTo>
                <a:cubicBezTo>
                  <a:pt x="49" y="129"/>
                  <a:pt x="49" y="129"/>
                  <a:pt x="49" y="129"/>
                </a:cubicBezTo>
                <a:cubicBezTo>
                  <a:pt x="48" y="117"/>
                  <a:pt x="48" y="117"/>
                  <a:pt x="48" y="117"/>
                </a:cubicBezTo>
                <a:cubicBezTo>
                  <a:pt x="45" y="117"/>
                  <a:pt x="43" y="118"/>
                  <a:pt x="40" y="120"/>
                </a:cubicBezTo>
                <a:close/>
                <a:moveTo>
                  <a:pt x="54" y="117"/>
                </a:moveTo>
                <a:cubicBezTo>
                  <a:pt x="54" y="129"/>
                  <a:pt x="54" y="129"/>
                  <a:pt x="54" y="129"/>
                </a:cubicBezTo>
                <a:cubicBezTo>
                  <a:pt x="62" y="120"/>
                  <a:pt x="62" y="120"/>
                  <a:pt x="62" y="120"/>
                </a:cubicBezTo>
                <a:cubicBezTo>
                  <a:pt x="60" y="118"/>
                  <a:pt x="57" y="117"/>
                  <a:pt x="54" y="117"/>
                </a:cubicBezTo>
                <a:close/>
                <a:moveTo>
                  <a:pt x="66" y="124"/>
                </a:moveTo>
                <a:cubicBezTo>
                  <a:pt x="57" y="132"/>
                  <a:pt x="57" y="132"/>
                  <a:pt x="57" y="132"/>
                </a:cubicBezTo>
                <a:cubicBezTo>
                  <a:pt x="69" y="132"/>
                  <a:pt x="69" y="132"/>
                  <a:pt x="69" y="132"/>
                </a:cubicBezTo>
                <a:cubicBezTo>
                  <a:pt x="69" y="129"/>
                  <a:pt x="68" y="126"/>
                  <a:pt x="66" y="124"/>
                </a:cubicBezTo>
                <a:close/>
                <a:moveTo>
                  <a:pt x="69" y="138"/>
                </a:moveTo>
                <a:cubicBezTo>
                  <a:pt x="57" y="137"/>
                  <a:pt x="57" y="137"/>
                  <a:pt x="57" y="137"/>
                </a:cubicBezTo>
                <a:cubicBezTo>
                  <a:pt x="66" y="145"/>
                  <a:pt x="66" y="145"/>
                  <a:pt x="66" y="145"/>
                </a:cubicBezTo>
                <a:cubicBezTo>
                  <a:pt x="68" y="143"/>
                  <a:pt x="69" y="140"/>
                  <a:pt x="69" y="13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92"/>
          <p:cNvSpPr>
            <a:spLocks noEditPoints="1"/>
          </p:cNvSpPr>
          <p:nvPr/>
        </p:nvSpPr>
        <p:spPr bwMode="auto">
          <a:xfrm>
            <a:off x="4319270" y="1077595"/>
            <a:ext cx="423545" cy="180340"/>
          </a:xfrm>
          <a:custGeom>
            <a:avLst/>
            <a:gdLst>
              <a:gd name="T0" fmla="*/ 1 w 405"/>
              <a:gd name="T1" fmla="*/ 83 h 192"/>
              <a:gd name="T2" fmla="*/ 0 w 405"/>
              <a:gd name="T3" fmla="*/ 112 h 192"/>
              <a:gd name="T4" fmla="*/ 29 w 405"/>
              <a:gd name="T5" fmla="*/ 167 h 192"/>
              <a:gd name="T6" fmla="*/ 75 w 405"/>
              <a:gd name="T7" fmla="*/ 99 h 192"/>
              <a:gd name="T8" fmla="*/ 272 w 405"/>
              <a:gd name="T9" fmla="*/ 167 h 192"/>
              <a:gd name="T10" fmla="*/ 318 w 405"/>
              <a:gd name="T11" fmla="*/ 99 h 192"/>
              <a:gd name="T12" fmla="*/ 383 w 405"/>
              <a:gd name="T13" fmla="*/ 167 h 192"/>
              <a:gd name="T14" fmla="*/ 302 w 405"/>
              <a:gd name="T15" fmla="*/ 61 h 192"/>
              <a:gd name="T16" fmla="*/ 13 w 405"/>
              <a:gd name="T17" fmla="*/ 9 h 192"/>
              <a:gd name="T18" fmla="*/ 50 w 405"/>
              <a:gd name="T19" fmla="*/ 69 h 192"/>
              <a:gd name="T20" fmla="*/ 86 w 405"/>
              <a:gd name="T21" fmla="*/ 69 h 192"/>
              <a:gd name="T22" fmla="*/ 400 w 405"/>
              <a:gd name="T23" fmla="*/ 110 h 192"/>
              <a:gd name="T24" fmla="*/ 398 w 405"/>
              <a:gd name="T25" fmla="*/ 94 h 192"/>
              <a:gd name="T26" fmla="*/ 130 w 405"/>
              <a:gd name="T27" fmla="*/ 87 h 192"/>
              <a:gd name="T28" fmla="*/ 109 w 405"/>
              <a:gd name="T29" fmla="*/ 90 h 192"/>
              <a:gd name="T30" fmla="*/ 109 w 405"/>
              <a:gd name="T31" fmla="*/ 85 h 192"/>
              <a:gd name="T32" fmla="*/ 209 w 405"/>
              <a:gd name="T33" fmla="*/ 87 h 192"/>
              <a:gd name="T34" fmla="*/ 188 w 405"/>
              <a:gd name="T35" fmla="*/ 90 h 192"/>
              <a:gd name="T36" fmla="*/ 188 w 405"/>
              <a:gd name="T37" fmla="*/ 85 h 192"/>
              <a:gd name="T38" fmla="*/ 166 w 405"/>
              <a:gd name="T39" fmla="*/ 16 h 192"/>
              <a:gd name="T40" fmla="*/ 182 w 405"/>
              <a:gd name="T41" fmla="*/ 69 h 192"/>
              <a:gd name="T42" fmla="*/ 280 w 405"/>
              <a:gd name="T43" fmla="*/ 69 h 192"/>
              <a:gd name="T44" fmla="*/ 105 w 405"/>
              <a:gd name="T45" fmla="*/ 119 h 192"/>
              <a:gd name="T46" fmla="*/ 75 w 405"/>
              <a:gd name="T47" fmla="*/ 192 h 192"/>
              <a:gd name="T48" fmla="*/ 45 w 405"/>
              <a:gd name="T49" fmla="*/ 119 h 192"/>
              <a:gd name="T50" fmla="*/ 349 w 405"/>
              <a:gd name="T51" fmla="*/ 119 h 192"/>
              <a:gd name="T52" fmla="*/ 319 w 405"/>
              <a:gd name="T53" fmla="*/ 192 h 192"/>
              <a:gd name="T54" fmla="*/ 288 w 405"/>
              <a:gd name="T55" fmla="*/ 119 h 192"/>
              <a:gd name="T56" fmla="*/ 338 w 405"/>
              <a:gd name="T57" fmla="*/ 130 h 192"/>
              <a:gd name="T58" fmla="*/ 324 w 405"/>
              <a:gd name="T59" fmla="*/ 142 h 192"/>
              <a:gd name="T60" fmla="*/ 342 w 405"/>
              <a:gd name="T61" fmla="*/ 164 h 192"/>
              <a:gd name="T62" fmla="*/ 319 w 405"/>
              <a:gd name="T63" fmla="*/ 159 h 192"/>
              <a:gd name="T64" fmla="*/ 315 w 405"/>
              <a:gd name="T65" fmla="*/ 158 h 192"/>
              <a:gd name="T66" fmla="*/ 310 w 405"/>
              <a:gd name="T67" fmla="*/ 153 h 192"/>
              <a:gd name="T68" fmla="*/ 309 w 405"/>
              <a:gd name="T69" fmla="*/ 149 h 192"/>
              <a:gd name="T70" fmla="*/ 313 w 405"/>
              <a:gd name="T71" fmla="*/ 141 h 192"/>
              <a:gd name="T72" fmla="*/ 317 w 405"/>
              <a:gd name="T73" fmla="*/ 140 h 192"/>
              <a:gd name="T74" fmla="*/ 346 w 405"/>
              <a:gd name="T75" fmla="*/ 138 h 192"/>
              <a:gd name="T76" fmla="*/ 330 w 405"/>
              <a:gd name="T77" fmla="*/ 148 h 192"/>
              <a:gd name="T78" fmla="*/ 324 w 405"/>
              <a:gd name="T79" fmla="*/ 159 h 192"/>
              <a:gd name="T80" fmla="*/ 316 w 405"/>
              <a:gd name="T81" fmla="*/ 120 h 192"/>
              <a:gd name="T82" fmla="*/ 321 w 405"/>
              <a:gd name="T83" fmla="*/ 139 h 192"/>
              <a:gd name="T84" fmla="*/ 298 w 405"/>
              <a:gd name="T85" fmla="*/ 128 h 192"/>
              <a:gd name="T86" fmla="*/ 311 w 405"/>
              <a:gd name="T87" fmla="*/ 158 h 192"/>
              <a:gd name="T88" fmla="*/ 293 w 405"/>
              <a:gd name="T89" fmla="*/ 164 h 192"/>
              <a:gd name="T90" fmla="*/ 95 w 405"/>
              <a:gd name="T91" fmla="*/ 130 h 192"/>
              <a:gd name="T92" fmla="*/ 81 w 405"/>
              <a:gd name="T93" fmla="*/ 142 h 192"/>
              <a:gd name="T94" fmla="*/ 98 w 405"/>
              <a:gd name="T95" fmla="*/ 164 h 192"/>
              <a:gd name="T96" fmla="*/ 75 w 405"/>
              <a:gd name="T97" fmla="*/ 159 h 192"/>
              <a:gd name="T98" fmla="*/ 72 w 405"/>
              <a:gd name="T99" fmla="*/ 158 h 192"/>
              <a:gd name="T100" fmla="*/ 66 w 405"/>
              <a:gd name="T101" fmla="*/ 153 h 192"/>
              <a:gd name="T102" fmla="*/ 66 w 405"/>
              <a:gd name="T103" fmla="*/ 149 h 192"/>
              <a:gd name="T104" fmla="*/ 70 w 405"/>
              <a:gd name="T105" fmla="*/ 141 h 192"/>
              <a:gd name="T106" fmla="*/ 73 w 405"/>
              <a:gd name="T107" fmla="*/ 140 h 192"/>
              <a:gd name="T108" fmla="*/ 103 w 405"/>
              <a:gd name="T109" fmla="*/ 138 h 192"/>
              <a:gd name="T110" fmla="*/ 87 w 405"/>
              <a:gd name="T111" fmla="*/ 148 h 192"/>
              <a:gd name="T112" fmla="*/ 80 w 405"/>
              <a:gd name="T113" fmla="*/ 159 h 192"/>
              <a:gd name="T114" fmla="*/ 73 w 405"/>
              <a:gd name="T115" fmla="*/ 120 h 192"/>
              <a:gd name="T116" fmla="*/ 78 w 405"/>
              <a:gd name="T117" fmla="*/ 139 h 192"/>
              <a:gd name="T118" fmla="*/ 54 w 405"/>
              <a:gd name="T119" fmla="*/ 128 h 192"/>
              <a:gd name="T120" fmla="*/ 67 w 405"/>
              <a:gd name="T121" fmla="*/ 158 h 192"/>
              <a:gd name="T122" fmla="*/ 50 w 405"/>
              <a:gd name="T123" fmla="*/ 164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05" h="192">
                <a:moveTo>
                  <a:pt x="15" y="30"/>
                </a:moveTo>
                <a:cubicBezTo>
                  <a:pt x="10" y="46"/>
                  <a:pt x="5" y="61"/>
                  <a:pt x="0" y="77"/>
                </a:cubicBezTo>
                <a:cubicBezTo>
                  <a:pt x="0" y="79"/>
                  <a:pt x="1" y="81"/>
                  <a:pt x="1" y="83"/>
                </a:cubicBezTo>
                <a:cubicBezTo>
                  <a:pt x="3" y="83"/>
                  <a:pt x="5" y="83"/>
                  <a:pt x="7" y="83"/>
                </a:cubicBezTo>
                <a:cubicBezTo>
                  <a:pt x="7" y="93"/>
                  <a:pt x="7" y="102"/>
                  <a:pt x="7" y="112"/>
                </a:cubicBezTo>
                <a:cubicBezTo>
                  <a:pt x="4" y="112"/>
                  <a:pt x="2" y="112"/>
                  <a:pt x="0" y="112"/>
                </a:cubicBezTo>
                <a:cubicBezTo>
                  <a:pt x="0" y="116"/>
                  <a:pt x="0" y="121"/>
                  <a:pt x="0" y="125"/>
                </a:cubicBezTo>
                <a:cubicBezTo>
                  <a:pt x="6" y="139"/>
                  <a:pt x="12" y="153"/>
                  <a:pt x="19" y="167"/>
                </a:cubicBezTo>
                <a:cubicBezTo>
                  <a:pt x="29" y="167"/>
                  <a:pt x="29" y="167"/>
                  <a:pt x="29" y="167"/>
                </a:cubicBezTo>
                <a:cubicBezTo>
                  <a:pt x="27" y="161"/>
                  <a:pt x="25" y="155"/>
                  <a:pt x="25" y="149"/>
                </a:cubicBezTo>
                <a:cubicBezTo>
                  <a:pt x="25" y="135"/>
                  <a:pt x="31" y="123"/>
                  <a:pt x="40" y="114"/>
                </a:cubicBezTo>
                <a:cubicBezTo>
                  <a:pt x="49" y="105"/>
                  <a:pt x="61" y="99"/>
                  <a:pt x="75" y="99"/>
                </a:cubicBezTo>
                <a:cubicBezTo>
                  <a:pt x="103" y="99"/>
                  <a:pt x="125" y="122"/>
                  <a:pt x="125" y="149"/>
                </a:cubicBezTo>
                <a:cubicBezTo>
                  <a:pt x="125" y="155"/>
                  <a:pt x="124" y="161"/>
                  <a:pt x="122" y="167"/>
                </a:cubicBezTo>
                <a:cubicBezTo>
                  <a:pt x="272" y="167"/>
                  <a:pt x="272" y="167"/>
                  <a:pt x="272" y="167"/>
                </a:cubicBezTo>
                <a:cubicBezTo>
                  <a:pt x="270" y="161"/>
                  <a:pt x="268" y="155"/>
                  <a:pt x="268" y="149"/>
                </a:cubicBezTo>
                <a:cubicBezTo>
                  <a:pt x="268" y="135"/>
                  <a:pt x="274" y="123"/>
                  <a:pt x="283" y="114"/>
                </a:cubicBezTo>
                <a:cubicBezTo>
                  <a:pt x="292" y="105"/>
                  <a:pt x="304" y="99"/>
                  <a:pt x="318" y="99"/>
                </a:cubicBezTo>
                <a:cubicBezTo>
                  <a:pt x="346" y="99"/>
                  <a:pt x="368" y="122"/>
                  <a:pt x="368" y="149"/>
                </a:cubicBezTo>
                <a:cubicBezTo>
                  <a:pt x="368" y="155"/>
                  <a:pt x="367" y="161"/>
                  <a:pt x="365" y="167"/>
                </a:cubicBezTo>
                <a:cubicBezTo>
                  <a:pt x="383" y="167"/>
                  <a:pt x="383" y="167"/>
                  <a:pt x="383" y="167"/>
                </a:cubicBezTo>
                <a:cubicBezTo>
                  <a:pt x="393" y="159"/>
                  <a:pt x="403" y="151"/>
                  <a:pt x="405" y="135"/>
                </a:cubicBezTo>
                <a:cubicBezTo>
                  <a:pt x="405" y="116"/>
                  <a:pt x="404" y="96"/>
                  <a:pt x="398" y="77"/>
                </a:cubicBezTo>
                <a:cubicBezTo>
                  <a:pt x="368" y="69"/>
                  <a:pt x="335" y="64"/>
                  <a:pt x="302" y="61"/>
                </a:cubicBezTo>
                <a:cubicBezTo>
                  <a:pt x="301" y="62"/>
                  <a:pt x="299" y="64"/>
                  <a:pt x="298" y="66"/>
                </a:cubicBezTo>
                <a:cubicBezTo>
                  <a:pt x="273" y="39"/>
                  <a:pt x="240" y="18"/>
                  <a:pt x="217" y="6"/>
                </a:cubicBezTo>
                <a:cubicBezTo>
                  <a:pt x="150" y="0"/>
                  <a:pt x="82" y="0"/>
                  <a:pt x="13" y="9"/>
                </a:cubicBezTo>
                <a:cubicBezTo>
                  <a:pt x="11" y="12"/>
                  <a:pt x="10" y="15"/>
                  <a:pt x="9" y="18"/>
                </a:cubicBezTo>
                <a:cubicBezTo>
                  <a:pt x="11" y="22"/>
                  <a:pt x="13" y="26"/>
                  <a:pt x="15" y="30"/>
                </a:cubicBezTo>
                <a:close/>
                <a:moveTo>
                  <a:pt x="50" y="69"/>
                </a:moveTo>
                <a:cubicBezTo>
                  <a:pt x="53" y="53"/>
                  <a:pt x="56" y="37"/>
                  <a:pt x="61" y="20"/>
                </a:cubicBezTo>
                <a:cubicBezTo>
                  <a:pt x="72" y="19"/>
                  <a:pt x="83" y="18"/>
                  <a:pt x="95" y="17"/>
                </a:cubicBezTo>
                <a:cubicBezTo>
                  <a:pt x="86" y="69"/>
                  <a:pt x="86" y="69"/>
                  <a:pt x="86" y="69"/>
                </a:cubicBezTo>
                <a:cubicBezTo>
                  <a:pt x="50" y="69"/>
                  <a:pt x="50" y="69"/>
                  <a:pt x="50" y="69"/>
                </a:cubicBezTo>
                <a:close/>
                <a:moveTo>
                  <a:pt x="398" y="94"/>
                </a:moveTo>
                <a:cubicBezTo>
                  <a:pt x="400" y="110"/>
                  <a:pt x="400" y="110"/>
                  <a:pt x="400" y="110"/>
                </a:cubicBezTo>
                <a:cubicBezTo>
                  <a:pt x="399" y="111"/>
                  <a:pt x="361" y="101"/>
                  <a:pt x="359" y="100"/>
                </a:cubicBezTo>
                <a:cubicBezTo>
                  <a:pt x="356" y="97"/>
                  <a:pt x="356" y="90"/>
                  <a:pt x="356" y="90"/>
                </a:cubicBezTo>
                <a:cubicBezTo>
                  <a:pt x="398" y="94"/>
                  <a:pt x="398" y="94"/>
                  <a:pt x="398" y="94"/>
                </a:cubicBezTo>
                <a:close/>
                <a:moveTo>
                  <a:pt x="109" y="85"/>
                </a:moveTo>
                <a:cubicBezTo>
                  <a:pt x="128" y="85"/>
                  <a:pt x="128" y="85"/>
                  <a:pt x="128" y="85"/>
                </a:cubicBezTo>
                <a:cubicBezTo>
                  <a:pt x="129" y="85"/>
                  <a:pt x="130" y="86"/>
                  <a:pt x="130" y="87"/>
                </a:cubicBezTo>
                <a:cubicBezTo>
                  <a:pt x="130" y="87"/>
                  <a:pt x="130" y="87"/>
                  <a:pt x="130" y="87"/>
                </a:cubicBezTo>
                <a:cubicBezTo>
                  <a:pt x="130" y="89"/>
                  <a:pt x="129" y="90"/>
                  <a:pt x="128" y="90"/>
                </a:cubicBezTo>
                <a:cubicBezTo>
                  <a:pt x="109" y="90"/>
                  <a:pt x="109" y="90"/>
                  <a:pt x="109" y="90"/>
                </a:cubicBezTo>
                <a:cubicBezTo>
                  <a:pt x="108" y="90"/>
                  <a:pt x="106" y="89"/>
                  <a:pt x="106" y="87"/>
                </a:cubicBezTo>
                <a:cubicBezTo>
                  <a:pt x="106" y="87"/>
                  <a:pt x="106" y="87"/>
                  <a:pt x="106" y="87"/>
                </a:cubicBezTo>
                <a:cubicBezTo>
                  <a:pt x="106" y="86"/>
                  <a:pt x="108" y="85"/>
                  <a:pt x="109" y="85"/>
                </a:cubicBezTo>
                <a:close/>
                <a:moveTo>
                  <a:pt x="188" y="85"/>
                </a:moveTo>
                <a:cubicBezTo>
                  <a:pt x="206" y="85"/>
                  <a:pt x="206" y="85"/>
                  <a:pt x="206" y="85"/>
                </a:cubicBezTo>
                <a:cubicBezTo>
                  <a:pt x="208" y="85"/>
                  <a:pt x="209" y="86"/>
                  <a:pt x="209" y="87"/>
                </a:cubicBezTo>
                <a:cubicBezTo>
                  <a:pt x="209" y="87"/>
                  <a:pt x="209" y="87"/>
                  <a:pt x="209" y="87"/>
                </a:cubicBezTo>
                <a:cubicBezTo>
                  <a:pt x="209" y="89"/>
                  <a:pt x="208" y="90"/>
                  <a:pt x="206" y="90"/>
                </a:cubicBezTo>
                <a:cubicBezTo>
                  <a:pt x="188" y="90"/>
                  <a:pt x="188" y="90"/>
                  <a:pt x="188" y="90"/>
                </a:cubicBezTo>
                <a:cubicBezTo>
                  <a:pt x="186" y="90"/>
                  <a:pt x="185" y="89"/>
                  <a:pt x="185" y="87"/>
                </a:cubicBezTo>
                <a:cubicBezTo>
                  <a:pt x="185" y="87"/>
                  <a:pt x="185" y="87"/>
                  <a:pt x="185" y="87"/>
                </a:cubicBezTo>
                <a:cubicBezTo>
                  <a:pt x="185" y="86"/>
                  <a:pt x="186" y="85"/>
                  <a:pt x="188" y="85"/>
                </a:cubicBezTo>
                <a:close/>
                <a:moveTo>
                  <a:pt x="95" y="69"/>
                </a:moveTo>
                <a:cubicBezTo>
                  <a:pt x="101" y="17"/>
                  <a:pt x="101" y="17"/>
                  <a:pt x="101" y="17"/>
                </a:cubicBezTo>
                <a:cubicBezTo>
                  <a:pt x="122" y="16"/>
                  <a:pt x="144" y="15"/>
                  <a:pt x="166" y="16"/>
                </a:cubicBezTo>
                <a:cubicBezTo>
                  <a:pt x="162" y="69"/>
                  <a:pt x="162" y="69"/>
                  <a:pt x="162" y="69"/>
                </a:cubicBezTo>
                <a:cubicBezTo>
                  <a:pt x="95" y="69"/>
                  <a:pt x="95" y="69"/>
                  <a:pt x="95" y="69"/>
                </a:cubicBezTo>
                <a:close/>
                <a:moveTo>
                  <a:pt x="182" y="69"/>
                </a:moveTo>
                <a:cubicBezTo>
                  <a:pt x="180" y="16"/>
                  <a:pt x="180" y="16"/>
                  <a:pt x="180" y="16"/>
                </a:cubicBezTo>
                <a:cubicBezTo>
                  <a:pt x="193" y="16"/>
                  <a:pt x="207" y="17"/>
                  <a:pt x="220" y="18"/>
                </a:cubicBezTo>
                <a:cubicBezTo>
                  <a:pt x="243" y="31"/>
                  <a:pt x="262" y="49"/>
                  <a:pt x="280" y="69"/>
                </a:cubicBezTo>
                <a:cubicBezTo>
                  <a:pt x="182" y="69"/>
                  <a:pt x="182" y="69"/>
                  <a:pt x="182" y="69"/>
                </a:cubicBezTo>
                <a:close/>
                <a:moveTo>
                  <a:pt x="75" y="106"/>
                </a:moveTo>
                <a:cubicBezTo>
                  <a:pt x="87" y="106"/>
                  <a:pt x="98" y="111"/>
                  <a:pt x="105" y="119"/>
                </a:cubicBezTo>
                <a:cubicBezTo>
                  <a:pt x="113" y="127"/>
                  <a:pt x="118" y="137"/>
                  <a:pt x="118" y="149"/>
                </a:cubicBezTo>
                <a:cubicBezTo>
                  <a:pt x="118" y="161"/>
                  <a:pt x="113" y="172"/>
                  <a:pt x="105" y="179"/>
                </a:cubicBezTo>
                <a:cubicBezTo>
                  <a:pt x="98" y="187"/>
                  <a:pt x="87" y="192"/>
                  <a:pt x="75" y="192"/>
                </a:cubicBezTo>
                <a:cubicBezTo>
                  <a:pt x="63" y="192"/>
                  <a:pt x="53" y="187"/>
                  <a:pt x="45" y="179"/>
                </a:cubicBezTo>
                <a:cubicBezTo>
                  <a:pt x="37" y="172"/>
                  <a:pt x="32" y="161"/>
                  <a:pt x="32" y="149"/>
                </a:cubicBezTo>
                <a:cubicBezTo>
                  <a:pt x="32" y="137"/>
                  <a:pt x="37" y="127"/>
                  <a:pt x="45" y="119"/>
                </a:cubicBezTo>
                <a:cubicBezTo>
                  <a:pt x="53" y="111"/>
                  <a:pt x="63" y="106"/>
                  <a:pt x="75" y="106"/>
                </a:cubicBezTo>
                <a:close/>
                <a:moveTo>
                  <a:pt x="319" y="106"/>
                </a:moveTo>
                <a:cubicBezTo>
                  <a:pt x="330" y="106"/>
                  <a:pt x="341" y="111"/>
                  <a:pt x="349" y="119"/>
                </a:cubicBezTo>
                <a:cubicBezTo>
                  <a:pt x="356" y="127"/>
                  <a:pt x="361" y="137"/>
                  <a:pt x="361" y="149"/>
                </a:cubicBezTo>
                <a:cubicBezTo>
                  <a:pt x="361" y="161"/>
                  <a:pt x="356" y="172"/>
                  <a:pt x="349" y="179"/>
                </a:cubicBezTo>
                <a:cubicBezTo>
                  <a:pt x="341" y="187"/>
                  <a:pt x="330" y="192"/>
                  <a:pt x="319" y="192"/>
                </a:cubicBezTo>
                <a:cubicBezTo>
                  <a:pt x="307" y="192"/>
                  <a:pt x="296" y="187"/>
                  <a:pt x="288" y="179"/>
                </a:cubicBezTo>
                <a:cubicBezTo>
                  <a:pt x="281" y="172"/>
                  <a:pt x="276" y="161"/>
                  <a:pt x="276" y="149"/>
                </a:cubicBezTo>
                <a:cubicBezTo>
                  <a:pt x="276" y="137"/>
                  <a:pt x="281" y="127"/>
                  <a:pt x="288" y="119"/>
                </a:cubicBezTo>
                <a:cubicBezTo>
                  <a:pt x="296" y="111"/>
                  <a:pt x="307" y="106"/>
                  <a:pt x="319" y="106"/>
                </a:cubicBezTo>
                <a:close/>
                <a:moveTo>
                  <a:pt x="324" y="142"/>
                </a:moveTo>
                <a:cubicBezTo>
                  <a:pt x="338" y="130"/>
                  <a:pt x="338" y="130"/>
                  <a:pt x="338" y="130"/>
                </a:cubicBezTo>
                <a:cubicBezTo>
                  <a:pt x="341" y="133"/>
                  <a:pt x="341" y="133"/>
                  <a:pt x="341" y="133"/>
                </a:cubicBezTo>
                <a:cubicBezTo>
                  <a:pt x="327" y="145"/>
                  <a:pt x="327" y="145"/>
                  <a:pt x="327" y="145"/>
                </a:cubicBezTo>
                <a:cubicBezTo>
                  <a:pt x="326" y="144"/>
                  <a:pt x="325" y="143"/>
                  <a:pt x="324" y="142"/>
                </a:cubicBezTo>
                <a:close/>
                <a:moveTo>
                  <a:pt x="327" y="152"/>
                </a:moveTo>
                <a:cubicBezTo>
                  <a:pt x="343" y="161"/>
                  <a:pt x="343" y="161"/>
                  <a:pt x="343" y="161"/>
                </a:cubicBezTo>
                <a:cubicBezTo>
                  <a:pt x="342" y="164"/>
                  <a:pt x="342" y="164"/>
                  <a:pt x="342" y="164"/>
                </a:cubicBezTo>
                <a:cubicBezTo>
                  <a:pt x="326" y="155"/>
                  <a:pt x="326" y="155"/>
                  <a:pt x="326" y="155"/>
                </a:cubicBezTo>
                <a:cubicBezTo>
                  <a:pt x="327" y="154"/>
                  <a:pt x="327" y="153"/>
                  <a:pt x="327" y="152"/>
                </a:cubicBezTo>
                <a:close/>
                <a:moveTo>
                  <a:pt x="319" y="159"/>
                </a:moveTo>
                <a:cubicBezTo>
                  <a:pt x="316" y="176"/>
                  <a:pt x="316" y="176"/>
                  <a:pt x="316" y="176"/>
                </a:cubicBezTo>
                <a:cubicBezTo>
                  <a:pt x="312" y="176"/>
                  <a:pt x="312" y="176"/>
                  <a:pt x="312" y="176"/>
                </a:cubicBezTo>
                <a:cubicBezTo>
                  <a:pt x="315" y="158"/>
                  <a:pt x="315" y="158"/>
                  <a:pt x="315" y="158"/>
                </a:cubicBezTo>
                <a:cubicBezTo>
                  <a:pt x="316" y="159"/>
                  <a:pt x="317" y="159"/>
                  <a:pt x="318" y="159"/>
                </a:cubicBezTo>
                <a:cubicBezTo>
                  <a:pt x="319" y="159"/>
                  <a:pt x="319" y="159"/>
                  <a:pt x="319" y="159"/>
                </a:cubicBezTo>
                <a:close/>
                <a:moveTo>
                  <a:pt x="310" y="153"/>
                </a:moveTo>
                <a:cubicBezTo>
                  <a:pt x="292" y="156"/>
                  <a:pt x="292" y="156"/>
                  <a:pt x="292" y="156"/>
                </a:cubicBezTo>
                <a:cubicBezTo>
                  <a:pt x="291" y="153"/>
                  <a:pt x="291" y="153"/>
                  <a:pt x="291" y="153"/>
                </a:cubicBezTo>
                <a:cubicBezTo>
                  <a:pt x="309" y="149"/>
                  <a:pt x="309" y="149"/>
                  <a:pt x="309" y="149"/>
                </a:cubicBezTo>
                <a:cubicBezTo>
                  <a:pt x="309" y="149"/>
                  <a:pt x="309" y="149"/>
                  <a:pt x="309" y="149"/>
                </a:cubicBezTo>
                <a:cubicBezTo>
                  <a:pt x="309" y="151"/>
                  <a:pt x="309" y="152"/>
                  <a:pt x="310" y="153"/>
                </a:cubicBezTo>
                <a:close/>
                <a:moveTo>
                  <a:pt x="313" y="141"/>
                </a:moveTo>
                <a:cubicBezTo>
                  <a:pt x="306" y="125"/>
                  <a:pt x="306" y="125"/>
                  <a:pt x="306" y="125"/>
                </a:cubicBezTo>
                <a:cubicBezTo>
                  <a:pt x="309" y="123"/>
                  <a:pt x="309" y="123"/>
                  <a:pt x="309" y="123"/>
                </a:cubicBezTo>
                <a:cubicBezTo>
                  <a:pt x="317" y="140"/>
                  <a:pt x="317" y="140"/>
                  <a:pt x="317" y="140"/>
                </a:cubicBezTo>
                <a:cubicBezTo>
                  <a:pt x="315" y="140"/>
                  <a:pt x="314" y="141"/>
                  <a:pt x="313" y="141"/>
                </a:cubicBezTo>
                <a:close/>
                <a:moveTo>
                  <a:pt x="330" y="148"/>
                </a:moveTo>
                <a:cubicBezTo>
                  <a:pt x="346" y="138"/>
                  <a:pt x="346" y="138"/>
                  <a:pt x="346" y="138"/>
                </a:cubicBezTo>
                <a:cubicBezTo>
                  <a:pt x="347" y="142"/>
                  <a:pt x="348" y="145"/>
                  <a:pt x="348" y="149"/>
                </a:cubicBezTo>
                <a:cubicBezTo>
                  <a:pt x="348" y="151"/>
                  <a:pt x="348" y="153"/>
                  <a:pt x="348" y="154"/>
                </a:cubicBezTo>
                <a:cubicBezTo>
                  <a:pt x="330" y="148"/>
                  <a:pt x="330" y="148"/>
                  <a:pt x="330" y="148"/>
                </a:cubicBezTo>
                <a:close/>
                <a:moveTo>
                  <a:pt x="338" y="171"/>
                </a:moveTo>
                <a:cubicBezTo>
                  <a:pt x="334" y="175"/>
                  <a:pt x="329" y="177"/>
                  <a:pt x="324" y="178"/>
                </a:cubicBezTo>
                <a:cubicBezTo>
                  <a:pt x="324" y="159"/>
                  <a:pt x="324" y="159"/>
                  <a:pt x="324" y="159"/>
                </a:cubicBezTo>
                <a:cubicBezTo>
                  <a:pt x="338" y="171"/>
                  <a:pt x="338" y="171"/>
                  <a:pt x="338" y="171"/>
                </a:cubicBezTo>
                <a:close/>
                <a:moveTo>
                  <a:pt x="321" y="139"/>
                </a:moveTo>
                <a:cubicBezTo>
                  <a:pt x="316" y="120"/>
                  <a:pt x="316" y="120"/>
                  <a:pt x="316" y="120"/>
                </a:cubicBezTo>
                <a:cubicBezTo>
                  <a:pt x="317" y="120"/>
                  <a:pt x="318" y="120"/>
                  <a:pt x="319" y="120"/>
                </a:cubicBezTo>
                <a:cubicBezTo>
                  <a:pt x="324" y="120"/>
                  <a:pt x="329" y="121"/>
                  <a:pt x="334" y="124"/>
                </a:cubicBezTo>
                <a:cubicBezTo>
                  <a:pt x="321" y="139"/>
                  <a:pt x="321" y="139"/>
                  <a:pt x="321" y="139"/>
                </a:cubicBezTo>
                <a:close/>
                <a:moveTo>
                  <a:pt x="310" y="145"/>
                </a:moveTo>
                <a:cubicBezTo>
                  <a:pt x="289" y="146"/>
                  <a:pt x="289" y="146"/>
                  <a:pt x="289" y="146"/>
                </a:cubicBezTo>
                <a:cubicBezTo>
                  <a:pt x="290" y="139"/>
                  <a:pt x="293" y="133"/>
                  <a:pt x="298" y="128"/>
                </a:cubicBezTo>
                <a:cubicBezTo>
                  <a:pt x="298" y="128"/>
                  <a:pt x="298" y="128"/>
                  <a:pt x="299" y="127"/>
                </a:cubicBezTo>
                <a:cubicBezTo>
                  <a:pt x="310" y="145"/>
                  <a:pt x="310" y="145"/>
                  <a:pt x="310" y="145"/>
                </a:cubicBezTo>
                <a:close/>
                <a:moveTo>
                  <a:pt x="311" y="158"/>
                </a:moveTo>
                <a:cubicBezTo>
                  <a:pt x="305" y="175"/>
                  <a:pt x="305" y="175"/>
                  <a:pt x="305" y="175"/>
                </a:cubicBezTo>
                <a:cubicBezTo>
                  <a:pt x="302" y="174"/>
                  <a:pt x="300" y="172"/>
                  <a:pt x="298" y="170"/>
                </a:cubicBezTo>
                <a:cubicBezTo>
                  <a:pt x="296" y="168"/>
                  <a:pt x="294" y="166"/>
                  <a:pt x="293" y="164"/>
                </a:cubicBezTo>
                <a:cubicBezTo>
                  <a:pt x="311" y="158"/>
                  <a:pt x="311" y="158"/>
                  <a:pt x="311" y="158"/>
                </a:cubicBezTo>
                <a:close/>
                <a:moveTo>
                  <a:pt x="81" y="142"/>
                </a:moveTo>
                <a:cubicBezTo>
                  <a:pt x="95" y="130"/>
                  <a:pt x="95" y="130"/>
                  <a:pt x="95" y="130"/>
                </a:cubicBezTo>
                <a:cubicBezTo>
                  <a:pt x="97" y="133"/>
                  <a:pt x="97" y="133"/>
                  <a:pt x="97" y="133"/>
                </a:cubicBezTo>
                <a:cubicBezTo>
                  <a:pt x="83" y="145"/>
                  <a:pt x="83" y="145"/>
                  <a:pt x="83" y="145"/>
                </a:cubicBezTo>
                <a:cubicBezTo>
                  <a:pt x="83" y="144"/>
                  <a:pt x="82" y="143"/>
                  <a:pt x="81" y="142"/>
                </a:cubicBezTo>
                <a:close/>
                <a:moveTo>
                  <a:pt x="84" y="152"/>
                </a:moveTo>
                <a:cubicBezTo>
                  <a:pt x="100" y="161"/>
                  <a:pt x="100" y="161"/>
                  <a:pt x="100" y="161"/>
                </a:cubicBezTo>
                <a:cubicBezTo>
                  <a:pt x="98" y="164"/>
                  <a:pt x="98" y="164"/>
                  <a:pt x="98" y="164"/>
                </a:cubicBezTo>
                <a:cubicBezTo>
                  <a:pt x="82" y="155"/>
                  <a:pt x="82" y="155"/>
                  <a:pt x="82" y="155"/>
                </a:cubicBezTo>
                <a:cubicBezTo>
                  <a:pt x="83" y="154"/>
                  <a:pt x="84" y="153"/>
                  <a:pt x="84" y="152"/>
                </a:cubicBezTo>
                <a:close/>
                <a:moveTo>
                  <a:pt x="75" y="159"/>
                </a:moveTo>
                <a:cubicBezTo>
                  <a:pt x="73" y="176"/>
                  <a:pt x="73" y="176"/>
                  <a:pt x="73" y="176"/>
                </a:cubicBezTo>
                <a:cubicBezTo>
                  <a:pt x="69" y="176"/>
                  <a:pt x="69" y="176"/>
                  <a:pt x="69" y="176"/>
                </a:cubicBezTo>
                <a:cubicBezTo>
                  <a:pt x="72" y="158"/>
                  <a:pt x="72" y="158"/>
                  <a:pt x="72" y="158"/>
                </a:cubicBezTo>
                <a:cubicBezTo>
                  <a:pt x="73" y="159"/>
                  <a:pt x="74" y="159"/>
                  <a:pt x="75" y="159"/>
                </a:cubicBezTo>
                <a:cubicBezTo>
                  <a:pt x="75" y="159"/>
                  <a:pt x="75" y="159"/>
                  <a:pt x="75" y="159"/>
                </a:cubicBezTo>
                <a:close/>
                <a:moveTo>
                  <a:pt x="66" y="153"/>
                </a:moveTo>
                <a:cubicBezTo>
                  <a:pt x="49" y="156"/>
                  <a:pt x="49" y="156"/>
                  <a:pt x="49" y="156"/>
                </a:cubicBezTo>
                <a:cubicBezTo>
                  <a:pt x="48" y="153"/>
                  <a:pt x="48" y="153"/>
                  <a:pt x="48" y="153"/>
                </a:cubicBezTo>
                <a:cubicBezTo>
                  <a:pt x="66" y="149"/>
                  <a:pt x="66" y="149"/>
                  <a:pt x="66" y="149"/>
                </a:cubicBezTo>
                <a:cubicBezTo>
                  <a:pt x="66" y="149"/>
                  <a:pt x="66" y="149"/>
                  <a:pt x="66" y="149"/>
                </a:cubicBezTo>
                <a:cubicBezTo>
                  <a:pt x="66" y="151"/>
                  <a:pt x="66" y="152"/>
                  <a:pt x="66" y="153"/>
                </a:cubicBezTo>
                <a:close/>
                <a:moveTo>
                  <a:pt x="70" y="141"/>
                </a:moveTo>
                <a:cubicBezTo>
                  <a:pt x="63" y="125"/>
                  <a:pt x="63" y="125"/>
                  <a:pt x="63" y="125"/>
                </a:cubicBezTo>
                <a:cubicBezTo>
                  <a:pt x="66" y="123"/>
                  <a:pt x="66" y="123"/>
                  <a:pt x="66" y="123"/>
                </a:cubicBezTo>
                <a:cubicBezTo>
                  <a:pt x="73" y="140"/>
                  <a:pt x="73" y="140"/>
                  <a:pt x="73" y="140"/>
                </a:cubicBezTo>
                <a:cubicBezTo>
                  <a:pt x="72" y="140"/>
                  <a:pt x="71" y="141"/>
                  <a:pt x="70" y="141"/>
                </a:cubicBezTo>
                <a:close/>
                <a:moveTo>
                  <a:pt x="87" y="148"/>
                </a:moveTo>
                <a:cubicBezTo>
                  <a:pt x="103" y="138"/>
                  <a:pt x="103" y="138"/>
                  <a:pt x="103" y="138"/>
                </a:cubicBezTo>
                <a:cubicBezTo>
                  <a:pt x="104" y="142"/>
                  <a:pt x="105" y="145"/>
                  <a:pt x="105" y="149"/>
                </a:cubicBezTo>
                <a:cubicBezTo>
                  <a:pt x="105" y="151"/>
                  <a:pt x="105" y="153"/>
                  <a:pt x="104" y="154"/>
                </a:cubicBezTo>
                <a:cubicBezTo>
                  <a:pt x="87" y="148"/>
                  <a:pt x="87" y="148"/>
                  <a:pt x="87" y="148"/>
                </a:cubicBezTo>
                <a:close/>
                <a:moveTo>
                  <a:pt x="95" y="171"/>
                </a:moveTo>
                <a:cubicBezTo>
                  <a:pt x="91" y="175"/>
                  <a:pt x="86" y="177"/>
                  <a:pt x="80" y="178"/>
                </a:cubicBezTo>
                <a:cubicBezTo>
                  <a:pt x="80" y="159"/>
                  <a:pt x="80" y="159"/>
                  <a:pt x="80" y="159"/>
                </a:cubicBezTo>
                <a:cubicBezTo>
                  <a:pt x="95" y="171"/>
                  <a:pt x="95" y="171"/>
                  <a:pt x="95" y="171"/>
                </a:cubicBezTo>
                <a:close/>
                <a:moveTo>
                  <a:pt x="78" y="139"/>
                </a:moveTo>
                <a:cubicBezTo>
                  <a:pt x="73" y="120"/>
                  <a:pt x="73" y="120"/>
                  <a:pt x="73" y="120"/>
                </a:cubicBezTo>
                <a:cubicBezTo>
                  <a:pt x="73" y="120"/>
                  <a:pt x="74" y="120"/>
                  <a:pt x="75" y="120"/>
                </a:cubicBezTo>
                <a:cubicBezTo>
                  <a:pt x="81" y="120"/>
                  <a:pt x="86" y="121"/>
                  <a:pt x="90" y="124"/>
                </a:cubicBezTo>
                <a:cubicBezTo>
                  <a:pt x="78" y="139"/>
                  <a:pt x="78" y="139"/>
                  <a:pt x="78" y="139"/>
                </a:cubicBezTo>
                <a:close/>
                <a:moveTo>
                  <a:pt x="66" y="145"/>
                </a:moveTo>
                <a:cubicBezTo>
                  <a:pt x="46" y="146"/>
                  <a:pt x="46" y="146"/>
                  <a:pt x="46" y="146"/>
                </a:cubicBezTo>
                <a:cubicBezTo>
                  <a:pt x="47" y="139"/>
                  <a:pt x="50" y="133"/>
                  <a:pt x="54" y="128"/>
                </a:cubicBezTo>
                <a:cubicBezTo>
                  <a:pt x="55" y="128"/>
                  <a:pt x="55" y="128"/>
                  <a:pt x="55" y="127"/>
                </a:cubicBezTo>
                <a:cubicBezTo>
                  <a:pt x="66" y="145"/>
                  <a:pt x="66" y="145"/>
                  <a:pt x="66" y="145"/>
                </a:cubicBezTo>
                <a:close/>
                <a:moveTo>
                  <a:pt x="67" y="158"/>
                </a:moveTo>
                <a:cubicBezTo>
                  <a:pt x="61" y="175"/>
                  <a:pt x="61" y="175"/>
                  <a:pt x="61" y="175"/>
                </a:cubicBezTo>
                <a:cubicBezTo>
                  <a:pt x="59" y="174"/>
                  <a:pt x="56" y="172"/>
                  <a:pt x="54" y="170"/>
                </a:cubicBezTo>
                <a:cubicBezTo>
                  <a:pt x="53" y="168"/>
                  <a:pt x="51" y="166"/>
                  <a:pt x="50" y="164"/>
                </a:cubicBezTo>
                <a:lnTo>
                  <a:pt x="67" y="158"/>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74"/>
          <p:cNvSpPr>
            <a:spLocks noEditPoints="1"/>
          </p:cNvSpPr>
          <p:nvPr/>
        </p:nvSpPr>
        <p:spPr bwMode="auto">
          <a:xfrm>
            <a:off x="6672580" y="1077595"/>
            <a:ext cx="396875" cy="182880"/>
          </a:xfrm>
          <a:custGeom>
            <a:avLst/>
            <a:gdLst>
              <a:gd name="T0" fmla="*/ 21 w 293"/>
              <a:gd name="T1" fmla="*/ 6 h 146"/>
              <a:gd name="T2" fmla="*/ 279 w 293"/>
              <a:gd name="T3" fmla="*/ 73 h 146"/>
              <a:gd name="T4" fmla="*/ 288 w 293"/>
              <a:gd name="T5" fmla="*/ 124 h 146"/>
              <a:gd name="T6" fmla="*/ 260 w 293"/>
              <a:gd name="T7" fmla="*/ 99 h 146"/>
              <a:gd name="T8" fmla="*/ 209 w 293"/>
              <a:gd name="T9" fmla="*/ 121 h 146"/>
              <a:gd name="T10" fmla="*/ 78 w 293"/>
              <a:gd name="T11" fmla="*/ 121 h 146"/>
              <a:gd name="T12" fmla="*/ 26 w 293"/>
              <a:gd name="T13" fmla="*/ 99 h 146"/>
              <a:gd name="T14" fmla="*/ 15 w 293"/>
              <a:gd name="T15" fmla="*/ 131 h 146"/>
              <a:gd name="T16" fmla="*/ 9 w 293"/>
              <a:gd name="T17" fmla="*/ 67 h 146"/>
              <a:gd name="T18" fmla="*/ 10 w 293"/>
              <a:gd name="T19" fmla="*/ 61 h 146"/>
              <a:gd name="T20" fmla="*/ 79 w 293"/>
              <a:gd name="T21" fmla="*/ 15 h 146"/>
              <a:gd name="T22" fmla="*/ 39 w 293"/>
              <a:gd name="T23" fmla="*/ 55 h 146"/>
              <a:gd name="T24" fmla="*/ 140 w 293"/>
              <a:gd name="T25" fmla="*/ 55 h 146"/>
              <a:gd name="T26" fmla="*/ 158 w 293"/>
              <a:gd name="T27" fmla="*/ 15 h 146"/>
              <a:gd name="T28" fmla="*/ 231 w 293"/>
              <a:gd name="T29" fmla="*/ 51 h 146"/>
              <a:gd name="T30" fmla="*/ 150 w 293"/>
              <a:gd name="T31" fmla="*/ 11 h 146"/>
              <a:gd name="T32" fmla="*/ 85 w 293"/>
              <a:gd name="T33" fmla="*/ 123 h 146"/>
              <a:gd name="T34" fmla="*/ 83 w 293"/>
              <a:gd name="T35" fmla="*/ 72 h 146"/>
              <a:gd name="T36" fmla="*/ 83 w 293"/>
              <a:gd name="T37" fmla="*/ 78 h 146"/>
              <a:gd name="T38" fmla="*/ 84 w 293"/>
              <a:gd name="T39" fmla="*/ 124 h 146"/>
              <a:gd name="T40" fmla="*/ 150 w 293"/>
              <a:gd name="T41" fmla="*/ 123 h 146"/>
              <a:gd name="T42" fmla="*/ 238 w 293"/>
              <a:gd name="T43" fmla="*/ 72 h 146"/>
              <a:gd name="T44" fmla="*/ 126 w 293"/>
              <a:gd name="T45" fmla="*/ 64 h 146"/>
              <a:gd name="T46" fmla="*/ 126 w 293"/>
              <a:gd name="T47" fmla="*/ 70 h 146"/>
              <a:gd name="T48" fmla="*/ 140 w 293"/>
              <a:gd name="T49" fmla="*/ 67 h 146"/>
              <a:gd name="T50" fmla="*/ 165 w 293"/>
              <a:gd name="T51" fmla="*/ 64 h 146"/>
              <a:gd name="T52" fmla="*/ 165 w 293"/>
              <a:gd name="T53" fmla="*/ 70 h 146"/>
              <a:gd name="T54" fmla="*/ 179 w 293"/>
              <a:gd name="T55" fmla="*/ 67 h 146"/>
              <a:gd name="T56" fmla="*/ 275 w 293"/>
              <a:gd name="T57" fmla="*/ 75 h 146"/>
              <a:gd name="T58" fmla="*/ 262 w 293"/>
              <a:gd name="T59" fmla="*/ 82 h 146"/>
              <a:gd name="T60" fmla="*/ 275 w 293"/>
              <a:gd name="T61" fmla="*/ 75 h 146"/>
              <a:gd name="T62" fmla="*/ 9 w 293"/>
              <a:gd name="T63" fmla="*/ 77 h 146"/>
              <a:gd name="T64" fmla="*/ 17 w 293"/>
              <a:gd name="T65" fmla="*/ 78 h 146"/>
              <a:gd name="T66" fmla="*/ 17 w 293"/>
              <a:gd name="T67" fmla="*/ 83 h 146"/>
              <a:gd name="T68" fmla="*/ 30 w 293"/>
              <a:gd name="T69" fmla="*/ 103 h 146"/>
              <a:gd name="T70" fmla="*/ 48 w 293"/>
              <a:gd name="T71" fmla="*/ 146 h 146"/>
              <a:gd name="T72" fmla="*/ 66 w 293"/>
              <a:gd name="T73" fmla="*/ 103 h 146"/>
              <a:gd name="T74" fmla="*/ 48 w 293"/>
              <a:gd name="T75" fmla="*/ 109 h 146"/>
              <a:gd name="T76" fmla="*/ 39 w 293"/>
              <a:gd name="T77" fmla="*/ 129 h 146"/>
              <a:gd name="T78" fmla="*/ 59 w 293"/>
              <a:gd name="T79" fmla="*/ 121 h 146"/>
              <a:gd name="T80" fmla="*/ 221 w 293"/>
              <a:gd name="T81" fmla="*/ 103 h 146"/>
              <a:gd name="T82" fmla="*/ 239 w 293"/>
              <a:gd name="T83" fmla="*/ 146 h 146"/>
              <a:gd name="T84" fmla="*/ 257 w 293"/>
              <a:gd name="T85" fmla="*/ 103 h 146"/>
              <a:gd name="T86" fmla="*/ 239 w 293"/>
              <a:gd name="T87" fmla="*/ 109 h 146"/>
              <a:gd name="T88" fmla="*/ 231 w 293"/>
              <a:gd name="T89" fmla="*/ 129 h 146"/>
              <a:gd name="T90" fmla="*/ 251 w 293"/>
              <a:gd name="T91" fmla="*/ 12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93" h="146">
                <a:moveTo>
                  <a:pt x="0" y="84"/>
                </a:moveTo>
                <a:cubicBezTo>
                  <a:pt x="2" y="84"/>
                  <a:pt x="4" y="84"/>
                  <a:pt x="6" y="83"/>
                </a:cubicBezTo>
                <a:cubicBezTo>
                  <a:pt x="6" y="49"/>
                  <a:pt x="11" y="22"/>
                  <a:pt x="21" y="6"/>
                </a:cubicBezTo>
                <a:cubicBezTo>
                  <a:pt x="79" y="3"/>
                  <a:pt x="137" y="0"/>
                  <a:pt x="195" y="6"/>
                </a:cubicBezTo>
                <a:cubicBezTo>
                  <a:pt x="214" y="17"/>
                  <a:pt x="229" y="32"/>
                  <a:pt x="242" y="51"/>
                </a:cubicBezTo>
                <a:cubicBezTo>
                  <a:pt x="255" y="56"/>
                  <a:pt x="268" y="63"/>
                  <a:pt x="279" y="73"/>
                </a:cubicBezTo>
                <a:cubicBezTo>
                  <a:pt x="282" y="79"/>
                  <a:pt x="284" y="86"/>
                  <a:pt x="286" y="92"/>
                </a:cubicBezTo>
                <a:cubicBezTo>
                  <a:pt x="288" y="93"/>
                  <a:pt x="290" y="94"/>
                  <a:pt x="292" y="96"/>
                </a:cubicBezTo>
                <a:cubicBezTo>
                  <a:pt x="293" y="107"/>
                  <a:pt x="292" y="117"/>
                  <a:pt x="288" y="124"/>
                </a:cubicBezTo>
                <a:cubicBezTo>
                  <a:pt x="268" y="130"/>
                  <a:pt x="268" y="130"/>
                  <a:pt x="268" y="130"/>
                </a:cubicBezTo>
                <a:cubicBezTo>
                  <a:pt x="269" y="127"/>
                  <a:pt x="269" y="124"/>
                  <a:pt x="269" y="121"/>
                </a:cubicBezTo>
                <a:cubicBezTo>
                  <a:pt x="269" y="113"/>
                  <a:pt x="266" y="105"/>
                  <a:pt x="260" y="99"/>
                </a:cubicBezTo>
                <a:cubicBezTo>
                  <a:pt x="255" y="94"/>
                  <a:pt x="247" y="91"/>
                  <a:pt x="239" y="91"/>
                </a:cubicBezTo>
                <a:cubicBezTo>
                  <a:pt x="231" y="91"/>
                  <a:pt x="223" y="94"/>
                  <a:pt x="218" y="99"/>
                </a:cubicBezTo>
                <a:cubicBezTo>
                  <a:pt x="212" y="105"/>
                  <a:pt x="209" y="113"/>
                  <a:pt x="209" y="121"/>
                </a:cubicBezTo>
                <a:cubicBezTo>
                  <a:pt x="209" y="124"/>
                  <a:pt x="209" y="128"/>
                  <a:pt x="210" y="131"/>
                </a:cubicBezTo>
                <a:cubicBezTo>
                  <a:pt x="76" y="131"/>
                  <a:pt x="76" y="131"/>
                  <a:pt x="76" y="131"/>
                </a:cubicBezTo>
                <a:cubicBezTo>
                  <a:pt x="77" y="128"/>
                  <a:pt x="78" y="124"/>
                  <a:pt x="78" y="121"/>
                </a:cubicBezTo>
                <a:cubicBezTo>
                  <a:pt x="78" y="113"/>
                  <a:pt x="75" y="105"/>
                  <a:pt x="69" y="99"/>
                </a:cubicBezTo>
                <a:cubicBezTo>
                  <a:pt x="64" y="94"/>
                  <a:pt x="56" y="91"/>
                  <a:pt x="48" y="91"/>
                </a:cubicBezTo>
                <a:cubicBezTo>
                  <a:pt x="39" y="91"/>
                  <a:pt x="32" y="94"/>
                  <a:pt x="26" y="99"/>
                </a:cubicBezTo>
                <a:cubicBezTo>
                  <a:pt x="21" y="105"/>
                  <a:pt x="17" y="113"/>
                  <a:pt x="17" y="121"/>
                </a:cubicBezTo>
                <a:cubicBezTo>
                  <a:pt x="17" y="124"/>
                  <a:pt x="18" y="128"/>
                  <a:pt x="19" y="131"/>
                </a:cubicBezTo>
                <a:cubicBezTo>
                  <a:pt x="15" y="131"/>
                  <a:pt x="15" y="131"/>
                  <a:pt x="15" y="131"/>
                </a:cubicBezTo>
                <a:cubicBezTo>
                  <a:pt x="1" y="118"/>
                  <a:pt x="2" y="102"/>
                  <a:pt x="0" y="84"/>
                </a:cubicBezTo>
                <a:close/>
                <a:moveTo>
                  <a:pt x="10" y="61"/>
                </a:moveTo>
                <a:cubicBezTo>
                  <a:pt x="9" y="63"/>
                  <a:pt x="9" y="65"/>
                  <a:pt x="9" y="67"/>
                </a:cubicBezTo>
                <a:cubicBezTo>
                  <a:pt x="17" y="67"/>
                  <a:pt x="17" y="67"/>
                  <a:pt x="17" y="67"/>
                </a:cubicBezTo>
                <a:cubicBezTo>
                  <a:pt x="17" y="61"/>
                  <a:pt x="17" y="61"/>
                  <a:pt x="17" y="61"/>
                </a:cubicBezTo>
                <a:cubicBezTo>
                  <a:pt x="14" y="61"/>
                  <a:pt x="12" y="61"/>
                  <a:pt x="10" y="61"/>
                </a:cubicBezTo>
                <a:close/>
                <a:moveTo>
                  <a:pt x="39" y="55"/>
                </a:moveTo>
                <a:cubicBezTo>
                  <a:pt x="78" y="55"/>
                  <a:pt x="78" y="55"/>
                  <a:pt x="78" y="55"/>
                </a:cubicBezTo>
                <a:cubicBezTo>
                  <a:pt x="79" y="15"/>
                  <a:pt x="79" y="15"/>
                  <a:pt x="79" y="15"/>
                </a:cubicBezTo>
                <a:cubicBezTo>
                  <a:pt x="63" y="15"/>
                  <a:pt x="47" y="16"/>
                  <a:pt x="32" y="17"/>
                </a:cubicBezTo>
                <a:cubicBezTo>
                  <a:pt x="31" y="27"/>
                  <a:pt x="30" y="37"/>
                  <a:pt x="30" y="47"/>
                </a:cubicBezTo>
                <a:cubicBezTo>
                  <a:pt x="33" y="50"/>
                  <a:pt x="36" y="53"/>
                  <a:pt x="39" y="55"/>
                </a:cubicBezTo>
                <a:close/>
                <a:moveTo>
                  <a:pt x="90" y="14"/>
                </a:moveTo>
                <a:cubicBezTo>
                  <a:pt x="90" y="55"/>
                  <a:pt x="90" y="55"/>
                  <a:pt x="90" y="55"/>
                </a:cubicBezTo>
                <a:cubicBezTo>
                  <a:pt x="140" y="55"/>
                  <a:pt x="140" y="55"/>
                  <a:pt x="140" y="55"/>
                </a:cubicBezTo>
                <a:cubicBezTo>
                  <a:pt x="140" y="14"/>
                  <a:pt x="140" y="14"/>
                  <a:pt x="140" y="14"/>
                </a:cubicBezTo>
                <a:cubicBezTo>
                  <a:pt x="123" y="14"/>
                  <a:pt x="106" y="14"/>
                  <a:pt x="90" y="14"/>
                </a:cubicBezTo>
                <a:close/>
                <a:moveTo>
                  <a:pt x="158" y="15"/>
                </a:moveTo>
                <a:cubicBezTo>
                  <a:pt x="160" y="55"/>
                  <a:pt x="160" y="55"/>
                  <a:pt x="160" y="55"/>
                </a:cubicBezTo>
                <a:cubicBezTo>
                  <a:pt x="227" y="54"/>
                  <a:pt x="227" y="54"/>
                  <a:pt x="227" y="54"/>
                </a:cubicBezTo>
                <a:cubicBezTo>
                  <a:pt x="228" y="53"/>
                  <a:pt x="230" y="52"/>
                  <a:pt x="231" y="51"/>
                </a:cubicBezTo>
                <a:cubicBezTo>
                  <a:pt x="220" y="37"/>
                  <a:pt x="209" y="25"/>
                  <a:pt x="193" y="17"/>
                </a:cubicBezTo>
                <a:cubicBezTo>
                  <a:pt x="182" y="16"/>
                  <a:pt x="170" y="15"/>
                  <a:pt x="158" y="15"/>
                </a:cubicBezTo>
                <a:close/>
                <a:moveTo>
                  <a:pt x="150" y="11"/>
                </a:moveTo>
                <a:cubicBezTo>
                  <a:pt x="148" y="11"/>
                  <a:pt x="148" y="11"/>
                  <a:pt x="148" y="11"/>
                </a:cubicBezTo>
                <a:cubicBezTo>
                  <a:pt x="148" y="123"/>
                  <a:pt x="148" y="123"/>
                  <a:pt x="148" y="123"/>
                </a:cubicBezTo>
                <a:cubicBezTo>
                  <a:pt x="85" y="123"/>
                  <a:pt x="85" y="123"/>
                  <a:pt x="85" y="123"/>
                </a:cubicBezTo>
                <a:cubicBezTo>
                  <a:pt x="85" y="13"/>
                  <a:pt x="85" y="13"/>
                  <a:pt x="85" y="13"/>
                </a:cubicBezTo>
                <a:cubicBezTo>
                  <a:pt x="83" y="13"/>
                  <a:pt x="83" y="13"/>
                  <a:pt x="83" y="13"/>
                </a:cubicBezTo>
                <a:cubicBezTo>
                  <a:pt x="83" y="72"/>
                  <a:pt x="83" y="72"/>
                  <a:pt x="83" y="72"/>
                </a:cubicBezTo>
                <a:cubicBezTo>
                  <a:pt x="27" y="72"/>
                  <a:pt x="27" y="72"/>
                  <a:pt x="27" y="72"/>
                </a:cubicBezTo>
                <a:cubicBezTo>
                  <a:pt x="27" y="78"/>
                  <a:pt x="27" y="78"/>
                  <a:pt x="27" y="78"/>
                </a:cubicBezTo>
                <a:cubicBezTo>
                  <a:pt x="83" y="78"/>
                  <a:pt x="83" y="78"/>
                  <a:pt x="83" y="78"/>
                </a:cubicBezTo>
                <a:cubicBezTo>
                  <a:pt x="83" y="123"/>
                  <a:pt x="83" y="123"/>
                  <a:pt x="83" y="123"/>
                </a:cubicBezTo>
                <a:cubicBezTo>
                  <a:pt x="83" y="124"/>
                  <a:pt x="83" y="124"/>
                  <a:pt x="83" y="124"/>
                </a:cubicBezTo>
                <a:cubicBezTo>
                  <a:pt x="84" y="124"/>
                  <a:pt x="84" y="124"/>
                  <a:pt x="84" y="124"/>
                </a:cubicBezTo>
                <a:cubicBezTo>
                  <a:pt x="149" y="124"/>
                  <a:pt x="149" y="124"/>
                  <a:pt x="149" y="124"/>
                </a:cubicBezTo>
                <a:cubicBezTo>
                  <a:pt x="150" y="124"/>
                  <a:pt x="150" y="124"/>
                  <a:pt x="150" y="124"/>
                </a:cubicBezTo>
                <a:cubicBezTo>
                  <a:pt x="150" y="123"/>
                  <a:pt x="150" y="123"/>
                  <a:pt x="150" y="123"/>
                </a:cubicBezTo>
                <a:cubicBezTo>
                  <a:pt x="150" y="74"/>
                  <a:pt x="150" y="74"/>
                  <a:pt x="150" y="74"/>
                </a:cubicBezTo>
                <a:cubicBezTo>
                  <a:pt x="238" y="74"/>
                  <a:pt x="238" y="74"/>
                  <a:pt x="238" y="74"/>
                </a:cubicBezTo>
                <a:cubicBezTo>
                  <a:pt x="238" y="72"/>
                  <a:pt x="238" y="72"/>
                  <a:pt x="238" y="72"/>
                </a:cubicBezTo>
                <a:cubicBezTo>
                  <a:pt x="150" y="72"/>
                  <a:pt x="150" y="72"/>
                  <a:pt x="150" y="72"/>
                </a:cubicBezTo>
                <a:cubicBezTo>
                  <a:pt x="150" y="11"/>
                  <a:pt x="150" y="11"/>
                  <a:pt x="150" y="11"/>
                </a:cubicBezTo>
                <a:close/>
                <a:moveTo>
                  <a:pt x="126" y="64"/>
                </a:moveTo>
                <a:cubicBezTo>
                  <a:pt x="124" y="64"/>
                  <a:pt x="123" y="65"/>
                  <a:pt x="123" y="67"/>
                </a:cubicBezTo>
                <a:cubicBezTo>
                  <a:pt x="123" y="67"/>
                  <a:pt x="123" y="67"/>
                  <a:pt x="123" y="67"/>
                </a:cubicBezTo>
                <a:cubicBezTo>
                  <a:pt x="123" y="68"/>
                  <a:pt x="124" y="70"/>
                  <a:pt x="126" y="70"/>
                </a:cubicBezTo>
                <a:cubicBezTo>
                  <a:pt x="137" y="70"/>
                  <a:pt x="137" y="70"/>
                  <a:pt x="137" y="70"/>
                </a:cubicBezTo>
                <a:cubicBezTo>
                  <a:pt x="139" y="70"/>
                  <a:pt x="140" y="68"/>
                  <a:pt x="140" y="67"/>
                </a:cubicBezTo>
                <a:cubicBezTo>
                  <a:pt x="140" y="67"/>
                  <a:pt x="140" y="67"/>
                  <a:pt x="140" y="67"/>
                </a:cubicBezTo>
                <a:cubicBezTo>
                  <a:pt x="140" y="65"/>
                  <a:pt x="139" y="64"/>
                  <a:pt x="137" y="64"/>
                </a:cubicBezTo>
                <a:cubicBezTo>
                  <a:pt x="126" y="64"/>
                  <a:pt x="126" y="64"/>
                  <a:pt x="126" y="64"/>
                </a:cubicBezTo>
                <a:close/>
                <a:moveTo>
                  <a:pt x="165" y="64"/>
                </a:moveTo>
                <a:cubicBezTo>
                  <a:pt x="163" y="64"/>
                  <a:pt x="162" y="65"/>
                  <a:pt x="162" y="67"/>
                </a:cubicBezTo>
                <a:cubicBezTo>
                  <a:pt x="162" y="67"/>
                  <a:pt x="162" y="67"/>
                  <a:pt x="162" y="67"/>
                </a:cubicBezTo>
                <a:cubicBezTo>
                  <a:pt x="162" y="68"/>
                  <a:pt x="163" y="70"/>
                  <a:pt x="165" y="70"/>
                </a:cubicBezTo>
                <a:cubicBezTo>
                  <a:pt x="176" y="70"/>
                  <a:pt x="176" y="70"/>
                  <a:pt x="176" y="70"/>
                </a:cubicBezTo>
                <a:cubicBezTo>
                  <a:pt x="178" y="70"/>
                  <a:pt x="179" y="68"/>
                  <a:pt x="179" y="67"/>
                </a:cubicBezTo>
                <a:cubicBezTo>
                  <a:pt x="179" y="67"/>
                  <a:pt x="179" y="67"/>
                  <a:pt x="179" y="67"/>
                </a:cubicBezTo>
                <a:cubicBezTo>
                  <a:pt x="179" y="65"/>
                  <a:pt x="178" y="64"/>
                  <a:pt x="176" y="64"/>
                </a:cubicBezTo>
                <a:cubicBezTo>
                  <a:pt x="165" y="64"/>
                  <a:pt x="165" y="64"/>
                  <a:pt x="165" y="64"/>
                </a:cubicBezTo>
                <a:close/>
                <a:moveTo>
                  <a:pt x="275" y="75"/>
                </a:moveTo>
                <a:cubicBezTo>
                  <a:pt x="249" y="72"/>
                  <a:pt x="249" y="72"/>
                  <a:pt x="249" y="72"/>
                </a:cubicBezTo>
                <a:cubicBezTo>
                  <a:pt x="250" y="79"/>
                  <a:pt x="250" y="79"/>
                  <a:pt x="250" y="79"/>
                </a:cubicBezTo>
                <a:cubicBezTo>
                  <a:pt x="262" y="82"/>
                  <a:pt x="262" y="82"/>
                  <a:pt x="262" y="82"/>
                </a:cubicBezTo>
                <a:cubicBezTo>
                  <a:pt x="262" y="82"/>
                  <a:pt x="263" y="85"/>
                  <a:pt x="266" y="87"/>
                </a:cubicBezTo>
                <a:cubicBezTo>
                  <a:pt x="269" y="88"/>
                  <a:pt x="278" y="88"/>
                  <a:pt x="278" y="88"/>
                </a:cubicBezTo>
                <a:cubicBezTo>
                  <a:pt x="275" y="75"/>
                  <a:pt x="275" y="75"/>
                  <a:pt x="275" y="75"/>
                </a:cubicBezTo>
                <a:close/>
                <a:moveTo>
                  <a:pt x="17" y="69"/>
                </a:moveTo>
                <a:cubicBezTo>
                  <a:pt x="9" y="69"/>
                  <a:pt x="9" y="69"/>
                  <a:pt x="9" y="69"/>
                </a:cubicBezTo>
                <a:cubicBezTo>
                  <a:pt x="9" y="71"/>
                  <a:pt x="9" y="74"/>
                  <a:pt x="9" y="77"/>
                </a:cubicBezTo>
                <a:cubicBezTo>
                  <a:pt x="17" y="77"/>
                  <a:pt x="17" y="77"/>
                  <a:pt x="17" y="77"/>
                </a:cubicBezTo>
                <a:cubicBezTo>
                  <a:pt x="17" y="69"/>
                  <a:pt x="17" y="69"/>
                  <a:pt x="17" y="69"/>
                </a:cubicBezTo>
                <a:close/>
                <a:moveTo>
                  <a:pt x="17" y="78"/>
                </a:moveTo>
                <a:cubicBezTo>
                  <a:pt x="9" y="78"/>
                  <a:pt x="9" y="78"/>
                  <a:pt x="9" y="78"/>
                </a:cubicBezTo>
                <a:cubicBezTo>
                  <a:pt x="9" y="80"/>
                  <a:pt x="9" y="82"/>
                  <a:pt x="9" y="83"/>
                </a:cubicBezTo>
                <a:cubicBezTo>
                  <a:pt x="12" y="83"/>
                  <a:pt x="14" y="83"/>
                  <a:pt x="17" y="83"/>
                </a:cubicBezTo>
                <a:cubicBezTo>
                  <a:pt x="17" y="78"/>
                  <a:pt x="17" y="78"/>
                  <a:pt x="17" y="78"/>
                </a:cubicBezTo>
                <a:close/>
                <a:moveTo>
                  <a:pt x="48" y="95"/>
                </a:moveTo>
                <a:cubicBezTo>
                  <a:pt x="41" y="95"/>
                  <a:pt x="34" y="98"/>
                  <a:pt x="30" y="103"/>
                </a:cubicBezTo>
                <a:cubicBezTo>
                  <a:pt x="25" y="108"/>
                  <a:pt x="22" y="114"/>
                  <a:pt x="22" y="121"/>
                </a:cubicBezTo>
                <a:cubicBezTo>
                  <a:pt x="22" y="128"/>
                  <a:pt x="25" y="134"/>
                  <a:pt x="30" y="139"/>
                </a:cubicBezTo>
                <a:cubicBezTo>
                  <a:pt x="34" y="144"/>
                  <a:pt x="41" y="146"/>
                  <a:pt x="48" y="146"/>
                </a:cubicBezTo>
                <a:cubicBezTo>
                  <a:pt x="55" y="146"/>
                  <a:pt x="61" y="144"/>
                  <a:pt x="66" y="139"/>
                </a:cubicBezTo>
                <a:cubicBezTo>
                  <a:pt x="70" y="134"/>
                  <a:pt x="73" y="128"/>
                  <a:pt x="73" y="121"/>
                </a:cubicBezTo>
                <a:cubicBezTo>
                  <a:pt x="73" y="114"/>
                  <a:pt x="70" y="108"/>
                  <a:pt x="66" y="103"/>
                </a:cubicBezTo>
                <a:cubicBezTo>
                  <a:pt x="61" y="98"/>
                  <a:pt x="55" y="95"/>
                  <a:pt x="48" y="95"/>
                </a:cubicBezTo>
                <a:close/>
                <a:moveTo>
                  <a:pt x="56" y="113"/>
                </a:moveTo>
                <a:cubicBezTo>
                  <a:pt x="54" y="110"/>
                  <a:pt x="51" y="109"/>
                  <a:pt x="48" y="109"/>
                </a:cubicBezTo>
                <a:cubicBezTo>
                  <a:pt x="44" y="109"/>
                  <a:pt x="41" y="110"/>
                  <a:pt x="39" y="113"/>
                </a:cubicBezTo>
                <a:cubicBezTo>
                  <a:pt x="37" y="115"/>
                  <a:pt x="36" y="118"/>
                  <a:pt x="36" y="121"/>
                </a:cubicBezTo>
                <a:cubicBezTo>
                  <a:pt x="36" y="124"/>
                  <a:pt x="37" y="127"/>
                  <a:pt x="39" y="129"/>
                </a:cubicBezTo>
                <a:cubicBezTo>
                  <a:pt x="41" y="132"/>
                  <a:pt x="44" y="133"/>
                  <a:pt x="48" y="133"/>
                </a:cubicBezTo>
                <a:cubicBezTo>
                  <a:pt x="51" y="133"/>
                  <a:pt x="54" y="132"/>
                  <a:pt x="56" y="129"/>
                </a:cubicBezTo>
                <a:cubicBezTo>
                  <a:pt x="58" y="127"/>
                  <a:pt x="59" y="124"/>
                  <a:pt x="59" y="121"/>
                </a:cubicBezTo>
                <a:cubicBezTo>
                  <a:pt x="59" y="118"/>
                  <a:pt x="58" y="115"/>
                  <a:pt x="56" y="113"/>
                </a:cubicBezTo>
                <a:close/>
                <a:moveTo>
                  <a:pt x="239" y="95"/>
                </a:moveTo>
                <a:cubicBezTo>
                  <a:pt x="232" y="95"/>
                  <a:pt x="226" y="98"/>
                  <a:pt x="221" y="103"/>
                </a:cubicBezTo>
                <a:cubicBezTo>
                  <a:pt x="216" y="108"/>
                  <a:pt x="214" y="114"/>
                  <a:pt x="214" y="121"/>
                </a:cubicBezTo>
                <a:cubicBezTo>
                  <a:pt x="214" y="128"/>
                  <a:pt x="216" y="134"/>
                  <a:pt x="221" y="139"/>
                </a:cubicBezTo>
                <a:cubicBezTo>
                  <a:pt x="226" y="144"/>
                  <a:pt x="232" y="146"/>
                  <a:pt x="239" y="146"/>
                </a:cubicBezTo>
                <a:cubicBezTo>
                  <a:pt x="246" y="146"/>
                  <a:pt x="252" y="144"/>
                  <a:pt x="257" y="139"/>
                </a:cubicBezTo>
                <a:cubicBezTo>
                  <a:pt x="262" y="134"/>
                  <a:pt x="264" y="128"/>
                  <a:pt x="264" y="121"/>
                </a:cubicBezTo>
                <a:cubicBezTo>
                  <a:pt x="264" y="114"/>
                  <a:pt x="262" y="108"/>
                  <a:pt x="257" y="103"/>
                </a:cubicBezTo>
                <a:cubicBezTo>
                  <a:pt x="252" y="98"/>
                  <a:pt x="246" y="95"/>
                  <a:pt x="239" y="95"/>
                </a:cubicBezTo>
                <a:close/>
                <a:moveTo>
                  <a:pt x="247" y="113"/>
                </a:moveTo>
                <a:cubicBezTo>
                  <a:pt x="245" y="110"/>
                  <a:pt x="242" y="109"/>
                  <a:pt x="239" y="109"/>
                </a:cubicBezTo>
                <a:cubicBezTo>
                  <a:pt x="236" y="109"/>
                  <a:pt x="233" y="110"/>
                  <a:pt x="231" y="113"/>
                </a:cubicBezTo>
                <a:cubicBezTo>
                  <a:pt x="228" y="115"/>
                  <a:pt x="227" y="118"/>
                  <a:pt x="227" y="121"/>
                </a:cubicBezTo>
                <a:cubicBezTo>
                  <a:pt x="227" y="124"/>
                  <a:pt x="228" y="127"/>
                  <a:pt x="231" y="129"/>
                </a:cubicBezTo>
                <a:cubicBezTo>
                  <a:pt x="233" y="132"/>
                  <a:pt x="236" y="133"/>
                  <a:pt x="239" y="133"/>
                </a:cubicBezTo>
                <a:cubicBezTo>
                  <a:pt x="242" y="133"/>
                  <a:pt x="245" y="132"/>
                  <a:pt x="247" y="129"/>
                </a:cubicBezTo>
                <a:cubicBezTo>
                  <a:pt x="250" y="127"/>
                  <a:pt x="251" y="124"/>
                  <a:pt x="251" y="121"/>
                </a:cubicBezTo>
                <a:cubicBezTo>
                  <a:pt x="251" y="118"/>
                  <a:pt x="250" y="115"/>
                  <a:pt x="247" y="11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29" name="组合 28"/>
          <p:cNvGrpSpPr/>
          <p:nvPr/>
        </p:nvGrpSpPr>
        <p:grpSpPr>
          <a:xfrm>
            <a:off x="2028825" y="1090295"/>
            <a:ext cx="388620" cy="171450"/>
            <a:chOff x="8347" y="687"/>
            <a:chExt cx="612" cy="270"/>
          </a:xfrm>
          <a:solidFill>
            <a:schemeClr val="bg1"/>
          </a:solidFill>
        </p:grpSpPr>
        <p:sp>
          <p:nvSpPr>
            <p:cNvPr id="1016" name="Freeform 163"/>
            <p:cNvSpPr>
              <a:spLocks noEditPoints="1"/>
            </p:cNvSpPr>
            <p:nvPr/>
          </p:nvSpPr>
          <p:spPr bwMode="auto">
            <a:xfrm>
              <a:off x="8347" y="687"/>
              <a:ext cx="612" cy="232"/>
            </a:xfrm>
            <a:custGeom>
              <a:avLst/>
              <a:gdLst>
                <a:gd name="T0" fmla="*/ 4 w 134"/>
                <a:gd name="T1" fmla="*/ 51 h 51"/>
                <a:gd name="T2" fmla="*/ 13 w 134"/>
                <a:gd name="T3" fmla="*/ 51 h 51"/>
                <a:gd name="T4" fmla="*/ 15 w 134"/>
                <a:gd name="T5" fmla="*/ 45 h 51"/>
                <a:gd name="T6" fmla="*/ 24 w 134"/>
                <a:gd name="T7" fmla="*/ 34 h 51"/>
                <a:gd name="T8" fmla="*/ 40 w 134"/>
                <a:gd name="T9" fmla="*/ 39 h 51"/>
                <a:gd name="T10" fmla="*/ 43 w 134"/>
                <a:gd name="T11" fmla="*/ 49 h 51"/>
                <a:gd name="T12" fmla="*/ 68 w 134"/>
                <a:gd name="T13" fmla="*/ 51 h 51"/>
                <a:gd name="T14" fmla="*/ 95 w 134"/>
                <a:gd name="T15" fmla="*/ 48 h 51"/>
                <a:gd name="T16" fmla="*/ 102 w 134"/>
                <a:gd name="T17" fmla="*/ 36 h 51"/>
                <a:gd name="T18" fmla="*/ 115 w 134"/>
                <a:gd name="T19" fmla="*/ 35 h 51"/>
                <a:gd name="T20" fmla="*/ 123 w 134"/>
                <a:gd name="T21" fmla="*/ 46 h 51"/>
                <a:gd name="T22" fmla="*/ 127 w 134"/>
                <a:gd name="T23" fmla="*/ 51 h 51"/>
                <a:gd name="T24" fmla="*/ 134 w 134"/>
                <a:gd name="T25" fmla="*/ 47 h 51"/>
                <a:gd name="T26" fmla="*/ 133 w 134"/>
                <a:gd name="T27" fmla="*/ 33 h 51"/>
                <a:gd name="T28" fmla="*/ 121 w 134"/>
                <a:gd name="T29" fmla="*/ 23 h 51"/>
                <a:gd name="T30" fmla="*/ 97 w 134"/>
                <a:gd name="T31" fmla="*/ 14 h 51"/>
                <a:gd name="T32" fmla="*/ 73 w 134"/>
                <a:gd name="T33" fmla="*/ 1 h 51"/>
                <a:gd name="T34" fmla="*/ 47 w 134"/>
                <a:gd name="T35" fmla="*/ 0 h 51"/>
                <a:gd name="T36" fmla="*/ 28 w 134"/>
                <a:gd name="T37" fmla="*/ 2 h 51"/>
                <a:gd name="T38" fmla="*/ 18 w 134"/>
                <a:gd name="T39" fmla="*/ 13 h 51"/>
                <a:gd name="T40" fmla="*/ 7 w 134"/>
                <a:gd name="T41" fmla="*/ 19 h 51"/>
                <a:gd name="T42" fmla="*/ 0 w 134"/>
                <a:gd name="T43" fmla="*/ 40 h 51"/>
                <a:gd name="T44" fmla="*/ 120 w 134"/>
                <a:gd name="T45" fmla="*/ 25 h 51"/>
                <a:gd name="T46" fmla="*/ 124 w 134"/>
                <a:gd name="T47" fmla="*/ 26 h 51"/>
                <a:gd name="T48" fmla="*/ 127 w 134"/>
                <a:gd name="T49" fmla="*/ 28 h 51"/>
                <a:gd name="T50" fmla="*/ 131 w 134"/>
                <a:gd name="T51" fmla="*/ 33 h 51"/>
                <a:gd name="T52" fmla="*/ 127 w 134"/>
                <a:gd name="T53" fmla="*/ 33 h 51"/>
                <a:gd name="T54" fmla="*/ 119 w 134"/>
                <a:gd name="T55" fmla="*/ 28 h 51"/>
                <a:gd name="T56" fmla="*/ 53 w 134"/>
                <a:gd name="T57" fmla="*/ 3 h 51"/>
                <a:gd name="T58" fmla="*/ 77 w 134"/>
                <a:gd name="T59" fmla="*/ 6 h 51"/>
                <a:gd name="T60" fmla="*/ 94 w 134"/>
                <a:gd name="T61" fmla="*/ 19 h 51"/>
                <a:gd name="T62" fmla="*/ 69 w 134"/>
                <a:gd name="T63" fmla="*/ 20 h 51"/>
                <a:gd name="T64" fmla="*/ 54 w 134"/>
                <a:gd name="T65" fmla="*/ 18 h 51"/>
                <a:gd name="T66" fmla="*/ 52 w 134"/>
                <a:gd name="T67" fmla="*/ 4 h 51"/>
                <a:gd name="T68" fmla="*/ 21 w 134"/>
                <a:gd name="T69" fmla="*/ 15 h 51"/>
                <a:gd name="T70" fmla="*/ 28 w 134"/>
                <a:gd name="T71" fmla="*/ 6 h 51"/>
                <a:gd name="T72" fmla="*/ 39 w 134"/>
                <a:gd name="T73" fmla="*/ 2 h 51"/>
                <a:gd name="T74" fmla="*/ 46 w 134"/>
                <a:gd name="T75" fmla="*/ 3 h 51"/>
                <a:gd name="T76" fmla="*/ 47 w 134"/>
                <a:gd name="T77" fmla="*/ 17 h 51"/>
                <a:gd name="T78" fmla="*/ 34 w 134"/>
                <a:gd name="T79" fmla="*/ 18 h 51"/>
                <a:gd name="T80" fmla="*/ 21 w 134"/>
                <a:gd name="T81" fmla="*/ 15 h 51"/>
                <a:gd name="T82" fmla="*/ 5 w 134"/>
                <a:gd name="T83" fmla="*/ 23 h 51"/>
                <a:gd name="T84" fmla="*/ 12 w 134"/>
                <a:gd name="T85" fmla="*/ 23 h 51"/>
                <a:gd name="T86" fmla="*/ 6 w 134"/>
                <a:gd name="T87" fmla="*/ 28 h 51"/>
                <a:gd name="T88" fmla="*/ 2 w 134"/>
                <a:gd name="T89" fmla="*/ 36 h 51"/>
                <a:gd name="T90" fmla="*/ 2 w 134"/>
                <a:gd name="T91"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34" h="51">
                  <a:moveTo>
                    <a:pt x="1" y="49"/>
                  </a:moveTo>
                  <a:cubicBezTo>
                    <a:pt x="2" y="50"/>
                    <a:pt x="3" y="51"/>
                    <a:pt x="4" y="51"/>
                  </a:cubicBezTo>
                  <a:cubicBezTo>
                    <a:pt x="4" y="51"/>
                    <a:pt x="6" y="51"/>
                    <a:pt x="8" y="51"/>
                  </a:cubicBezTo>
                  <a:cubicBezTo>
                    <a:pt x="10" y="51"/>
                    <a:pt x="12" y="51"/>
                    <a:pt x="13" y="51"/>
                  </a:cubicBezTo>
                  <a:cubicBezTo>
                    <a:pt x="14" y="51"/>
                    <a:pt x="14" y="50"/>
                    <a:pt x="14" y="50"/>
                  </a:cubicBezTo>
                  <a:cubicBezTo>
                    <a:pt x="14" y="49"/>
                    <a:pt x="15" y="47"/>
                    <a:pt x="15" y="45"/>
                  </a:cubicBezTo>
                  <a:cubicBezTo>
                    <a:pt x="15" y="43"/>
                    <a:pt x="16" y="41"/>
                    <a:pt x="17" y="39"/>
                  </a:cubicBezTo>
                  <a:cubicBezTo>
                    <a:pt x="18" y="37"/>
                    <a:pt x="21" y="35"/>
                    <a:pt x="24" y="34"/>
                  </a:cubicBezTo>
                  <a:cubicBezTo>
                    <a:pt x="26" y="33"/>
                    <a:pt x="30" y="33"/>
                    <a:pt x="33" y="34"/>
                  </a:cubicBezTo>
                  <a:cubicBezTo>
                    <a:pt x="35" y="35"/>
                    <a:pt x="38" y="37"/>
                    <a:pt x="40" y="39"/>
                  </a:cubicBezTo>
                  <a:cubicBezTo>
                    <a:pt x="41" y="41"/>
                    <a:pt x="42" y="43"/>
                    <a:pt x="42" y="45"/>
                  </a:cubicBezTo>
                  <a:cubicBezTo>
                    <a:pt x="42" y="46"/>
                    <a:pt x="43" y="48"/>
                    <a:pt x="43" y="49"/>
                  </a:cubicBezTo>
                  <a:cubicBezTo>
                    <a:pt x="43" y="50"/>
                    <a:pt x="43" y="51"/>
                    <a:pt x="44" y="51"/>
                  </a:cubicBezTo>
                  <a:cubicBezTo>
                    <a:pt x="45" y="51"/>
                    <a:pt x="56" y="51"/>
                    <a:pt x="68" y="51"/>
                  </a:cubicBezTo>
                  <a:cubicBezTo>
                    <a:pt x="81" y="51"/>
                    <a:pt x="92" y="51"/>
                    <a:pt x="93" y="51"/>
                  </a:cubicBezTo>
                  <a:cubicBezTo>
                    <a:pt x="95" y="51"/>
                    <a:pt x="96" y="50"/>
                    <a:pt x="95" y="48"/>
                  </a:cubicBezTo>
                  <a:cubicBezTo>
                    <a:pt x="95" y="46"/>
                    <a:pt x="96" y="42"/>
                    <a:pt x="97" y="41"/>
                  </a:cubicBezTo>
                  <a:cubicBezTo>
                    <a:pt x="98" y="39"/>
                    <a:pt x="100" y="37"/>
                    <a:pt x="102" y="36"/>
                  </a:cubicBezTo>
                  <a:cubicBezTo>
                    <a:pt x="104" y="35"/>
                    <a:pt x="107" y="34"/>
                    <a:pt x="108" y="34"/>
                  </a:cubicBezTo>
                  <a:cubicBezTo>
                    <a:pt x="110" y="33"/>
                    <a:pt x="113" y="34"/>
                    <a:pt x="115" y="35"/>
                  </a:cubicBezTo>
                  <a:cubicBezTo>
                    <a:pt x="117" y="36"/>
                    <a:pt x="120" y="38"/>
                    <a:pt x="121" y="39"/>
                  </a:cubicBezTo>
                  <a:cubicBezTo>
                    <a:pt x="122" y="41"/>
                    <a:pt x="123" y="44"/>
                    <a:pt x="123" y="46"/>
                  </a:cubicBezTo>
                  <a:cubicBezTo>
                    <a:pt x="123" y="48"/>
                    <a:pt x="123" y="50"/>
                    <a:pt x="123" y="50"/>
                  </a:cubicBezTo>
                  <a:cubicBezTo>
                    <a:pt x="123" y="51"/>
                    <a:pt x="125" y="51"/>
                    <a:pt x="127" y="51"/>
                  </a:cubicBezTo>
                  <a:cubicBezTo>
                    <a:pt x="129" y="51"/>
                    <a:pt x="132" y="51"/>
                    <a:pt x="133" y="50"/>
                  </a:cubicBezTo>
                  <a:cubicBezTo>
                    <a:pt x="134" y="50"/>
                    <a:pt x="134" y="48"/>
                    <a:pt x="134" y="47"/>
                  </a:cubicBezTo>
                  <a:cubicBezTo>
                    <a:pt x="134" y="45"/>
                    <a:pt x="134" y="42"/>
                    <a:pt x="134" y="40"/>
                  </a:cubicBezTo>
                  <a:cubicBezTo>
                    <a:pt x="134" y="38"/>
                    <a:pt x="134" y="35"/>
                    <a:pt x="133" y="33"/>
                  </a:cubicBezTo>
                  <a:cubicBezTo>
                    <a:pt x="132" y="31"/>
                    <a:pt x="130" y="28"/>
                    <a:pt x="128" y="27"/>
                  </a:cubicBezTo>
                  <a:cubicBezTo>
                    <a:pt x="126" y="25"/>
                    <a:pt x="123" y="24"/>
                    <a:pt x="121" y="23"/>
                  </a:cubicBezTo>
                  <a:cubicBezTo>
                    <a:pt x="119" y="22"/>
                    <a:pt x="115" y="21"/>
                    <a:pt x="111" y="20"/>
                  </a:cubicBezTo>
                  <a:cubicBezTo>
                    <a:pt x="108" y="20"/>
                    <a:pt x="102" y="17"/>
                    <a:pt x="97" y="14"/>
                  </a:cubicBezTo>
                  <a:cubicBezTo>
                    <a:pt x="93" y="11"/>
                    <a:pt x="87" y="7"/>
                    <a:pt x="84" y="5"/>
                  </a:cubicBezTo>
                  <a:cubicBezTo>
                    <a:pt x="81" y="3"/>
                    <a:pt x="76" y="1"/>
                    <a:pt x="73" y="1"/>
                  </a:cubicBezTo>
                  <a:cubicBezTo>
                    <a:pt x="70" y="0"/>
                    <a:pt x="64" y="0"/>
                    <a:pt x="60" y="0"/>
                  </a:cubicBezTo>
                  <a:cubicBezTo>
                    <a:pt x="55" y="0"/>
                    <a:pt x="49" y="0"/>
                    <a:pt x="47" y="0"/>
                  </a:cubicBezTo>
                  <a:cubicBezTo>
                    <a:pt x="44" y="0"/>
                    <a:pt x="39" y="0"/>
                    <a:pt x="36" y="0"/>
                  </a:cubicBezTo>
                  <a:cubicBezTo>
                    <a:pt x="33" y="0"/>
                    <a:pt x="29" y="1"/>
                    <a:pt x="28" y="2"/>
                  </a:cubicBezTo>
                  <a:cubicBezTo>
                    <a:pt x="26" y="3"/>
                    <a:pt x="24" y="5"/>
                    <a:pt x="22" y="7"/>
                  </a:cubicBezTo>
                  <a:cubicBezTo>
                    <a:pt x="21" y="8"/>
                    <a:pt x="19" y="11"/>
                    <a:pt x="18" y="13"/>
                  </a:cubicBezTo>
                  <a:cubicBezTo>
                    <a:pt x="17" y="14"/>
                    <a:pt x="15" y="16"/>
                    <a:pt x="13" y="16"/>
                  </a:cubicBezTo>
                  <a:cubicBezTo>
                    <a:pt x="12" y="16"/>
                    <a:pt x="9" y="18"/>
                    <a:pt x="7" y="19"/>
                  </a:cubicBezTo>
                  <a:cubicBezTo>
                    <a:pt x="4" y="20"/>
                    <a:pt x="2" y="24"/>
                    <a:pt x="1" y="28"/>
                  </a:cubicBezTo>
                  <a:cubicBezTo>
                    <a:pt x="0" y="31"/>
                    <a:pt x="0" y="37"/>
                    <a:pt x="0" y="40"/>
                  </a:cubicBezTo>
                  <a:cubicBezTo>
                    <a:pt x="0" y="44"/>
                    <a:pt x="1" y="48"/>
                    <a:pt x="1" y="49"/>
                  </a:cubicBezTo>
                  <a:close/>
                  <a:moveTo>
                    <a:pt x="120" y="25"/>
                  </a:moveTo>
                  <a:cubicBezTo>
                    <a:pt x="120" y="25"/>
                    <a:pt x="121" y="25"/>
                    <a:pt x="122" y="25"/>
                  </a:cubicBezTo>
                  <a:cubicBezTo>
                    <a:pt x="123" y="25"/>
                    <a:pt x="123" y="25"/>
                    <a:pt x="124" y="26"/>
                  </a:cubicBezTo>
                  <a:cubicBezTo>
                    <a:pt x="124" y="26"/>
                    <a:pt x="125" y="26"/>
                    <a:pt x="125" y="26"/>
                  </a:cubicBezTo>
                  <a:cubicBezTo>
                    <a:pt x="125" y="27"/>
                    <a:pt x="127" y="27"/>
                    <a:pt x="127" y="28"/>
                  </a:cubicBezTo>
                  <a:cubicBezTo>
                    <a:pt x="128" y="29"/>
                    <a:pt x="129" y="30"/>
                    <a:pt x="130" y="31"/>
                  </a:cubicBezTo>
                  <a:cubicBezTo>
                    <a:pt x="130" y="32"/>
                    <a:pt x="131" y="33"/>
                    <a:pt x="131" y="33"/>
                  </a:cubicBezTo>
                  <a:cubicBezTo>
                    <a:pt x="131" y="33"/>
                    <a:pt x="131" y="33"/>
                    <a:pt x="130" y="33"/>
                  </a:cubicBezTo>
                  <a:cubicBezTo>
                    <a:pt x="130" y="33"/>
                    <a:pt x="128" y="33"/>
                    <a:pt x="127" y="33"/>
                  </a:cubicBezTo>
                  <a:cubicBezTo>
                    <a:pt x="125" y="32"/>
                    <a:pt x="123" y="32"/>
                    <a:pt x="122" y="31"/>
                  </a:cubicBezTo>
                  <a:cubicBezTo>
                    <a:pt x="120" y="30"/>
                    <a:pt x="119" y="29"/>
                    <a:pt x="119" y="28"/>
                  </a:cubicBezTo>
                  <a:cubicBezTo>
                    <a:pt x="119" y="27"/>
                    <a:pt x="119" y="25"/>
                    <a:pt x="120" y="25"/>
                  </a:cubicBezTo>
                  <a:close/>
                  <a:moveTo>
                    <a:pt x="53" y="3"/>
                  </a:moveTo>
                  <a:cubicBezTo>
                    <a:pt x="54" y="3"/>
                    <a:pt x="58" y="3"/>
                    <a:pt x="63" y="3"/>
                  </a:cubicBezTo>
                  <a:cubicBezTo>
                    <a:pt x="67" y="3"/>
                    <a:pt x="74" y="5"/>
                    <a:pt x="77" y="6"/>
                  </a:cubicBezTo>
                  <a:cubicBezTo>
                    <a:pt x="81" y="7"/>
                    <a:pt x="86" y="10"/>
                    <a:pt x="88" y="12"/>
                  </a:cubicBezTo>
                  <a:cubicBezTo>
                    <a:pt x="91" y="14"/>
                    <a:pt x="94" y="17"/>
                    <a:pt x="94" y="19"/>
                  </a:cubicBezTo>
                  <a:cubicBezTo>
                    <a:pt x="95" y="20"/>
                    <a:pt x="92" y="21"/>
                    <a:pt x="88" y="21"/>
                  </a:cubicBezTo>
                  <a:cubicBezTo>
                    <a:pt x="84" y="21"/>
                    <a:pt x="76" y="21"/>
                    <a:pt x="69" y="20"/>
                  </a:cubicBezTo>
                  <a:cubicBezTo>
                    <a:pt x="63" y="19"/>
                    <a:pt x="57" y="19"/>
                    <a:pt x="56" y="19"/>
                  </a:cubicBezTo>
                  <a:cubicBezTo>
                    <a:pt x="55" y="19"/>
                    <a:pt x="55" y="18"/>
                    <a:pt x="54" y="18"/>
                  </a:cubicBezTo>
                  <a:cubicBezTo>
                    <a:pt x="54" y="17"/>
                    <a:pt x="54" y="14"/>
                    <a:pt x="53" y="11"/>
                  </a:cubicBezTo>
                  <a:cubicBezTo>
                    <a:pt x="53" y="8"/>
                    <a:pt x="52" y="5"/>
                    <a:pt x="52" y="4"/>
                  </a:cubicBezTo>
                  <a:cubicBezTo>
                    <a:pt x="52" y="3"/>
                    <a:pt x="52" y="3"/>
                    <a:pt x="53" y="3"/>
                  </a:cubicBezTo>
                  <a:close/>
                  <a:moveTo>
                    <a:pt x="21" y="15"/>
                  </a:moveTo>
                  <a:cubicBezTo>
                    <a:pt x="21" y="13"/>
                    <a:pt x="22" y="11"/>
                    <a:pt x="23" y="10"/>
                  </a:cubicBezTo>
                  <a:cubicBezTo>
                    <a:pt x="24" y="8"/>
                    <a:pt x="26" y="7"/>
                    <a:pt x="28" y="6"/>
                  </a:cubicBezTo>
                  <a:cubicBezTo>
                    <a:pt x="29" y="5"/>
                    <a:pt x="31" y="4"/>
                    <a:pt x="33" y="3"/>
                  </a:cubicBezTo>
                  <a:cubicBezTo>
                    <a:pt x="34" y="3"/>
                    <a:pt x="37" y="3"/>
                    <a:pt x="39" y="2"/>
                  </a:cubicBezTo>
                  <a:cubicBezTo>
                    <a:pt x="41" y="2"/>
                    <a:pt x="44" y="2"/>
                    <a:pt x="45" y="2"/>
                  </a:cubicBezTo>
                  <a:cubicBezTo>
                    <a:pt x="45" y="2"/>
                    <a:pt x="46" y="3"/>
                    <a:pt x="46" y="3"/>
                  </a:cubicBezTo>
                  <a:cubicBezTo>
                    <a:pt x="46" y="4"/>
                    <a:pt x="46" y="7"/>
                    <a:pt x="46" y="10"/>
                  </a:cubicBezTo>
                  <a:cubicBezTo>
                    <a:pt x="47" y="14"/>
                    <a:pt x="47" y="17"/>
                    <a:pt x="47" y="17"/>
                  </a:cubicBezTo>
                  <a:cubicBezTo>
                    <a:pt x="47" y="18"/>
                    <a:pt x="46" y="18"/>
                    <a:pt x="46" y="18"/>
                  </a:cubicBezTo>
                  <a:cubicBezTo>
                    <a:pt x="45" y="18"/>
                    <a:pt x="40" y="18"/>
                    <a:pt x="34" y="18"/>
                  </a:cubicBezTo>
                  <a:cubicBezTo>
                    <a:pt x="29" y="18"/>
                    <a:pt x="23" y="18"/>
                    <a:pt x="22" y="17"/>
                  </a:cubicBezTo>
                  <a:cubicBezTo>
                    <a:pt x="21" y="17"/>
                    <a:pt x="20" y="16"/>
                    <a:pt x="21" y="15"/>
                  </a:cubicBezTo>
                  <a:close/>
                  <a:moveTo>
                    <a:pt x="2" y="29"/>
                  </a:moveTo>
                  <a:cubicBezTo>
                    <a:pt x="3" y="27"/>
                    <a:pt x="4" y="24"/>
                    <a:pt x="5" y="23"/>
                  </a:cubicBezTo>
                  <a:cubicBezTo>
                    <a:pt x="5" y="22"/>
                    <a:pt x="7" y="21"/>
                    <a:pt x="9" y="21"/>
                  </a:cubicBezTo>
                  <a:cubicBezTo>
                    <a:pt x="11" y="21"/>
                    <a:pt x="12" y="22"/>
                    <a:pt x="12" y="23"/>
                  </a:cubicBezTo>
                  <a:cubicBezTo>
                    <a:pt x="12" y="24"/>
                    <a:pt x="11" y="25"/>
                    <a:pt x="10" y="25"/>
                  </a:cubicBezTo>
                  <a:cubicBezTo>
                    <a:pt x="9" y="25"/>
                    <a:pt x="7" y="26"/>
                    <a:pt x="6" y="28"/>
                  </a:cubicBezTo>
                  <a:cubicBezTo>
                    <a:pt x="5" y="29"/>
                    <a:pt x="4" y="32"/>
                    <a:pt x="3" y="33"/>
                  </a:cubicBezTo>
                  <a:cubicBezTo>
                    <a:pt x="3" y="35"/>
                    <a:pt x="2" y="36"/>
                    <a:pt x="2" y="36"/>
                  </a:cubicBezTo>
                  <a:cubicBezTo>
                    <a:pt x="2" y="36"/>
                    <a:pt x="2" y="35"/>
                    <a:pt x="2" y="34"/>
                  </a:cubicBezTo>
                  <a:cubicBezTo>
                    <a:pt x="2" y="33"/>
                    <a:pt x="2" y="31"/>
                    <a:pt x="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7" name="Freeform 164"/>
            <p:cNvSpPr>
              <a:spLocks noEditPoints="1"/>
            </p:cNvSpPr>
            <p:nvPr/>
          </p:nvSpPr>
          <p:spPr bwMode="auto">
            <a:xfrm>
              <a:off x="8795" y="855"/>
              <a:ext cx="99" cy="102"/>
            </a:xfrm>
            <a:custGeom>
              <a:avLst/>
              <a:gdLst>
                <a:gd name="T0" fmla="*/ 22 w 22"/>
                <a:gd name="T1" fmla="*/ 11 h 22"/>
                <a:gd name="T2" fmla="*/ 11 w 22"/>
                <a:gd name="T3" fmla="*/ 0 h 22"/>
                <a:gd name="T4" fmla="*/ 0 w 22"/>
                <a:gd name="T5" fmla="*/ 11 h 22"/>
                <a:gd name="T6" fmla="*/ 11 w 22"/>
                <a:gd name="T7" fmla="*/ 22 h 22"/>
                <a:gd name="T8" fmla="*/ 22 w 22"/>
                <a:gd name="T9" fmla="*/ 11 h 22"/>
                <a:gd name="T10" fmla="*/ 5 w 22"/>
                <a:gd name="T11" fmla="*/ 11 h 22"/>
                <a:gd name="T12" fmla="*/ 11 w 22"/>
                <a:gd name="T13" fmla="*/ 5 h 22"/>
                <a:gd name="T14" fmla="*/ 17 w 22"/>
                <a:gd name="T15" fmla="*/ 11 h 22"/>
                <a:gd name="T16" fmla="*/ 11 w 22"/>
                <a:gd name="T17" fmla="*/ 17 h 22"/>
                <a:gd name="T18" fmla="*/ 5 w 22"/>
                <a:gd name="T19" fmla="*/ 1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22">
                  <a:moveTo>
                    <a:pt x="22" y="11"/>
                  </a:moveTo>
                  <a:cubicBezTo>
                    <a:pt x="22" y="5"/>
                    <a:pt x="17" y="0"/>
                    <a:pt x="11" y="0"/>
                  </a:cubicBezTo>
                  <a:cubicBezTo>
                    <a:pt x="5" y="0"/>
                    <a:pt x="0" y="5"/>
                    <a:pt x="0" y="11"/>
                  </a:cubicBezTo>
                  <a:cubicBezTo>
                    <a:pt x="0" y="17"/>
                    <a:pt x="5" y="22"/>
                    <a:pt x="11" y="22"/>
                  </a:cubicBezTo>
                  <a:cubicBezTo>
                    <a:pt x="17" y="22"/>
                    <a:pt x="22" y="17"/>
                    <a:pt x="22" y="11"/>
                  </a:cubicBezTo>
                  <a:close/>
                  <a:moveTo>
                    <a:pt x="5" y="11"/>
                  </a:moveTo>
                  <a:cubicBezTo>
                    <a:pt x="5" y="7"/>
                    <a:pt x="8" y="5"/>
                    <a:pt x="11" y="5"/>
                  </a:cubicBezTo>
                  <a:cubicBezTo>
                    <a:pt x="15" y="5"/>
                    <a:pt x="17" y="7"/>
                    <a:pt x="17" y="11"/>
                  </a:cubicBezTo>
                  <a:cubicBezTo>
                    <a:pt x="17" y="14"/>
                    <a:pt x="15" y="17"/>
                    <a:pt x="11" y="17"/>
                  </a:cubicBezTo>
                  <a:cubicBezTo>
                    <a:pt x="8" y="17"/>
                    <a:pt x="5" y="14"/>
                    <a:pt x="5"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8" name="Freeform 165"/>
            <p:cNvSpPr>
              <a:spLocks noEditPoints="1"/>
            </p:cNvSpPr>
            <p:nvPr/>
          </p:nvSpPr>
          <p:spPr bwMode="auto">
            <a:xfrm>
              <a:off x="8424" y="855"/>
              <a:ext cx="99" cy="102"/>
            </a:xfrm>
            <a:custGeom>
              <a:avLst/>
              <a:gdLst>
                <a:gd name="T0" fmla="*/ 11 w 22"/>
                <a:gd name="T1" fmla="*/ 0 h 22"/>
                <a:gd name="T2" fmla="*/ 0 w 22"/>
                <a:gd name="T3" fmla="*/ 11 h 22"/>
                <a:gd name="T4" fmla="*/ 11 w 22"/>
                <a:gd name="T5" fmla="*/ 22 h 22"/>
                <a:gd name="T6" fmla="*/ 22 w 22"/>
                <a:gd name="T7" fmla="*/ 11 h 22"/>
                <a:gd name="T8" fmla="*/ 11 w 22"/>
                <a:gd name="T9" fmla="*/ 0 h 22"/>
                <a:gd name="T10" fmla="*/ 11 w 22"/>
                <a:gd name="T11" fmla="*/ 17 h 22"/>
                <a:gd name="T12" fmla="*/ 5 w 22"/>
                <a:gd name="T13" fmla="*/ 11 h 22"/>
                <a:gd name="T14" fmla="*/ 11 w 22"/>
                <a:gd name="T15" fmla="*/ 5 h 22"/>
                <a:gd name="T16" fmla="*/ 18 w 22"/>
                <a:gd name="T17" fmla="*/ 11 h 22"/>
                <a:gd name="T18" fmla="*/ 11 w 22"/>
                <a:gd name="T19" fmla="*/ 17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22">
                  <a:moveTo>
                    <a:pt x="11" y="0"/>
                  </a:moveTo>
                  <a:cubicBezTo>
                    <a:pt x="5" y="0"/>
                    <a:pt x="0" y="5"/>
                    <a:pt x="0" y="11"/>
                  </a:cubicBezTo>
                  <a:cubicBezTo>
                    <a:pt x="0" y="17"/>
                    <a:pt x="5" y="22"/>
                    <a:pt x="11" y="22"/>
                  </a:cubicBezTo>
                  <a:cubicBezTo>
                    <a:pt x="18" y="22"/>
                    <a:pt x="22" y="17"/>
                    <a:pt x="22" y="11"/>
                  </a:cubicBezTo>
                  <a:cubicBezTo>
                    <a:pt x="22" y="5"/>
                    <a:pt x="18" y="0"/>
                    <a:pt x="11" y="0"/>
                  </a:cubicBezTo>
                  <a:close/>
                  <a:moveTo>
                    <a:pt x="11" y="17"/>
                  </a:moveTo>
                  <a:cubicBezTo>
                    <a:pt x="8" y="17"/>
                    <a:pt x="5" y="14"/>
                    <a:pt x="5" y="11"/>
                  </a:cubicBezTo>
                  <a:cubicBezTo>
                    <a:pt x="5" y="7"/>
                    <a:pt x="8" y="5"/>
                    <a:pt x="11" y="5"/>
                  </a:cubicBezTo>
                  <a:cubicBezTo>
                    <a:pt x="15" y="5"/>
                    <a:pt x="18" y="7"/>
                    <a:pt x="18" y="11"/>
                  </a:cubicBezTo>
                  <a:cubicBezTo>
                    <a:pt x="18" y="14"/>
                    <a:pt x="15" y="17"/>
                    <a:pt x="11"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userDrawn="1"/>
        </p:nvSpPr>
        <p:spPr bwMode="auto">
          <a:xfrm>
            <a:off x="615950" y="197485"/>
            <a:ext cx="60452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2200" b="1" u="sng" dirty="0">
                <a:solidFill>
                  <a:srgbClr val="00A4C5"/>
                </a:solidFill>
                <a:latin typeface="微软雅黑" panose="020B0503020204020204" pitchFamily="34" charset="-122"/>
                <a:ea typeface="微软雅黑" panose="020B0503020204020204" pitchFamily="34" charset="-122"/>
                <a:cs typeface="微软雅黑" panose="020B0503020204020204" pitchFamily="34" charset="-122"/>
                <a:sym typeface="+mn-ea"/>
              </a:rPr>
              <a:t>总体市场</a:t>
            </a:r>
            <a:r>
              <a:rPr lang="en-US" altLang="zh-CN" sz="2200" u="sng" dirty="0">
                <a:solidFill>
                  <a:srgbClr val="00A4C5"/>
                </a:solidFill>
                <a:latin typeface="微软雅黑" panose="020B0503020204020204" pitchFamily="34" charset="-122"/>
                <a:ea typeface="微软雅黑" panose="020B0503020204020204" pitchFamily="34" charset="-122"/>
                <a:cs typeface="微软雅黑" panose="020B0503020204020204" pitchFamily="34" charset="-122"/>
                <a:sym typeface="+mn-ea"/>
              </a:rPr>
              <a:t>-2022</a:t>
            </a:r>
            <a:r>
              <a:rPr lang="zh-CN" altLang="en-US" sz="2200" u="sng" dirty="0">
                <a:solidFill>
                  <a:srgbClr val="00A4C5"/>
                </a:solidFill>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2200" u="sng" dirty="0">
                <a:solidFill>
                  <a:srgbClr val="00A4C5"/>
                </a:solidFill>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2200" u="sng" dirty="0">
                <a:solidFill>
                  <a:srgbClr val="00A4C5"/>
                </a:solidFill>
                <a:latin typeface="微软雅黑" panose="020B0503020204020204" pitchFamily="34" charset="-122"/>
                <a:ea typeface="微软雅黑" panose="020B0503020204020204" pitchFamily="34" charset="-122"/>
                <a:cs typeface="微软雅黑" panose="020B0503020204020204" pitchFamily="34" charset="-122"/>
                <a:sym typeface="+mn-ea"/>
              </a:rPr>
              <a:t>月零售、批发销量分析表</a:t>
            </a:r>
            <a:endParaRPr lang="zh-CN" altLang="en-US" sz="2200" u="sng" dirty="0">
              <a:solidFill>
                <a:srgbClr val="00A4C5"/>
              </a:solidFill>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
        <p:nvSpPr>
          <p:cNvPr id="3" name="灯片编号占位符 2"/>
          <p:cNvSpPr>
            <a:spLocks noGrp="1"/>
          </p:cNvSpPr>
          <p:nvPr>
            <p:ph type="sldNum" sz="quarter" idx="12"/>
          </p:nvPr>
        </p:nvSpPr>
        <p:spPr/>
        <p:txBody>
          <a:bodyPr/>
          <a:lstStyle/>
          <a:p>
            <a:fld id="{82952373-7980-4DA7-9ADE-54D716DB38BB}" type="slidenum">
              <a:rPr lang="zh-CN" altLang="en-US" smtClean="0"/>
            </a:fld>
            <a:endParaRPr lang="zh-CN" altLang="en-US"/>
          </a:p>
        </p:txBody>
      </p:sp>
      <p:graphicFrame>
        <p:nvGraphicFramePr>
          <p:cNvPr id="4" name="表格 3"/>
          <p:cNvGraphicFramePr>
            <a:graphicFrameLocks noGrp="1"/>
          </p:cNvGraphicFramePr>
          <p:nvPr>
            <p:custDataLst>
              <p:tags r:id="rId1"/>
            </p:custDataLst>
          </p:nvPr>
        </p:nvGraphicFramePr>
        <p:xfrm>
          <a:off x="221826" y="1060747"/>
          <a:ext cx="4206875" cy="3803650"/>
        </p:xfrm>
        <a:graphic>
          <a:graphicData uri="http://schemas.openxmlformats.org/drawingml/2006/table">
            <a:tbl>
              <a:tblPr firstRow="1" bandRow="1">
                <a:effectLst/>
                <a:tableStyleId>{5940675A-B579-460E-94D1-54222C63F5DA}</a:tableStyleId>
              </a:tblPr>
              <a:tblGrid>
                <a:gridCol w="751205"/>
                <a:gridCol w="486410"/>
                <a:gridCol w="525145"/>
                <a:gridCol w="506095"/>
                <a:gridCol w="730250"/>
                <a:gridCol w="509905"/>
                <a:gridCol w="697865"/>
              </a:tblGrid>
              <a:tr h="414655">
                <a:tc>
                  <a:txBody>
                    <a:bodyPr/>
                    <a:lstStyle/>
                    <a:p>
                      <a:pPr algn="l" fontAlgn="ctr"/>
                      <a:r>
                        <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销量</a:t>
                      </a:r>
                      <a:endPar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p>
                      <a:pPr algn="l" fontAlgn="ctr"/>
                      <a:r>
                        <a:rPr lang="en-US" altLang="zh-CN" sz="600" b="0"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a:t>
                      </a:r>
                      <a:r>
                        <a:rPr lang="zh-CN" altLang="en-US" sz="600" b="0"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单位：万辆</a:t>
                      </a:r>
                      <a:r>
                        <a:rPr lang="en-US" altLang="zh-CN" sz="600" b="0"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a:t>
                      </a:r>
                      <a:endParaRPr lang="en-US" altLang="zh-CN" sz="600" b="0"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6" marR="9526" marT="9525"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A4C5"/>
                    </a:solidFill>
                  </a:tcPr>
                </a:tc>
                <a:tc>
                  <a:txBody>
                    <a:bodyPr/>
                    <a:lstStyle/>
                    <a:p>
                      <a:pPr algn="ctr" fontAlgn="ctr"/>
                      <a:r>
                        <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轿车</a:t>
                      </a:r>
                      <a:endPar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p>
                      <a:pPr algn="ctr" fontAlgn="ctr"/>
                      <a:endPar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6" marR="9526" marT="9525"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A4C5"/>
                    </a:solidFill>
                  </a:tcPr>
                </a:tc>
                <a:tc>
                  <a:txBody>
                    <a:bodyPr/>
                    <a:lstStyle/>
                    <a:p>
                      <a:pPr algn="ctr" fontAlgn="ctr"/>
                      <a:r>
                        <a:rPr lang="en-US" altLang="zh-CN"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MPV</a:t>
                      </a:r>
                      <a:endParaRPr lang="en-US" altLang="zh-CN"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p>
                      <a:pPr algn="ctr" fontAlgn="ctr"/>
                      <a:endParaRPr lang="en-US" altLang="zh-CN"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6" marR="9526" marT="9525"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A4C5"/>
                    </a:solidFill>
                  </a:tcPr>
                </a:tc>
                <a:tc>
                  <a:txBody>
                    <a:bodyPr/>
                    <a:lstStyle/>
                    <a:p>
                      <a:pPr algn="ctr" fontAlgn="ctr"/>
                      <a:r>
                        <a:rPr lang="en-US" altLang="zh-CN" sz="1000" b="1"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SUV</a:t>
                      </a:r>
                      <a:endParaRPr lang="en-US" altLang="zh-CN" sz="1000" b="1"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p>
                      <a:pPr algn="ctr" fontAlgn="ctr"/>
                      <a:endParaRPr lang="en-US" altLang="zh-CN"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6" marR="9526" marT="9525"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A4C5"/>
                    </a:solidFill>
                  </a:tcPr>
                </a:tc>
                <a:tc>
                  <a:txBody>
                    <a:bodyPr/>
                    <a:lstStyle/>
                    <a:p>
                      <a:pPr algn="ctr" fontAlgn="ctr"/>
                      <a:r>
                        <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狭义乘用车合计</a:t>
                      </a:r>
                      <a:endPar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6" marR="9526" marT="9525"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A4C5"/>
                    </a:solidFill>
                  </a:tcPr>
                </a:tc>
                <a:tc>
                  <a:txBody>
                    <a:bodyPr/>
                    <a:lstStyle/>
                    <a:p>
                      <a:pPr algn="ctr" fontAlgn="ctr"/>
                      <a:r>
                        <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微客</a:t>
                      </a:r>
                      <a:endPar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p>
                      <a:pPr algn="ctr" fontAlgn="ctr"/>
                      <a:endPar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6" marR="9526" marT="9525"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A4C5"/>
                    </a:solidFill>
                  </a:tcPr>
                </a:tc>
                <a:tc>
                  <a:txBody>
                    <a:bodyPr/>
                    <a:lstStyle/>
                    <a:p>
                      <a:pPr algn="ctr" fontAlgn="ctr">
                        <a:buNone/>
                      </a:pPr>
                      <a:r>
                        <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广义乘用车合计</a:t>
                      </a:r>
                      <a:endPar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6" marR="9526" marT="9525"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A4C5"/>
                    </a:solidFill>
                  </a:tcPr>
                </a:tc>
              </a:tr>
              <a:tr h="416560">
                <a:tc>
                  <a:txBody>
                    <a:bodyPr/>
                    <a:lstStyle/>
                    <a:p>
                      <a:pPr algn="l" fontAlgn="ctr"/>
                      <a:r>
                        <a:rPr lang="en-US" altLang="zh-CN"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rPr>
                        <a:t>月份</a:t>
                      </a:r>
                      <a:endParaRPr lang="zh-CN" altLang="en-US"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p>
                      <a:pPr indent="0" algn="r">
                        <a:buNone/>
                      </a:pPr>
                      <a:r>
                        <a:rPr lang="en-US" sz="1000" b="0">
                          <a:solidFill>
                            <a:srgbClr val="000000"/>
                          </a:solidFill>
                          <a:latin typeface="Arial" panose="020B0604020202020204" pitchFamily="34" charset="0"/>
                          <a:cs typeface="Arial" panose="020B0604020202020204" pitchFamily="34" charset="0"/>
                        </a:rPr>
                        <a:t>100.5</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p>
                      <a:pPr indent="0" algn="r">
                        <a:buNone/>
                      </a:pPr>
                      <a:r>
                        <a:rPr lang="en-US" sz="1000" b="0">
                          <a:solidFill>
                            <a:srgbClr val="000000"/>
                          </a:solidFill>
                          <a:latin typeface="Arial" panose="020B0604020202020204" pitchFamily="34" charset="0"/>
                          <a:cs typeface="Arial" panose="020B0604020202020204" pitchFamily="34" charset="0"/>
                        </a:rPr>
                        <a:t>10.1</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p>
                      <a:pPr indent="0" algn="r">
                        <a:buNone/>
                      </a:pPr>
                      <a:r>
                        <a:rPr lang="en-US" sz="1000" b="0">
                          <a:solidFill>
                            <a:srgbClr val="000000"/>
                          </a:solidFill>
                          <a:latin typeface="Arial" panose="020B0604020202020204" pitchFamily="34" charset="0"/>
                          <a:cs typeface="Arial" panose="020B0604020202020204" pitchFamily="34" charset="0"/>
                        </a:rPr>
                        <a:t>98.5</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p>
                      <a:pPr indent="0" algn="r">
                        <a:buNone/>
                      </a:pPr>
                      <a:r>
                        <a:rPr lang="en-US" sz="1000" b="0">
                          <a:solidFill>
                            <a:srgbClr val="000000"/>
                          </a:solidFill>
                          <a:latin typeface="Arial" panose="020B0604020202020204" pitchFamily="34" charset="0"/>
                          <a:cs typeface="Arial" panose="020B0604020202020204" pitchFamily="34" charset="0"/>
                        </a:rPr>
                        <a:t>209.2</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p>
                      <a:pPr indent="0" algn="r">
                        <a:buNone/>
                      </a:pPr>
                      <a:r>
                        <a:rPr lang="en-US" sz="1000" b="0">
                          <a:solidFill>
                            <a:srgbClr val="000000"/>
                          </a:solidFill>
                          <a:latin typeface="Arial" panose="020B0604020202020204" pitchFamily="34" charset="0"/>
                          <a:cs typeface="Arial" panose="020B0604020202020204" pitchFamily="34" charset="0"/>
                        </a:rPr>
                        <a:t>2.0</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p>
                      <a:pPr indent="0" algn="r">
                        <a:buNone/>
                      </a:pPr>
                      <a:r>
                        <a:rPr lang="en-US" sz="1000" b="0">
                          <a:solidFill>
                            <a:srgbClr val="000000"/>
                          </a:solidFill>
                          <a:latin typeface="Arial" panose="020B0604020202020204" pitchFamily="34" charset="0"/>
                          <a:cs typeface="Arial" panose="020B0604020202020204" pitchFamily="34" charset="0"/>
                        </a:rPr>
                        <a:t>211.2</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r>
              <a:tr h="415290">
                <a:tc>
                  <a:txBody>
                    <a:bodyPr/>
                    <a:lstStyle/>
                    <a:p>
                      <a:pPr algn="l" fontAlgn="ctr"/>
                      <a:r>
                        <a:rPr lang="en-US" altLang="zh-CN"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rPr>
                        <a:t>21</a:t>
                      </a:r>
                      <a:r>
                        <a:rPr lang="zh-CN" altLang="en-US"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rPr>
                        <a:t>年</a:t>
                      </a:r>
                      <a:r>
                        <a:rPr lang="en-US" altLang="zh-CN"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rPr>
                        <a:t>12</a:t>
                      </a:r>
                      <a:r>
                        <a:rPr lang="zh-CN" altLang="en-US"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rPr>
                        <a:t>月份</a:t>
                      </a:r>
                      <a:endParaRPr lang="zh-CN" altLang="en-US"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p>
                      <a:pPr indent="0" algn="r">
                        <a:buNone/>
                      </a:pPr>
                      <a:r>
                        <a:rPr lang="en-US" sz="1000" b="0">
                          <a:solidFill>
                            <a:srgbClr val="000000"/>
                          </a:solidFill>
                          <a:latin typeface="Arial" panose="020B0604020202020204" pitchFamily="34" charset="0"/>
                          <a:cs typeface="Arial" panose="020B0604020202020204" pitchFamily="34" charset="0"/>
                        </a:rPr>
                        <a:t>104.9</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p>
                      <a:pPr indent="0" algn="r">
                        <a:buNone/>
                      </a:pPr>
                      <a:r>
                        <a:rPr lang="en-US" sz="1000" b="0">
                          <a:solidFill>
                            <a:srgbClr val="000000"/>
                          </a:solidFill>
                          <a:latin typeface="Arial" panose="020B0604020202020204" pitchFamily="34" charset="0"/>
                          <a:cs typeface="Arial" panose="020B0604020202020204" pitchFamily="34" charset="0"/>
                        </a:rPr>
                        <a:t>9.7</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p>
                      <a:pPr indent="0" algn="r">
                        <a:buNone/>
                      </a:pPr>
                      <a:r>
                        <a:rPr lang="en-US" sz="1000" b="0">
                          <a:solidFill>
                            <a:srgbClr val="000000"/>
                          </a:solidFill>
                          <a:latin typeface="Arial" panose="020B0604020202020204" pitchFamily="34" charset="0"/>
                          <a:cs typeface="Arial" panose="020B0604020202020204" pitchFamily="34" charset="0"/>
                        </a:rPr>
                        <a:t>96.0</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p>
                      <a:pPr indent="0" algn="r">
                        <a:buNone/>
                      </a:pPr>
                      <a:r>
                        <a:rPr lang="en-US" sz="1000" b="0">
                          <a:solidFill>
                            <a:srgbClr val="000000"/>
                          </a:solidFill>
                          <a:latin typeface="Arial" panose="020B0604020202020204" pitchFamily="34" charset="0"/>
                          <a:cs typeface="Arial" panose="020B0604020202020204" pitchFamily="34" charset="0"/>
                        </a:rPr>
                        <a:t>210.5</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p>
                      <a:pPr indent="0" algn="r">
                        <a:buNone/>
                      </a:pPr>
                      <a:r>
                        <a:rPr lang="en-US" sz="1000" b="0">
                          <a:solidFill>
                            <a:srgbClr val="000000"/>
                          </a:solidFill>
                          <a:latin typeface="Arial" panose="020B0604020202020204" pitchFamily="34" charset="0"/>
                          <a:cs typeface="Arial" panose="020B0604020202020204" pitchFamily="34" charset="0"/>
                        </a:rPr>
                        <a:t>3.6</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p>
                      <a:pPr indent="0" algn="r">
                        <a:buNone/>
                      </a:pPr>
                      <a:r>
                        <a:rPr lang="en-US" sz="1000" b="0">
                          <a:solidFill>
                            <a:srgbClr val="000000"/>
                          </a:solidFill>
                          <a:latin typeface="Arial" panose="020B0604020202020204" pitchFamily="34" charset="0"/>
                          <a:cs typeface="Arial" panose="020B0604020202020204" pitchFamily="34" charset="0"/>
                        </a:rPr>
                        <a:t>214.1</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r>
              <a:tr h="417195">
                <a:tc>
                  <a:txBody>
                    <a:bodyPr/>
                    <a:lstStyle/>
                    <a:p>
                      <a:pPr algn="l" fontAlgn="ctr"/>
                      <a:r>
                        <a:rPr lang="zh-CN" altLang="en-US" sz="1000" b="0" u="none" strike="noStrike" kern="1200">
                          <a:solidFill>
                            <a:schemeClr val="tx1">
                              <a:lumMod val="75000"/>
                              <a:lumOff val="25000"/>
                            </a:schemeClr>
                          </a:solidFill>
                          <a:effectLst/>
                          <a:latin typeface="微软雅黑" panose="020B0503020204020204" pitchFamily="34" charset="-122"/>
                          <a:ea typeface="微软雅黑" panose="020B0503020204020204" pitchFamily="34" charset="-122"/>
                          <a:cs typeface="Arial" panose="020B0604020202020204" pitchFamily="34" charset="0"/>
                        </a:rPr>
                        <a:t>同期</a:t>
                      </a:r>
                      <a:endParaRPr lang="zh-CN" altLang="en-US" sz="1000" b="0" u="none" strike="noStrike" kern="1200">
                        <a:solidFill>
                          <a:schemeClr val="tx1">
                            <a:lumMod val="75000"/>
                            <a:lumOff val="25000"/>
                          </a:schemeClr>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p>
                      <a:pPr indent="0" algn="r">
                        <a:buNone/>
                      </a:pPr>
                      <a:r>
                        <a:rPr lang="en-US" sz="1000" b="0">
                          <a:solidFill>
                            <a:srgbClr val="000000"/>
                          </a:solidFill>
                          <a:latin typeface="Arial" panose="020B0604020202020204" pitchFamily="34" charset="0"/>
                          <a:cs typeface="Arial" panose="020B0604020202020204" pitchFamily="34" charset="0"/>
                        </a:rPr>
                        <a:t>106.8</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p>
                      <a:pPr indent="0" algn="r">
                        <a:buNone/>
                      </a:pPr>
                      <a:r>
                        <a:rPr lang="en-US" sz="1000" b="0">
                          <a:solidFill>
                            <a:srgbClr val="000000"/>
                          </a:solidFill>
                          <a:latin typeface="Arial" panose="020B0604020202020204" pitchFamily="34" charset="0"/>
                          <a:cs typeface="Arial" panose="020B0604020202020204" pitchFamily="34" charset="0"/>
                        </a:rPr>
                        <a:t>11.3</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p>
                      <a:pPr indent="0" algn="r">
                        <a:buNone/>
                      </a:pPr>
                      <a:r>
                        <a:rPr lang="en-US" sz="1000" b="0">
                          <a:solidFill>
                            <a:srgbClr val="000000"/>
                          </a:solidFill>
                          <a:latin typeface="Arial" panose="020B0604020202020204" pitchFamily="34" charset="0"/>
                          <a:cs typeface="Arial" panose="020B0604020202020204" pitchFamily="34" charset="0"/>
                        </a:rPr>
                        <a:t>100.6</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p>
                      <a:pPr indent="0" algn="r">
                        <a:buNone/>
                      </a:pPr>
                      <a:r>
                        <a:rPr lang="en-US" sz="1000" b="0">
                          <a:solidFill>
                            <a:srgbClr val="000000"/>
                          </a:solidFill>
                          <a:latin typeface="Arial" panose="020B0604020202020204" pitchFamily="34" charset="0"/>
                          <a:cs typeface="Arial" panose="020B0604020202020204" pitchFamily="34" charset="0"/>
                        </a:rPr>
                        <a:t>218.7</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p>
                      <a:pPr indent="0" algn="r">
                        <a:buNone/>
                      </a:pPr>
                      <a:r>
                        <a:rPr lang="en-US" sz="1000" b="0">
                          <a:solidFill>
                            <a:srgbClr val="000000"/>
                          </a:solidFill>
                          <a:latin typeface="Arial" panose="020B0604020202020204" pitchFamily="34" charset="0"/>
                          <a:cs typeface="Arial" panose="020B0604020202020204" pitchFamily="34" charset="0"/>
                        </a:rPr>
                        <a:t>2.3</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p>
                      <a:pPr indent="0" algn="r">
                        <a:buNone/>
                      </a:pPr>
                      <a:r>
                        <a:rPr lang="en-US" sz="1000" b="0">
                          <a:solidFill>
                            <a:srgbClr val="000000"/>
                          </a:solidFill>
                          <a:latin typeface="Arial" panose="020B0604020202020204" pitchFamily="34" charset="0"/>
                          <a:cs typeface="Arial" panose="020B0604020202020204" pitchFamily="34" charset="0"/>
                        </a:rPr>
                        <a:t>221.1</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r>
              <a:tr h="417195">
                <a:tc>
                  <a:txBody>
                    <a:bodyPr/>
                    <a:lstStyle/>
                    <a:p>
                      <a:pPr algn="l" fontAlgn="ctr"/>
                      <a:r>
                        <a:rPr lang="zh-CN" altLang="en-US" sz="1000" b="1" u="none" strike="noStrike" kern="1200">
                          <a:solidFill>
                            <a:srgbClr val="00A4C5"/>
                          </a:solidFill>
                          <a:effectLst/>
                          <a:latin typeface="微软雅黑" panose="020B0503020204020204" pitchFamily="34" charset="-122"/>
                          <a:ea typeface="微软雅黑" panose="020B0503020204020204" pitchFamily="34" charset="-122"/>
                          <a:cs typeface="Arial" panose="020B0604020202020204" pitchFamily="34" charset="0"/>
                        </a:rPr>
                        <a:t>同比</a:t>
                      </a:r>
                      <a:endParaRPr lang="zh-CN" altLang="en-US" sz="1000" b="1" u="none" strike="noStrike" kern="1200">
                        <a:solidFill>
                          <a:srgbClr val="00A4C5"/>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lstStyle/>
                    <a:p>
                      <a:pPr indent="0" algn="r">
                        <a:buNone/>
                      </a:pPr>
                      <a:r>
                        <a:rPr lang="en-US" sz="1000" b="1">
                          <a:solidFill>
                            <a:srgbClr val="159EBE"/>
                          </a:solidFill>
                          <a:latin typeface="Arial" panose="020B0604020202020204" pitchFamily="34" charset="0"/>
                          <a:cs typeface="Arial" panose="020B0604020202020204" pitchFamily="34" charset="0"/>
                        </a:rPr>
                        <a:t>-5.8%</a:t>
                      </a:r>
                      <a:endParaRPr lang="en-US" altLang="en-US" sz="1000" b="1">
                        <a:solidFill>
                          <a:srgbClr val="159EBE"/>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lstStyle/>
                    <a:p>
                      <a:pPr indent="0" algn="r">
                        <a:buNone/>
                      </a:pPr>
                      <a:r>
                        <a:rPr lang="en-US" sz="1000" b="1">
                          <a:solidFill>
                            <a:srgbClr val="159EBE"/>
                          </a:solidFill>
                          <a:latin typeface="Arial" panose="020B0604020202020204" pitchFamily="34" charset="0"/>
                          <a:cs typeface="Arial" panose="020B0604020202020204" pitchFamily="34" charset="0"/>
                        </a:rPr>
                        <a:t>-10.5%</a:t>
                      </a:r>
                      <a:endParaRPr lang="en-US" altLang="en-US" sz="1000" b="1">
                        <a:solidFill>
                          <a:srgbClr val="159EBE"/>
                        </a:solidFill>
                        <a:latin typeface="Arial" panose="020B0604020202020204" pitchFamily="34" charset="0"/>
                        <a:cs typeface="Arial" panose="020B0604020202020204" pitchFamily="34" charset="0"/>
                      </a:endParaRPr>
                    </a:p>
                  </a:txBody>
                  <a:tcPr marL="12700" marR="12700" marT="12700" vert="horz" anchor="ctr" anchorCtr="0">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lstStyle/>
                    <a:p>
                      <a:pPr indent="0" algn="r">
                        <a:buNone/>
                      </a:pPr>
                      <a:r>
                        <a:rPr lang="en-US" sz="1000" b="1">
                          <a:solidFill>
                            <a:srgbClr val="159EBE"/>
                          </a:solidFill>
                          <a:latin typeface="Arial" panose="020B0604020202020204" pitchFamily="34" charset="0"/>
                          <a:cs typeface="Arial" panose="020B0604020202020204" pitchFamily="34" charset="0"/>
                        </a:rPr>
                        <a:t>-2.1%</a:t>
                      </a:r>
                      <a:endParaRPr lang="en-US" altLang="en-US" sz="1000" b="1">
                        <a:solidFill>
                          <a:srgbClr val="159EBE"/>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lstStyle/>
                    <a:p>
                      <a:pPr indent="0" algn="r">
                        <a:buNone/>
                      </a:pPr>
                      <a:r>
                        <a:rPr lang="en-US" sz="1000" b="1">
                          <a:solidFill>
                            <a:srgbClr val="159EBE"/>
                          </a:solidFill>
                          <a:latin typeface="Arial" panose="020B0604020202020204" pitchFamily="34" charset="0"/>
                          <a:cs typeface="Arial" panose="020B0604020202020204" pitchFamily="34" charset="0"/>
                        </a:rPr>
                        <a:t>-4.4%</a:t>
                      </a:r>
                      <a:endParaRPr lang="en-US" altLang="en-US" sz="1000" b="1">
                        <a:solidFill>
                          <a:srgbClr val="159EBE"/>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lstStyle/>
                    <a:p>
                      <a:pPr indent="0" algn="r">
                        <a:buNone/>
                      </a:pPr>
                      <a:r>
                        <a:rPr lang="en-US" sz="1000" b="1">
                          <a:solidFill>
                            <a:srgbClr val="159EBE"/>
                          </a:solidFill>
                          <a:latin typeface="Arial" panose="020B0604020202020204" pitchFamily="34" charset="0"/>
                          <a:cs typeface="Arial" panose="020B0604020202020204" pitchFamily="34" charset="0"/>
                        </a:rPr>
                        <a:t>-14.9%</a:t>
                      </a:r>
                      <a:endParaRPr lang="en-US" altLang="en-US" sz="1000" b="1">
                        <a:solidFill>
                          <a:srgbClr val="159EBE"/>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lstStyle/>
                    <a:p>
                      <a:pPr indent="0" algn="r">
                        <a:buNone/>
                      </a:pPr>
                      <a:r>
                        <a:rPr lang="en-US" sz="1000" b="1">
                          <a:solidFill>
                            <a:srgbClr val="159EBE"/>
                          </a:solidFill>
                          <a:latin typeface="Arial" panose="020B0604020202020204" pitchFamily="34" charset="0"/>
                          <a:cs typeface="Arial" panose="020B0604020202020204" pitchFamily="34" charset="0"/>
                        </a:rPr>
                        <a:t>-4.5%</a:t>
                      </a:r>
                      <a:endParaRPr lang="en-US" altLang="en-US" sz="1000" b="1">
                        <a:solidFill>
                          <a:srgbClr val="159EBE"/>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r>
              <a:tr h="415925">
                <a:tc>
                  <a:txBody>
                    <a:bodyPr/>
                    <a:lstStyle/>
                    <a:p>
                      <a:pPr algn="l" fontAlgn="ctr"/>
                      <a:r>
                        <a:rPr lang="zh-CN" altLang="en-US" sz="1000" b="1" u="none" strike="noStrike" kern="1200">
                          <a:solidFill>
                            <a:srgbClr val="00A4C5"/>
                          </a:solidFill>
                          <a:effectLst/>
                          <a:latin typeface="微软雅黑" panose="020B0503020204020204" pitchFamily="34" charset="-122"/>
                          <a:ea typeface="微软雅黑" panose="020B0503020204020204" pitchFamily="34" charset="-122"/>
                          <a:cs typeface="Arial" panose="020B0604020202020204" pitchFamily="34" charset="0"/>
                        </a:rPr>
                        <a:t>环比</a:t>
                      </a:r>
                      <a:endParaRPr lang="zh-CN" altLang="en-US" sz="1000" b="1" u="none" strike="noStrike" kern="1200">
                        <a:solidFill>
                          <a:srgbClr val="00A4C5"/>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lstStyle/>
                    <a:p>
                      <a:pPr indent="0" algn="r">
                        <a:buNone/>
                      </a:pPr>
                      <a:r>
                        <a:rPr lang="en-US" sz="1000" b="1">
                          <a:solidFill>
                            <a:srgbClr val="159EBE"/>
                          </a:solidFill>
                          <a:latin typeface="Arial" panose="020B0604020202020204" pitchFamily="34" charset="0"/>
                          <a:cs typeface="Arial" panose="020B0604020202020204" pitchFamily="34" charset="0"/>
                        </a:rPr>
                        <a:t>-4.1%</a:t>
                      </a:r>
                      <a:endParaRPr lang="en-US" altLang="en-US" sz="1000" b="1">
                        <a:solidFill>
                          <a:srgbClr val="159EBE"/>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lstStyle/>
                    <a:p>
                      <a:pPr indent="0" algn="r">
                        <a:buNone/>
                      </a:pPr>
                      <a:r>
                        <a:rPr lang="en-US" sz="1000" b="1">
                          <a:solidFill>
                            <a:srgbClr val="159EBE"/>
                          </a:solidFill>
                          <a:latin typeface="Arial" panose="020B0604020202020204" pitchFamily="34" charset="0"/>
                          <a:cs typeface="Arial" panose="020B0604020202020204" pitchFamily="34" charset="0"/>
                        </a:rPr>
                        <a:t>4.5%</a:t>
                      </a:r>
                      <a:endParaRPr lang="en-US" altLang="en-US" sz="1000" b="1">
                        <a:solidFill>
                          <a:srgbClr val="159EBE"/>
                        </a:solidFill>
                        <a:latin typeface="Arial" panose="020B0604020202020204" pitchFamily="34" charset="0"/>
                        <a:cs typeface="Arial" panose="020B0604020202020204" pitchFamily="34" charset="0"/>
                      </a:endParaRPr>
                    </a:p>
                  </a:txBody>
                  <a:tcPr marL="12700" marR="12700" marT="12700" vert="horz" anchor="ctr" anchorCtr="0">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lstStyle/>
                    <a:p>
                      <a:pPr indent="0" algn="r">
                        <a:buNone/>
                      </a:pPr>
                      <a:r>
                        <a:rPr lang="en-US" sz="1000" b="1">
                          <a:solidFill>
                            <a:srgbClr val="159EBE"/>
                          </a:solidFill>
                          <a:latin typeface="Arial" panose="020B0604020202020204" pitchFamily="34" charset="0"/>
                          <a:cs typeface="Arial" panose="020B0604020202020204" pitchFamily="34" charset="0"/>
                        </a:rPr>
                        <a:t>2.7%</a:t>
                      </a:r>
                      <a:endParaRPr lang="en-US" altLang="en-US" sz="1000" b="1">
                        <a:solidFill>
                          <a:srgbClr val="159EBE"/>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lstStyle/>
                    <a:p>
                      <a:pPr indent="0" algn="r">
                        <a:buNone/>
                      </a:pPr>
                      <a:r>
                        <a:rPr lang="en-US" sz="1000" b="1">
                          <a:solidFill>
                            <a:srgbClr val="159EBE"/>
                          </a:solidFill>
                          <a:latin typeface="Arial" panose="020B0604020202020204" pitchFamily="34" charset="0"/>
                          <a:cs typeface="Arial" panose="020B0604020202020204" pitchFamily="34" charset="0"/>
                        </a:rPr>
                        <a:t>-0.6%</a:t>
                      </a:r>
                      <a:endParaRPr lang="en-US" altLang="en-US" sz="1000" b="1">
                        <a:solidFill>
                          <a:srgbClr val="159EBE"/>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lstStyle/>
                    <a:p>
                      <a:pPr indent="0" algn="r">
                        <a:buNone/>
                      </a:pPr>
                      <a:r>
                        <a:rPr lang="en-US" sz="1000" b="1">
                          <a:solidFill>
                            <a:srgbClr val="159EBE"/>
                          </a:solidFill>
                          <a:latin typeface="Arial" panose="020B0604020202020204" pitchFamily="34" charset="0"/>
                          <a:cs typeface="Arial" panose="020B0604020202020204" pitchFamily="34" charset="0"/>
                        </a:rPr>
                        <a:t>-44.3%</a:t>
                      </a:r>
                      <a:endParaRPr lang="en-US" altLang="en-US" sz="1000" b="1">
                        <a:solidFill>
                          <a:srgbClr val="159EBE"/>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lstStyle/>
                    <a:p>
                      <a:pPr indent="0" algn="r">
                        <a:buNone/>
                      </a:pPr>
                      <a:r>
                        <a:rPr lang="en-US" sz="1000" b="1">
                          <a:solidFill>
                            <a:srgbClr val="159EBE"/>
                          </a:solidFill>
                          <a:latin typeface="Arial" panose="020B0604020202020204" pitchFamily="34" charset="0"/>
                          <a:cs typeface="Arial" panose="020B0604020202020204" pitchFamily="34" charset="0"/>
                        </a:rPr>
                        <a:t>-1.4%</a:t>
                      </a:r>
                      <a:endParaRPr lang="en-US" altLang="en-US" sz="1000" b="1">
                        <a:solidFill>
                          <a:srgbClr val="159EBE"/>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r>
            </a:tbl>
          </a:graphicData>
        </a:graphic>
      </p:graphicFrame>
      <p:sp>
        <p:nvSpPr>
          <p:cNvPr id="14" name="Freeform 71"/>
          <p:cNvSpPr>
            <a:spLocks noEditPoints="1"/>
          </p:cNvSpPr>
          <p:nvPr/>
        </p:nvSpPr>
        <p:spPr bwMode="auto">
          <a:xfrm>
            <a:off x="1579245" y="1323340"/>
            <a:ext cx="288290" cy="125730"/>
          </a:xfrm>
          <a:custGeom>
            <a:avLst/>
            <a:gdLst>
              <a:gd name="T0" fmla="*/ 12 w 364"/>
              <a:gd name="T1" fmla="*/ 90 h 168"/>
              <a:gd name="T2" fmla="*/ 30 w 364"/>
              <a:gd name="T3" fmla="*/ 10 h 168"/>
              <a:gd name="T4" fmla="*/ 343 w 364"/>
              <a:gd name="T5" fmla="*/ 79 h 168"/>
              <a:gd name="T6" fmla="*/ 350 w 364"/>
              <a:gd name="T7" fmla="*/ 147 h 168"/>
              <a:gd name="T8" fmla="*/ 332 w 364"/>
              <a:gd name="T9" fmla="*/ 107 h 168"/>
              <a:gd name="T10" fmla="*/ 266 w 364"/>
              <a:gd name="T11" fmla="*/ 135 h 168"/>
              <a:gd name="T12" fmla="*/ 90 w 364"/>
              <a:gd name="T13" fmla="*/ 135 h 168"/>
              <a:gd name="T14" fmla="*/ 24 w 364"/>
              <a:gd name="T15" fmla="*/ 107 h 168"/>
              <a:gd name="T16" fmla="*/ 13 w 364"/>
              <a:gd name="T17" fmla="*/ 147 h 168"/>
              <a:gd name="T18" fmla="*/ 169 w 364"/>
              <a:gd name="T19" fmla="*/ 100 h 168"/>
              <a:gd name="T20" fmla="*/ 98 w 364"/>
              <a:gd name="T21" fmla="*/ 105 h 168"/>
              <a:gd name="T22" fmla="*/ 78 w 364"/>
              <a:gd name="T23" fmla="*/ 60 h 168"/>
              <a:gd name="T24" fmla="*/ 54 w 364"/>
              <a:gd name="T25" fmla="*/ 20 h 168"/>
              <a:gd name="T26" fmla="*/ 74 w 364"/>
              <a:gd name="T27" fmla="*/ 68 h 168"/>
              <a:gd name="T28" fmla="*/ 74 w 364"/>
              <a:gd name="T29" fmla="*/ 80 h 168"/>
              <a:gd name="T30" fmla="*/ 104 w 364"/>
              <a:gd name="T31" fmla="*/ 137 h 168"/>
              <a:gd name="T32" fmla="*/ 175 w 364"/>
              <a:gd name="T33" fmla="*/ 137 h 168"/>
              <a:gd name="T34" fmla="*/ 257 w 364"/>
              <a:gd name="T35" fmla="*/ 137 h 168"/>
              <a:gd name="T36" fmla="*/ 271 w 364"/>
              <a:gd name="T37" fmla="*/ 47 h 168"/>
              <a:gd name="T38" fmla="*/ 169 w 364"/>
              <a:gd name="T39" fmla="*/ 12 h 168"/>
              <a:gd name="T40" fmla="*/ 264 w 364"/>
              <a:gd name="T41" fmla="*/ 90 h 168"/>
              <a:gd name="T42" fmla="*/ 172 w 364"/>
              <a:gd name="T43" fmla="*/ 100 h 168"/>
              <a:gd name="T44" fmla="*/ 29 w 364"/>
              <a:gd name="T45" fmla="*/ 93 h 168"/>
              <a:gd name="T46" fmla="*/ 28 w 364"/>
              <a:gd name="T47" fmla="*/ 91 h 168"/>
              <a:gd name="T48" fmla="*/ 325 w 364"/>
              <a:gd name="T49" fmla="*/ 93 h 168"/>
              <a:gd name="T50" fmla="*/ 338 w 364"/>
              <a:gd name="T51" fmla="*/ 79 h 168"/>
              <a:gd name="T52" fmla="*/ 338 w 364"/>
              <a:gd name="T53" fmla="*/ 79 h 168"/>
              <a:gd name="T54" fmla="*/ 90 w 364"/>
              <a:gd name="T55" fmla="*/ 76 h 168"/>
              <a:gd name="T56" fmla="*/ 179 w 364"/>
              <a:gd name="T57" fmla="*/ 76 h 168"/>
              <a:gd name="T58" fmla="*/ 271 w 364"/>
              <a:gd name="T59" fmla="*/ 135 h 168"/>
              <a:gd name="T60" fmla="*/ 328 w 364"/>
              <a:gd name="T61" fmla="*/ 158 h 168"/>
              <a:gd name="T62" fmla="*/ 304 w 364"/>
              <a:gd name="T63" fmla="*/ 102 h 168"/>
              <a:gd name="T64" fmla="*/ 315 w 364"/>
              <a:gd name="T65" fmla="*/ 150 h 168"/>
              <a:gd name="T66" fmla="*/ 302 w 364"/>
              <a:gd name="T67" fmla="*/ 141 h 168"/>
              <a:gd name="T68" fmla="*/ 289 w 364"/>
              <a:gd name="T69" fmla="*/ 146 h 168"/>
              <a:gd name="T70" fmla="*/ 289 w 364"/>
              <a:gd name="T71" fmla="*/ 146 h 168"/>
              <a:gd name="T72" fmla="*/ 289 w 364"/>
              <a:gd name="T73" fmla="*/ 124 h 168"/>
              <a:gd name="T74" fmla="*/ 302 w 364"/>
              <a:gd name="T75" fmla="*/ 129 h 168"/>
              <a:gd name="T76" fmla="*/ 307 w 364"/>
              <a:gd name="T77" fmla="*/ 117 h 168"/>
              <a:gd name="T78" fmla="*/ 307 w 364"/>
              <a:gd name="T79" fmla="*/ 117 h 168"/>
              <a:gd name="T80" fmla="*/ 323 w 364"/>
              <a:gd name="T81" fmla="*/ 132 h 168"/>
              <a:gd name="T82" fmla="*/ 310 w 364"/>
              <a:gd name="T83" fmla="*/ 137 h 168"/>
              <a:gd name="T84" fmla="*/ 51 w 364"/>
              <a:gd name="T85" fmla="*/ 102 h 168"/>
              <a:gd name="T86" fmla="*/ 28 w 364"/>
              <a:gd name="T87" fmla="*/ 158 h 168"/>
              <a:gd name="T88" fmla="*/ 84 w 364"/>
              <a:gd name="T89" fmla="*/ 135 h 168"/>
              <a:gd name="T90" fmla="*/ 54 w 364"/>
              <a:gd name="T91" fmla="*/ 141 h 168"/>
              <a:gd name="T92" fmla="*/ 54 w 364"/>
              <a:gd name="T93" fmla="*/ 141 h 168"/>
              <a:gd name="T94" fmla="*/ 41 w 364"/>
              <a:gd name="T95" fmla="*/ 150 h 168"/>
              <a:gd name="T96" fmla="*/ 45 w 364"/>
              <a:gd name="T97" fmla="*/ 137 h 168"/>
              <a:gd name="T98" fmla="*/ 33 w 364"/>
              <a:gd name="T99" fmla="*/ 132 h 168"/>
              <a:gd name="T100" fmla="*/ 33 w 364"/>
              <a:gd name="T101" fmla="*/ 132 h 168"/>
              <a:gd name="T102" fmla="*/ 48 w 364"/>
              <a:gd name="T103" fmla="*/ 117 h 168"/>
              <a:gd name="T104" fmla="*/ 54 w 364"/>
              <a:gd name="T105" fmla="*/ 129 h 168"/>
              <a:gd name="T106" fmla="*/ 66 w 364"/>
              <a:gd name="T107" fmla="*/ 124 h 168"/>
              <a:gd name="T108" fmla="*/ 66 w 364"/>
              <a:gd name="T109" fmla="*/ 124 h 168"/>
              <a:gd name="T110" fmla="*/ 66 w 364"/>
              <a:gd name="T111" fmla="*/ 145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64" h="168">
                <a:moveTo>
                  <a:pt x="13" y="147"/>
                </a:moveTo>
                <a:cubicBezTo>
                  <a:pt x="5" y="131"/>
                  <a:pt x="0" y="115"/>
                  <a:pt x="1" y="95"/>
                </a:cubicBezTo>
                <a:cubicBezTo>
                  <a:pt x="5" y="93"/>
                  <a:pt x="8" y="91"/>
                  <a:pt x="12" y="90"/>
                </a:cubicBezTo>
                <a:cubicBezTo>
                  <a:pt x="14" y="71"/>
                  <a:pt x="16" y="52"/>
                  <a:pt x="23" y="36"/>
                </a:cubicBezTo>
                <a:cubicBezTo>
                  <a:pt x="19" y="33"/>
                  <a:pt x="19" y="33"/>
                  <a:pt x="19" y="33"/>
                </a:cubicBezTo>
                <a:cubicBezTo>
                  <a:pt x="21" y="24"/>
                  <a:pt x="25" y="17"/>
                  <a:pt x="30" y="10"/>
                </a:cubicBezTo>
                <a:cubicBezTo>
                  <a:pt x="90" y="1"/>
                  <a:pt x="150" y="0"/>
                  <a:pt x="211" y="3"/>
                </a:cubicBezTo>
                <a:cubicBezTo>
                  <a:pt x="241" y="11"/>
                  <a:pt x="266" y="23"/>
                  <a:pt x="283" y="41"/>
                </a:cubicBezTo>
                <a:cubicBezTo>
                  <a:pt x="307" y="51"/>
                  <a:pt x="327" y="63"/>
                  <a:pt x="343" y="79"/>
                </a:cubicBezTo>
                <a:cubicBezTo>
                  <a:pt x="346" y="85"/>
                  <a:pt x="349" y="92"/>
                  <a:pt x="352" y="98"/>
                </a:cubicBezTo>
                <a:cubicBezTo>
                  <a:pt x="360" y="100"/>
                  <a:pt x="360" y="100"/>
                  <a:pt x="360" y="100"/>
                </a:cubicBezTo>
                <a:cubicBezTo>
                  <a:pt x="364" y="121"/>
                  <a:pt x="360" y="136"/>
                  <a:pt x="350" y="147"/>
                </a:cubicBezTo>
                <a:cubicBezTo>
                  <a:pt x="341" y="147"/>
                  <a:pt x="341" y="147"/>
                  <a:pt x="341" y="147"/>
                </a:cubicBezTo>
                <a:cubicBezTo>
                  <a:pt x="342" y="143"/>
                  <a:pt x="343" y="139"/>
                  <a:pt x="343" y="135"/>
                </a:cubicBezTo>
                <a:cubicBezTo>
                  <a:pt x="343" y="124"/>
                  <a:pt x="339" y="114"/>
                  <a:pt x="332" y="107"/>
                </a:cubicBezTo>
                <a:cubicBezTo>
                  <a:pt x="325" y="100"/>
                  <a:pt x="315" y="96"/>
                  <a:pt x="304" y="96"/>
                </a:cubicBezTo>
                <a:cubicBezTo>
                  <a:pt x="294" y="96"/>
                  <a:pt x="284" y="100"/>
                  <a:pt x="277" y="107"/>
                </a:cubicBezTo>
                <a:cubicBezTo>
                  <a:pt x="270" y="114"/>
                  <a:pt x="266" y="124"/>
                  <a:pt x="266" y="135"/>
                </a:cubicBezTo>
                <a:cubicBezTo>
                  <a:pt x="266" y="139"/>
                  <a:pt x="266" y="143"/>
                  <a:pt x="268" y="147"/>
                </a:cubicBezTo>
                <a:cubicBezTo>
                  <a:pt x="88" y="147"/>
                  <a:pt x="88" y="147"/>
                  <a:pt x="88" y="147"/>
                </a:cubicBezTo>
                <a:cubicBezTo>
                  <a:pt x="89" y="143"/>
                  <a:pt x="90" y="139"/>
                  <a:pt x="90" y="135"/>
                </a:cubicBezTo>
                <a:cubicBezTo>
                  <a:pt x="90" y="124"/>
                  <a:pt x="86" y="114"/>
                  <a:pt x="79" y="107"/>
                </a:cubicBezTo>
                <a:cubicBezTo>
                  <a:pt x="72" y="100"/>
                  <a:pt x="62" y="96"/>
                  <a:pt x="51" y="96"/>
                </a:cubicBezTo>
                <a:cubicBezTo>
                  <a:pt x="41" y="96"/>
                  <a:pt x="31" y="100"/>
                  <a:pt x="24" y="107"/>
                </a:cubicBezTo>
                <a:cubicBezTo>
                  <a:pt x="17" y="114"/>
                  <a:pt x="13" y="124"/>
                  <a:pt x="13" y="135"/>
                </a:cubicBezTo>
                <a:cubicBezTo>
                  <a:pt x="13" y="139"/>
                  <a:pt x="13" y="143"/>
                  <a:pt x="14" y="147"/>
                </a:cubicBezTo>
                <a:cubicBezTo>
                  <a:pt x="13" y="147"/>
                  <a:pt x="13" y="147"/>
                  <a:pt x="13" y="147"/>
                </a:cubicBezTo>
                <a:close/>
                <a:moveTo>
                  <a:pt x="171" y="65"/>
                </a:moveTo>
                <a:cubicBezTo>
                  <a:pt x="170" y="66"/>
                  <a:pt x="169" y="66"/>
                  <a:pt x="168" y="66"/>
                </a:cubicBezTo>
                <a:cubicBezTo>
                  <a:pt x="168" y="77"/>
                  <a:pt x="168" y="89"/>
                  <a:pt x="169" y="100"/>
                </a:cubicBezTo>
                <a:cubicBezTo>
                  <a:pt x="170" y="111"/>
                  <a:pt x="172" y="123"/>
                  <a:pt x="174" y="134"/>
                </a:cubicBezTo>
                <a:cubicBezTo>
                  <a:pt x="107" y="134"/>
                  <a:pt x="107" y="134"/>
                  <a:pt x="107" y="134"/>
                </a:cubicBezTo>
                <a:cubicBezTo>
                  <a:pt x="105" y="124"/>
                  <a:pt x="103" y="114"/>
                  <a:pt x="98" y="105"/>
                </a:cubicBezTo>
                <a:cubicBezTo>
                  <a:pt x="93" y="95"/>
                  <a:pt x="87" y="86"/>
                  <a:pt x="77" y="79"/>
                </a:cubicBezTo>
                <a:cubicBezTo>
                  <a:pt x="77" y="75"/>
                  <a:pt x="77" y="72"/>
                  <a:pt x="77" y="68"/>
                </a:cubicBezTo>
                <a:cubicBezTo>
                  <a:pt x="77" y="66"/>
                  <a:pt x="77" y="63"/>
                  <a:pt x="78" y="60"/>
                </a:cubicBezTo>
                <a:cubicBezTo>
                  <a:pt x="161" y="60"/>
                  <a:pt x="161" y="60"/>
                  <a:pt x="161" y="60"/>
                </a:cubicBezTo>
                <a:cubicBezTo>
                  <a:pt x="161" y="50"/>
                  <a:pt x="158" y="20"/>
                  <a:pt x="158" y="13"/>
                </a:cubicBezTo>
                <a:cubicBezTo>
                  <a:pt x="126" y="14"/>
                  <a:pt x="83" y="16"/>
                  <a:pt x="54" y="20"/>
                </a:cubicBezTo>
                <a:cubicBezTo>
                  <a:pt x="49" y="34"/>
                  <a:pt x="47" y="47"/>
                  <a:pt x="45" y="60"/>
                </a:cubicBezTo>
                <a:cubicBezTo>
                  <a:pt x="75" y="60"/>
                  <a:pt x="75" y="60"/>
                  <a:pt x="75" y="60"/>
                </a:cubicBezTo>
                <a:cubicBezTo>
                  <a:pt x="74" y="63"/>
                  <a:pt x="74" y="66"/>
                  <a:pt x="74" y="68"/>
                </a:cubicBezTo>
                <a:cubicBezTo>
                  <a:pt x="74" y="72"/>
                  <a:pt x="74" y="76"/>
                  <a:pt x="74" y="79"/>
                </a:cubicBezTo>
                <a:cubicBezTo>
                  <a:pt x="74" y="80"/>
                  <a:pt x="74" y="80"/>
                  <a:pt x="74" y="80"/>
                </a:cubicBezTo>
                <a:cubicBezTo>
                  <a:pt x="74" y="80"/>
                  <a:pt x="74" y="80"/>
                  <a:pt x="74" y="80"/>
                </a:cubicBezTo>
                <a:cubicBezTo>
                  <a:pt x="84" y="88"/>
                  <a:pt x="91" y="97"/>
                  <a:pt x="95" y="106"/>
                </a:cubicBezTo>
                <a:cubicBezTo>
                  <a:pt x="100" y="115"/>
                  <a:pt x="103" y="125"/>
                  <a:pt x="104" y="135"/>
                </a:cubicBezTo>
                <a:cubicBezTo>
                  <a:pt x="104" y="137"/>
                  <a:pt x="104" y="137"/>
                  <a:pt x="104" y="137"/>
                </a:cubicBezTo>
                <a:cubicBezTo>
                  <a:pt x="106" y="137"/>
                  <a:pt x="106" y="137"/>
                  <a:pt x="106" y="137"/>
                </a:cubicBezTo>
                <a:cubicBezTo>
                  <a:pt x="175" y="137"/>
                  <a:pt x="175" y="137"/>
                  <a:pt x="175" y="137"/>
                </a:cubicBezTo>
                <a:cubicBezTo>
                  <a:pt x="175" y="137"/>
                  <a:pt x="175" y="137"/>
                  <a:pt x="175" y="137"/>
                </a:cubicBezTo>
                <a:cubicBezTo>
                  <a:pt x="176" y="137"/>
                  <a:pt x="176" y="137"/>
                  <a:pt x="176" y="137"/>
                </a:cubicBezTo>
                <a:cubicBezTo>
                  <a:pt x="256" y="137"/>
                  <a:pt x="256" y="137"/>
                  <a:pt x="256" y="137"/>
                </a:cubicBezTo>
                <a:cubicBezTo>
                  <a:pt x="257" y="137"/>
                  <a:pt x="257" y="137"/>
                  <a:pt x="257" y="137"/>
                </a:cubicBezTo>
                <a:cubicBezTo>
                  <a:pt x="257" y="136"/>
                  <a:pt x="257" y="136"/>
                  <a:pt x="257" y="136"/>
                </a:cubicBezTo>
                <a:cubicBezTo>
                  <a:pt x="262" y="120"/>
                  <a:pt x="265" y="105"/>
                  <a:pt x="267" y="91"/>
                </a:cubicBezTo>
                <a:cubicBezTo>
                  <a:pt x="269" y="76"/>
                  <a:pt x="271" y="61"/>
                  <a:pt x="271" y="47"/>
                </a:cubicBezTo>
                <a:cubicBezTo>
                  <a:pt x="269" y="47"/>
                  <a:pt x="269" y="47"/>
                  <a:pt x="269" y="47"/>
                </a:cubicBezTo>
                <a:cubicBezTo>
                  <a:pt x="255" y="31"/>
                  <a:pt x="234" y="20"/>
                  <a:pt x="208" y="12"/>
                </a:cubicBezTo>
                <a:cubicBezTo>
                  <a:pt x="192" y="12"/>
                  <a:pt x="186" y="12"/>
                  <a:pt x="169" y="12"/>
                </a:cubicBezTo>
                <a:cubicBezTo>
                  <a:pt x="178" y="60"/>
                  <a:pt x="178" y="60"/>
                  <a:pt x="178" y="60"/>
                </a:cubicBezTo>
                <a:cubicBezTo>
                  <a:pt x="211" y="60"/>
                  <a:pt x="226" y="61"/>
                  <a:pt x="267" y="61"/>
                </a:cubicBezTo>
                <a:cubicBezTo>
                  <a:pt x="267" y="70"/>
                  <a:pt x="266" y="80"/>
                  <a:pt x="264" y="90"/>
                </a:cubicBezTo>
                <a:cubicBezTo>
                  <a:pt x="262" y="105"/>
                  <a:pt x="259" y="119"/>
                  <a:pt x="255" y="134"/>
                </a:cubicBezTo>
                <a:cubicBezTo>
                  <a:pt x="177" y="134"/>
                  <a:pt x="177" y="134"/>
                  <a:pt x="177" y="134"/>
                </a:cubicBezTo>
                <a:cubicBezTo>
                  <a:pt x="175" y="123"/>
                  <a:pt x="173" y="111"/>
                  <a:pt x="172" y="100"/>
                </a:cubicBezTo>
                <a:cubicBezTo>
                  <a:pt x="171" y="89"/>
                  <a:pt x="170" y="77"/>
                  <a:pt x="171" y="65"/>
                </a:cubicBezTo>
                <a:close/>
                <a:moveTo>
                  <a:pt x="28" y="91"/>
                </a:moveTo>
                <a:cubicBezTo>
                  <a:pt x="27" y="93"/>
                  <a:pt x="27" y="93"/>
                  <a:pt x="29" y="93"/>
                </a:cubicBezTo>
                <a:cubicBezTo>
                  <a:pt x="43" y="87"/>
                  <a:pt x="56" y="88"/>
                  <a:pt x="67" y="93"/>
                </a:cubicBezTo>
                <a:cubicBezTo>
                  <a:pt x="68" y="93"/>
                  <a:pt x="69" y="92"/>
                  <a:pt x="67" y="90"/>
                </a:cubicBezTo>
                <a:cubicBezTo>
                  <a:pt x="57" y="81"/>
                  <a:pt x="37" y="81"/>
                  <a:pt x="28" y="91"/>
                </a:cubicBezTo>
                <a:close/>
                <a:moveTo>
                  <a:pt x="285" y="91"/>
                </a:moveTo>
                <a:cubicBezTo>
                  <a:pt x="284" y="93"/>
                  <a:pt x="285" y="93"/>
                  <a:pt x="286" y="93"/>
                </a:cubicBezTo>
                <a:cubicBezTo>
                  <a:pt x="301" y="87"/>
                  <a:pt x="314" y="88"/>
                  <a:pt x="325" y="93"/>
                </a:cubicBezTo>
                <a:cubicBezTo>
                  <a:pt x="326" y="93"/>
                  <a:pt x="327" y="92"/>
                  <a:pt x="325" y="90"/>
                </a:cubicBezTo>
                <a:cubicBezTo>
                  <a:pt x="315" y="81"/>
                  <a:pt x="295" y="81"/>
                  <a:pt x="285" y="91"/>
                </a:cubicBezTo>
                <a:close/>
                <a:moveTo>
                  <a:pt x="338" y="79"/>
                </a:moveTo>
                <a:cubicBezTo>
                  <a:pt x="333" y="75"/>
                  <a:pt x="328" y="71"/>
                  <a:pt x="321" y="67"/>
                </a:cubicBezTo>
                <a:cubicBezTo>
                  <a:pt x="308" y="67"/>
                  <a:pt x="302" y="69"/>
                  <a:pt x="298" y="73"/>
                </a:cubicBezTo>
                <a:cubicBezTo>
                  <a:pt x="297" y="79"/>
                  <a:pt x="311" y="80"/>
                  <a:pt x="338" y="79"/>
                </a:cubicBezTo>
                <a:close/>
                <a:moveTo>
                  <a:pt x="90" y="76"/>
                </a:moveTo>
                <a:cubicBezTo>
                  <a:pt x="90" y="88"/>
                  <a:pt x="107" y="88"/>
                  <a:pt x="107" y="76"/>
                </a:cubicBezTo>
                <a:cubicBezTo>
                  <a:pt x="90" y="76"/>
                  <a:pt x="90" y="76"/>
                  <a:pt x="90" y="76"/>
                </a:cubicBezTo>
                <a:close/>
                <a:moveTo>
                  <a:pt x="179" y="76"/>
                </a:moveTo>
                <a:cubicBezTo>
                  <a:pt x="179" y="88"/>
                  <a:pt x="196" y="88"/>
                  <a:pt x="196" y="76"/>
                </a:cubicBezTo>
                <a:cubicBezTo>
                  <a:pt x="179" y="76"/>
                  <a:pt x="179" y="76"/>
                  <a:pt x="179" y="76"/>
                </a:cubicBezTo>
                <a:close/>
                <a:moveTo>
                  <a:pt x="304" y="102"/>
                </a:moveTo>
                <a:cubicBezTo>
                  <a:pt x="295" y="102"/>
                  <a:pt x="287" y="106"/>
                  <a:pt x="281" y="111"/>
                </a:cubicBezTo>
                <a:cubicBezTo>
                  <a:pt x="275" y="117"/>
                  <a:pt x="271" y="126"/>
                  <a:pt x="271" y="135"/>
                </a:cubicBezTo>
                <a:cubicBezTo>
                  <a:pt x="271" y="144"/>
                  <a:pt x="275" y="152"/>
                  <a:pt x="281" y="158"/>
                </a:cubicBezTo>
                <a:cubicBezTo>
                  <a:pt x="287" y="164"/>
                  <a:pt x="295" y="168"/>
                  <a:pt x="304" y="168"/>
                </a:cubicBezTo>
                <a:cubicBezTo>
                  <a:pt x="313" y="168"/>
                  <a:pt x="322" y="164"/>
                  <a:pt x="328" y="158"/>
                </a:cubicBezTo>
                <a:cubicBezTo>
                  <a:pt x="334" y="152"/>
                  <a:pt x="337" y="144"/>
                  <a:pt x="337" y="135"/>
                </a:cubicBezTo>
                <a:cubicBezTo>
                  <a:pt x="337" y="126"/>
                  <a:pt x="334" y="117"/>
                  <a:pt x="328" y="111"/>
                </a:cubicBezTo>
                <a:cubicBezTo>
                  <a:pt x="322" y="106"/>
                  <a:pt x="313" y="102"/>
                  <a:pt x="304" y="102"/>
                </a:cubicBezTo>
                <a:close/>
                <a:moveTo>
                  <a:pt x="307" y="141"/>
                </a:moveTo>
                <a:cubicBezTo>
                  <a:pt x="308" y="153"/>
                  <a:pt x="308" y="153"/>
                  <a:pt x="308" y="153"/>
                </a:cubicBezTo>
                <a:cubicBezTo>
                  <a:pt x="310" y="152"/>
                  <a:pt x="313" y="151"/>
                  <a:pt x="315" y="150"/>
                </a:cubicBezTo>
                <a:cubicBezTo>
                  <a:pt x="307" y="141"/>
                  <a:pt x="307" y="141"/>
                  <a:pt x="307" y="141"/>
                </a:cubicBezTo>
                <a:close/>
                <a:moveTo>
                  <a:pt x="301" y="153"/>
                </a:moveTo>
                <a:cubicBezTo>
                  <a:pt x="302" y="141"/>
                  <a:pt x="302" y="141"/>
                  <a:pt x="302" y="141"/>
                </a:cubicBezTo>
                <a:cubicBezTo>
                  <a:pt x="294" y="150"/>
                  <a:pt x="294" y="150"/>
                  <a:pt x="294" y="150"/>
                </a:cubicBezTo>
                <a:cubicBezTo>
                  <a:pt x="296" y="151"/>
                  <a:pt x="299" y="152"/>
                  <a:pt x="301" y="153"/>
                </a:cubicBezTo>
                <a:close/>
                <a:moveTo>
                  <a:pt x="289" y="146"/>
                </a:moveTo>
                <a:cubicBezTo>
                  <a:pt x="298" y="137"/>
                  <a:pt x="298" y="137"/>
                  <a:pt x="298" y="137"/>
                </a:cubicBezTo>
                <a:cubicBezTo>
                  <a:pt x="286" y="138"/>
                  <a:pt x="286" y="138"/>
                  <a:pt x="286" y="138"/>
                </a:cubicBezTo>
                <a:cubicBezTo>
                  <a:pt x="287" y="141"/>
                  <a:pt x="288" y="143"/>
                  <a:pt x="289" y="146"/>
                </a:cubicBezTo>
                <a:close/>
                <a:moveTo>
                  <a:pt x="286" y="132"/>
                </a:moveTo>
                <a:cubicBezTo>
                  <a:pt x="298" y="132"/>
                  <a:pt x="298" y="132"/>
                  <a:pt x="298" y="132"/>
                </a:cubicBezTo>
                <a:cubicBezTo>
                  <a:pt x="289" y="124"/>
                  <a:pt x="289" y="124"/>
                  <a:pt x="289" y="124"/>
                </a:cubicBezTo>
                <a:cubicBezTo>
                  <a:pt x="288" y="126"/>
                  <a:pt x="287" y="129"/>
                  <a:pt x="286" y="132"/>
                </a:cubicBezTo>
                <a:close/>
                <a:moveTo>
                  <a:pt x="294" y="120"/>
                </a:moveTo>
                <a:cubicBezTo>
                  <a:pt x="302" y="129"/>
                  <a:pt x="302" y="129"/>
                  <a:pt x="302" y="129"/>
                </a:cubicBezTo>
                <a:cubicBezTo>
                  <a:pt x="301" y="117"/>
                  <a:pt x="301" y="117"/>
                  <a:pt x="301" y="117"/>
                </a:cubicBezTo>
                <a:cubicBezTo>
                  <a:pt x="298" y="117"/>
                  <a:pt x="296" y="118"/>
                  <a:pt x="294" y="120"/>
                </a:cubicBezTo>
                <a:close/>
                <a:moveTo>
                  <a:pt x="307" y="117"/>
                </a:moveTo>
                <a:cubicBezTo>
                  <a:pt x="307" y="129"/>
                  <a:pt x="307" y="129"/>
                  <a:pt x="307" y="129"/>
                </a:cubicBezTo>
                <a:cubicBezTo>
                  <a:pt x="315" y="120"/>
                  <a:pt x="315" y="120"/>
                  <a:pt x="315" y="120"/>
                </a:cubicBezTo>
                <a:cubicBezTo>
                  <a:pt x="313" y="118"/>
                  <a:pt x="310" y="117"/>
                  <a:pt x="307" y="117"/>
                </a:cubicBezTo>
                <a:close/>
                <a:moveTo>
                  <a:pt x="319" y="124"/>
                </a:moveTo>
                <a:cubicBezTo>
                  <a:pt x="310" y="132"/>
                  <a:pt x="310" y="132"/>
                  <a:pt x="310" y="132"/>
                </a:cubicBezTo>
                <a:cubicBezTo>
                  <a:pt x="323" y="132"/>
                  <a:pt x="323" y="132"/>
                  <a:pt x="323" y="132"/>
                </a:cubicBezTo>
                <a:cubicBezTo>
                  <a:pt x="322" y="129"/>
                  <a:pt x="321" y="126"/>
                  <a:pt x="319" y="124"/>
                </a:cubicBezTo>
                <a:close/>
                <a:moveTo>
                  <a:pt x="323" y="138"/>
                </a:moveTo>
                <a:cubicBezTo>
                  <a:pt x="310" y="137"/>
                  <a:pt x="310" y="137"/>
                  <a:pt x="310" y="137"/>
                </a:cubicBezTo>
                <a:cubicBezTo>
                  <a:pt x="319" y="145"/>
                  <a:pt x="319" y="145"/>
                  <a:pt x="319" y="145"/>
                </a:cubicBezTo>
                <a:cubicBezTo>
                  <a:pt x="321" y="143"/>
                  <a:pt x="322" y="140"/>
                  <a:pt x="323" y="138"/>
                </a:cubicBezTo>
                <a:close/>
                <a:moveTo>
                  <a:pt x="51" y="102"/>
                </a:moveTo>
                <a:cubicBezTo>
                  <a:pt x="42" y="102"/>
                  <a:pt x="34" y="106"/>
                  <a:pt x="28" y="111"/>
                </a:cubicBezTo>
                <a:cubicBezTo>
                  <a:pt x="22" y="117"/>
                  <a:pt x="18" y="126"/>
                  <a:pt x="18" y="135"/>
                </a:cubicBezTo>
                <a:cubicBezTo>
                  <a:pt x="18" y="144"/>
                  <a:pt x="22" y="152"/>
                  <a:pt x="28" y="158"/>
                </a:cubicBezTo>
                <a:cubicBezTo>
                  <a:pt x="34" y="164"/>
                  <a:pt x="42" y="168"/>
                  <a:pt x="51" y="168"/>
                </a:cubicBezTo>
                <a:cubicBezTo>
                  <a:pt x="60" y="168"/>
                  <a:pt x="69" y="164"/>
                  <a:pt x="75" y="158"/>
                </a:cubicBezTo>
                <a:cubicBezTo>
                  <a:pt x="80" y="152"/>
                  <a:pt x="84" y="144"/>
                  <a:pt x="84" y="135"/>
                </a:cubicBezTo>
                <a:cubicBezTo>
                  <a:pt x="84" y="126"/>
                  <a:pt x="80" y="117"/>
                  <a:pt x="75" y="111"/>
                </a:cubicBezTo>
                <a:cubicBezTo>
                  <a:pt x="69" y="106"/>
                  <a:pt x="60" y="102"/>
                  <a:pt x="51" y="102"/>
                </a:cubicBezTo>
                <a:close/>
                <a:moveTo>
                  <a:pt x="54" y="141"/>
                </a:moveTo>
                <a:cubicBezTo>
                  <a:pt x="54" y="153"/>
                  <a:pt x="54" y="153"/>
                  <a:pt x="54" y="153"/>
                </a:cubicBezTo>
                <a:cubicBezTo>
                  <a:pt x="57" y="152"/>
                  <a:pt x="60" y="151"/>
                  <a:pt x="62" y="150"/>
                </a:cubicBezTo>
                <a:cubicBezTo>
                  <a:pt x="54" y="141"/>
                  <a:pt x="54" y="141"/>
                  <a:pt x="54" y="141"/>
                </a:cubicBezTo>
                <a:close/>
                <a:moveTo>
                  <a:pt x="48" y="153"/>
                </a:moveTo>
                <a:cubicBezTo>
                  <a:pt x="49" y="141"/>
                  <a:pt x="49" y="141"/>
                  <a:pt x="49" y="141"/>
                </a:cubicBezTo>
                <a:cubicBezTo>
                  <a:pt x="41" y="150"/>
                  <a:pt x="41" y="150"/>
                  <a:pt x="41" y="150"/>
                </a:cubicBezTo>
                <a:cubicBezTo>
                  <a:pt x="43" y="151"/>
                  <a:pt x="46" y="152"/>
                  <a:pt x="48" y="153"/>
                </a:cubicBezTo>
                <a:close/>
                <a:moveTo>
                  <a:pt x="36" y="146"/>
                </a:moveTo>
                <a:cubicBezTo>
                  <a:pt x="45" y="137"/>
                  <a:pt x="45" y="137"/>
                  <a:pt x="45" y="137"/>
                </a:cubicBezTo>
                <a:cubicBezTo>
                  <a:pt x="33" y="138"/>
                  <a:pt x="33" y="138"/>
                  <a:pt x="33" y="138"/>
                </a:cubicBezTo>
                <a:cubicBezTo>
                  <a:pt x="34" y="141"/>
                  <a:pt x="35" y="143"/>
                  <a:pt x="36" y="146"/>
                </a:cubicBezTo>
                <a:close/>
                <a:moveTo>
                  <a:pt x="33" y="132"/>
                </a:moveTo>
                <a:cubicBezTo>
                  <a:pt x="45" y="132"/>
                  <a:pt x="45" y="132"/>
                  <a:pt x="45" y="132"/>
                </a:cubicBezTo>
                <a:cubicBezTo>
                  <a:pt x="36" y="124"/>
                  <a:pt x="36" y="124"/>
                  <a:pt x="36" y="124"/>
                </a:cubicBezTo>
                <a:cubicBezTo>
                  <a:pt x="35" y="126"/>
                  <a:pt x="34" y="129"/>
                  <a:pt x="33" y="132"/>
                </a:cubicBezTo>
                <a:close/>
                <a:moveTo>
                  <a:pt x="40" y="120"/>
                </a:moveTo>
                <a:cubicBezTo>
                  <a:pt x="49" y="129"/>
                  <a:pt x="49" y="129"/>
                  <a:pt x="49" y="129"/>
                </a:cubicBezTo>
                <a:cubicBezTo>
                  <a:pt x="48" y="117"/>
                  <a:pt x="48" y="117"/>
                  <a:pt x="48" y="117"/>
                </a:cubicBezTo>
                <a:cubicBezTo>
                  <a:pt x="45" y="117"/>
                  <a:pt x="43" y="118"/>
                  <a:pt x="40" y="120"/>
                </a:cubicBezTo>
                <a:close/>
                <a:moveTo>
                  <a:pt x="54" y="117"/>
                </a:moveTo>
                <a:cubicBezTo>
                  <a:pt x="54" y="129"/>
                  <a:pt x="54" y="129"/>
                  <a:pt x="54" y="129"/>
                </a:cubicBezTo>
                <a:cubicBezTo>
                  <a:pt x="62" y="120"/>
                  <a:pt x="62" y="120"/>
                  <a:pt x="62" y="120"/>
                </a:cubicBezTo>
                <a:cubicBezTo>
                  <a:pt x="60" y="118"/>
                  <a:pt x="57" y="117"/>
                  <a:pt x="54" y="117"/>
                </a:cubicBezTo>
                <a:close/>
                <a:moveTo>
                  <a:pt x="66" y="124"/>
                </a:moveTo>
                <a:cubicBezTo>
                  <a:pt x="57" y="132"/>
                  <a:pt x="57" y="132"/>
                  <a:pt x="57" y="132"/>
                </a:cubicBezTo>
                <a:cubicBezTo>
                  <a:pt x="69" y="132"/>
                  <a:pt x="69" y="132"/>
                  <a:pt x="69" y="132"/>
                </a:cubicBezTo>
                <a:cubicBezTo>
                  <a:pt x="69" y="129"/>
                  <a:pt x="68" y="126"/>
                  <a:pt x="66" y="124"/>
                </a:cubicBezTo>
                <a:close/>
                <a:moveTo>
                  <a:pt x="69" y="138"/>
                </a:moveTo>
                <a:cubicBezTo>
                  <a:pt x="57" y="137"/>
                  <a:pt x="57" y="137"/>
                  <a:pt x="57" y="137"/>
                </a:cubicBezTo>
                <a:cubicBezTo>
                  <a:pt x="66" y="145"/>
                  <a:pt x="66" y="145"/>
                  <a:pt x="66" y="145"/>
                </a:cubicBezTo>
                <a:cubicBezTo>
                  <a:pt x="68" y="143"/>
                  <a:pt x="69" y="140"/>
                  <a:pt x="69" y="13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92"/>
          <p:cNvSpPr>
            <a:spLocks noEditPoints="1"/>
          </p:cNvSpPr>
          <p:nvPr/>
        </p:nvSpPr>
        <p:spPr bwMode="auto">
          <a:xfrm>
            <a:off x="2095500" y="1315085"/>
            <a:ext cx="250190" cy="134620"/>
          </a:xfrm>
          <a:custGeom>
            <a:avLst/>
            <a:gdLst>
              <a:gd name="T0" fmla="*/ 1 w 405"/>
              <a:gd name="T1" fmla="*/ 83 h 192"/>
              <a:gd name="T2" fmla="*/ 0 w 405"/>
              <a:gd name="T3" fmla="*/ 112 h 192"/>
              <a:gd name="T4" fmla="*/ 29 w 405"/>
              <a:gd name="T5" fmla="*/ 167 h 192"/>
              <a:gd name="T6" fmla="*/ 75 w 405"/>
              <a:gd name="T7" fmla="*/ 99 h 192"/>
              <a:gd name="T8" fmla="*/ 272 w 405"/>
              <a:gd name="T9" fmla="*/ 167 h 192"/>
              <a:gd name="T10" fmla="*/ 318 w 405"/>
              <a:gd name="T11" fmla="*/ 99 h 192"/>
              <a:gd name="T12" fmla="*/ 383 w 405"/>
              <a:gd name="T13" fmla="*/ 167 h 192"/>
              <a:gd name="T14" fmla="*/ 302 w 405"/>
              <a:gd name="T15" fmla="*/ 61 h 192"/>
              <a:gd name="T16" fmla="*/ 13 w 405"/>
              <a:gd name="T17" fmla="*/ 9 h 192"/>
              <a:gd name="T18" fmla="*/ 50 w 405"/>
              <a:gd name="T19" fmla="*/ 69 h 192"/>
              <a:gd name="T20" fmla="*/ 86 w 405"/>
              <a:gd name="T21" fmla="*/ 69 h 192"/>
              <a:gd name="T22" fmla="*/ 400 w 405"/>
              <a:gd name="T23" fmla="*/ 110 h 192"/>
              <a:gd name="T24" fmla="*/ 398 w 405"/>
              <a:gd name="T25" fmla="*/ 94 h 192"/>
              <a:gd name="T26" fmla="*/ 130 w 405"/>
              <a:gd name="T27" fmla="*/ 87 h 192"/>
              <a:gd name="T28" fmla="*/ 109 w 405"/>
              <a:gd name="T29" fmla="*/ 90 h 192"/>
              <a:gd name="T30" fmla="*/ 109 w 405"/>
              <a:gd name="T31" fmla="*/ 85 h 192"/>
              <a:gd name="T32" fmla="*/ 209 w 405"/>
              <a:gd name="T33" fmla="*/ 87 h 192"/>
              <a:gd name="T34" fmla="*/ 188 w 405"/>
              <a:gd name="T35" fmla="*/ 90 h 192"/>
              <a:gd name="T36" fmla="*/ 188 w 405"/>
              <a:gd name="T37" fmla="*/ 85 h 192"/>
              <a:gd name="T38" fmla="*/ 166 w 405"/>
              <a:gd name="T39" fmla="*/ 16 h 192"/>
              <a:gd name="T40" fmla="*/ 182 w 405"/>
              <a:gd name="T41" fmla="*/ 69 h 192"/>
              <a:gd name="T42" fmla="*/ 280 w 405"/>
              <a:gd name="T43" fmla="*/ 69 h 192"/>
              <a:gd name="T44" fmla="*/ 105 w 405"/>
              <a:gd name="T45" fmla="*/ 119 h 192"/>
              <a:gd name="T46" fmla="*/ 75 w 405"/>
              <a:gd name="T47" fmla="*/ 192 h 192"/>
              <a:gd name="T48" fmla="*/ 45 w 405"/>
              <a:gd name="T49" fmla="*/ 119 h 192"/>
              <a:gd name="T50" fmla="*/ 349 w 405"/>
              <a:gd name="T51" fmla="*/ 119 h 192"/>
              <a:gd name="T52" fmla="*/ 319 w 405"/>
              <a:gd name="T53" fmla="*/ 192 h 192"/>
              <a:gd name="T54" fmla="*/ 288 w 405"/>
              <a:gd name="T55" fmla="*/ 119 h 192"/>
              <a:gd name="T56" fmla="*/ 338 w 405"/>
              <a:gd name="T57" fmla="*/ 130 h 192"/>
              <a:gd name="T58" fmla="*/ 324 w 405"/>
              <a:gd name="T59" fmla="*/ 142 h 192"/>
              <a:gd name="T60" fmla="*/ 342 w 405"/>
              <a:gd name="T61" fmla="*/ 164 h 192"/>
              <a:gd name="T62" fmla="*/ 319 w 405"/>
              <a:gd name="T63" fmla="*/ 159 h 192"/>
              <a:gd name="T64" fmla="*/ 315 w 405"/>
              <a:gd name="T65" fmla="*/ 158 h 192"/>
              <a:gd name="T66" fmla="*/ 310 w 405"/>
              <a:gd name="T67" fmla="*/ 153 h 192"/>
              <a:gd name="T68" fmla="*/ 309 w 405"/>
              <a:gd name="T69" fmla="*/ 149 h 192"/>
              <a:gd name="T70" fmla="*/ 313 w 405"/>
              <a:gd name="T71" fmla="*/ 141 h 192"/>
              <a:gd name="T72" fmla="*/ 317 w 405"/>
              <a:gd name="T73" fmla="*/ 140 h 192"/>
              <a:gd name="T74" fmla="*/ 346 w 405"/>
              <a:gd name="T75" fmla="*/ 138 h 192"/>
              <a:gd name="T76" fmla="*/ 330 w 405"/>
              <a:gd name="T77" fmla="*/ 148 h 192"/>
              <a:gd name="T78" fmla="*/ 324 w 405"/>
              <a:gd name="T79" fmla="*/ 159 h 192"/>
              <a:gd name="T80" fmla="*/ 316 w 405"/>
              <a:gd name="T81" fmla="*/ 120 h 192"/>
              <a:gd name="T82" fmla="*/ 321 w 405"/>
              <a:gd name="T83" fmla="*/ 139 h 192"/>
              <a:gd name="T84" fmla="*/ 298 w 405"/>
              <a:gd name="T85" fmla="*/ 128 h 192"/>
              <a:gd name="T86" fmla="*/ 311 w 405"/>
              <a:gd name="T87" fmla="*/ 158 h 192"/>
              <a:gd name="T88" fmla="*/ 293 w 405"/>
              <a:gd name="T89" fmla="*/ 164 h 192"/>
              <a:gd name="T90" fmla="*/ 95 w 405"/>
              <a:gd name="T91" fmla="*/ 130 h 192"/>
              <a:gd name="T92" fmla="*/ 81 w 405"/>
              <a:gd name="T93" fmla="*/ 142 h 192"/>
              <a:gd name="T94" fmla="*/ 98 w 405"/>
              <a:gd name="T95" fmla="*/ 164 h 192"/>
              <a:gd name="T96" fmla="*/ 75 w 405"/>
              <a:gd name="T97" fmla="*/ 159 h 192"/>
              <a:gd name="T98" fmla="*/ 72 w 405"/>
              <a:gd name="T99" fmla="*/ 158 h 192"/>
              <a:gd name="T100" fmla="*/ 66 w 405"/>
              <a:gd name="T101" fmla="*/ 153 h 192"/>
              <a:gd name="T102" fmla="*/ 66 w 405"/>
              <a:gd name="T103" fmla="*/ 149 h 192"/>
              <a:gd name="T104" fmla="*/ 70 w 405"/>
              <a:gd name="T105" fmla="*/ 141 h 192"/>
              <a:gd name="T106" fmla="*/ 73 w 405"/>
              <a:gd name="T107" fmla="*/ 140 h 192"/>
              <a:gd name="T108" fmla="*/ 103 w 405"/>
              <a:gd name="T109" fmla="*/ 138 h 192"/>
              <a:gd name="T110" fmla="*/ 87 w 405"/>
              <a:gd name="T111" fmla="*/ 148 h 192"/>
              <a:gd name="T112" fmla="*/ 80 w 405"/>
              <a:gd name="T113" fmla="*/ 159 h 192"/>
              <a:gd name="T114" fmla="*/ 73 w 405"/>
              <a:gd name="T115" fmla="*/ 120 h 192"/>
              <a:gd name="T116" fmla="*/ 78 w 405"/>
              <a:gd name="T117" fmla="*/ 139 h 192"/>
              <a:gd name="T118" fmla="*/ 54 w 405"/>
              <a:gd name="T119" fmla="*/ 128 h 192"/>
              <a:gd name="T120" fmla="*/ 67 w 405"/>
              <a:gd name="T121" fmla="*/ 158 h 192"/>
              <a:gd name="T122" fmla="*/ 50 w 405"/>
              <a:gd name="T123" fmla="*/ 164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05" h="192">
                <a:moveTo>
                  <a:pt x="15" y="30"/>
                </a:moveTo>
                <a:cubicBezTo>
                  <a:pt x="10" y="46"/>
                  <a:pt x="5" y="61"/>
                  <a:pt x="0" y="77"/>
                </a:cubicBezTo>
                <a:cubicBezTo>
                  <a:pt x="0" y="79"/>
                  <a:pt x="1" y="81"/>
                  <a:pt x="1" y="83"/>
                </a:cubicBezTo>
                <a:cubicBezTo>
                  <a:pt x="3" y="83"/>
                  <a:pt x="5" y="83"/>
                  <a:pt x="7" y="83"/>
                </a:cubicBezTo>
                <a:cubicBezTo>
                  <a:pt x="7" y="93"/>
                  <a:pt x="7" y="102"/>
                  <a:pt x="7" y="112"/>
                </a:cubicBezTo>
                <a:cubicBezTo>
                  <a:pt x="4" y="112"/>
                  <a:pt x="2" y="112"/>
                  <a:pt x="0" y="112"/>
                </a:cubicBezTo>
                <a:cubicBezTo>
                  <a:pt x="0" y="116"/>
                  <a:pt x="0" y="121"/>
                  <a:pt x="0" y="125"/>
                </a:cubicBezTo>
                <a:cubicBezTo>
                  <a:pt x="6" y="139"/>
                  <a:pt x="12" y="153"/>
                  <a:pt x="19" y="167"/>
                </a:cubicBezTo>
                <a:cubicBezTo>
                  <a:pt x="29" y="167"/>
                  <a:pt x="29" y="167"/>
                  <a:pt x="29" y="167"/>
                </a:cubicBezTo>
                <a:cubicBezTo>
                  <a:pt x="27" y="161"/>
                  <a:pt x="25" y="155"/>
                  <a:pt x="25" y="149"/>
                </a:cubicBezTo>
                <a:cubicBezTo>
                  <a:pt x="25" y="135"/>
                  <a:pt x="31" y="123"/>
                  <a:pt x="40" y="114"/>
                </a:cubicBezTo>
                <a:cubicBezTo>
                  <a:pt x="49" y="105"/>
                  <a:pt x="61" y="99"/>
                  <a:pt x="75" y="99"/>
                </a:cubicBezTo>
                <a:cubicBezTo>
                  <a:pt x="103" y="99"/>
                  <a:pt x="125" y="122"/>
                  <a:pt x="125" y="149"/>
                </a:cubicBezTo>
                <a:cubicBezTo>
                  <a:pt x="125" y="155"/>
                  <a:pt x="124" y="161"/>
                  <a:pt x="122" y="167"/>
                </a:cubicBezTo>
                <a:cubicBezTo>
                  <a:pt x="272" y="167"/>
                  <a:pt x="272" y="167"/>
                  <a:pt x="272" y="167"/>
                </a:cubicBezTo>
                <a:cubicBezTo>
                  <a:pt x="270" y="161"/>
                  <a:pt x="268" y="155"/>
                  <a:pt x="268" y="149"/>
                </a:cubicBezTo>
                <a:cubicBezTo>
                  <a:pt x="268" y="135"/>
                  <a:pt x="274" y="123"/>
                  <a:pt x="283" y="114"/>
                </a:cubicBezTo>
                <a:cubicBezTo>
                  <a:pt x="292" y="105"/>
                  <a:pt x="304" y="99"/>
                  <a:pt x="318" y="99"/>
                </a:cubicBezTo>
                <a:cubicBezTo>
                  <a:pt x="346" y="99"/>
                  <a:pt x="368" y="122"/>
                  <a:pt x="368" y="149"/>
                </a:cubicBezTo>
                <a:cubicBezTo>
                  <a:pt x="368" y="155"/>
                  <a:pt x="367" y="161"/>
                  <a:pt x="365" y="167"/>
                </a:cubicBezTo>
                <a:cubicBezTo>
                  <a:pt x="383" y="167"/>
                  <a:pt x="383" y="167"/>
                  <a:pt x="383" y="167"/>
                </a:cubicBezTo>
                <a:cubicBezTo>
                  <a:pt x="393" y="159"/>
                  <a:pt x="403" y="151"/>
                  <a:pt x="405" y="135"/>
                </a:cubicBezTo>
                <a:cubicBezTo>
                  <a:pt x="405" y="116"/>
                  <a:pt x="404" y="96"/>
                  <a:pt x="398" y="77"/>
                </a:cubicBezTo>
                <a:cubicBezTo>
                  <a:pt x="368" y="69"/>
                  <a:pt x="335" y="64"/>
                  <a:pt x="302" y="61"/>
                </a:cubicBezTo>
                <a:cubicBezTo>
                  <a:pt x="301" y="62"/>
                  <a:pt x="299" y="64"/>
                  <a:pt x="298" y="66"/>
                </a:cubicBezTo>
                <a:cubicBezTo>
                  <a:pt x="273" y="39"/>
                  <a:pt x="240" y="18"/>
                  <a:pt x="217" y="6"/>
                </a:cubicBezTo>
                <a:cubicBezTo>
                  <a:pt x="150" y="0"/>
                  <a:pt x="82" y="0"/>
                  <a:pt x="13" y="9"/>
                </a:cubicBezTo>
                <a:cubicBezTo>
                  <a:pt x="11" y="12"/>
                  <a:pt x="10" y="15"/>
                  <a:pt x="9" y="18"/>
                </a:cubicBezTo>
                <a:cubicBezTo>
                  <a:pt x="11" y="22"/>
                  <a:pt x="13" y="26"/>
                  <a:pt x="15" y="30"/>
                </a:cubicBezTo>
                <a:close/>
                <a:moveTo>
                  <a:pt x="50" y="69"/>
                </a:moveTo>
                <a:cubicBezTo>
                  <a:pt x="53" y="53"/>
                  <a:pt x="56" y="37"/>
                  <a:pt x="61" y="20"/>
                </a:cubicBezTo>
                <a:cubicBezTo>
                  <a:pt x="72" y="19"/>
                  <a:pt x="83" y="18"/>
                  <a:pt x="95" y="17"/>
                </a:cubicBezTo>
                <a:cubicBezTo>
                  <a:pt x="86" y="69"/>
                  <a:pt x="86" y="69"/>
                  <a:pt x="86" y="69"/>
                </a:cubicBezTo>
                <a:cubicBezTo>
                  <a:pt x="50" y="69"/>
                  <a:pt x="50" y="69"/>
                  <a:pt x="50" y="69"/>
                </a:cubicBezTo>
                <a:close/>
                <a:moveTo>
                  <a:pt x="398" y="94"/>
                </a:moveTo>
                <a:cubicBezTo>
                  <a:pt x="400" y="110"/>
                  <a:pt x="400" y="110"/>
                  <a:pt x="400" y="110"/>
                </a:cubicBezTo>
                <a:cubicBezTo>
                  <a:pt x="399" y="111"/>
                  <a:pt x="361" y="101"/>
                  <a:pt x="359" y="100"/>
                </a:cubicBezTo>
                <a:cubicBezTo>
                  <a:pt x="356" y="97"/>
                  <a:pt x="356" y="90"/>
                  <a:pt x="356" y="90"/>
                </a:cubicBezTo>
                <a:cubicBezTo>
                  <a:pt x="398" y="94"/>
                  <a:pt x="398" y="94"/>
                  <a:pt x="398" y="94"/>
                </a:cubicBezTo>
                <a:close/>
                <a:moveTo>
                  <a:pt x="109" y="85"/>
                </a:moveTo>
                <a:cubicBezTo>
                  <a:pt x="128" y="85"/>
                  <a:pt x="128" y="85"/>
                  <a:pt x="128" y="85"/>
                </a:cubicBezTo>
                <a:cubicBezTo>
                  <a:pt x="129" y="85"/>
                  <a:pt x="130" y="86"/>
                  <a:pt x="130" y="87"/>
                </a:cubicBezTo>
                <a:cubicBezTo>
                  <a:pt x="130" y="87"/>
                  <a:pt x="130" y="87"/>
                  <a:pt x="130" y="87"/>
                </a:cubicBezTo>
                <a:cubicBezTo>
                  <a:pt x="130" y="89"/>
                  <a:pt x="129" y="90"/>
                  <a:pt x="128" y="90"/>
                </a:cubicBezTo>
                <a:cubicBezTo>
                  <a:pt x="109" y="90"/>
                  <a:pt x="109" y="90"/>
                  <a:pt x="109" y="90"/>
                </a:cubicBezTo>
                <a:cubicBezTo>
                  <a:pt x="108" y="90"/>
                  <a:pt x="106" y="89"/>
                  <a:pt x="106" y="87"/>
                </a:cubicBezTo>
                <a:cubicBezTo>
                  <a:pt x="106" y="87"/>
                  <a:pt x="106" y="87"/>
                  <a:pt x="106" y="87"/>
                </a:cubicBezTo>
                <a:cubicBezTo>
                  <a:pt x="106" y="86"/>
                  <a:pt x="108" y="85"/>
                  <a:pt x="109" y="85"/>
                </a:cubicBezTo>
                <a:close/>
                <a:moveTo>
                  <a:pt x="188" y="85"/>
                </a:moveTo>
                <a:cubicBezTo>
                  <a:pt x="206" y="85"/>
                  <a:pt x="206" y="85"/>
                  <a:pt x="206" y="85"/>
                </a:cubicBezTo>
                <a:cubicBezTo>
                  <a:pt x="208" y="85"/>
                  <a:pt x="209" y="86"/>
                  <a:pt x="209" y="87"/>
                </a:cubicBezTo>
                <a:cubicBezTo>
                  <a:pt x="209" y="87"/>
                  <a:pt x="209" y="87"/>
                  <a:pt x="209" y="87"/>
                </a:cubicBezTo>
                <a:cubicBezTo>
                  <a:pt x="209" y="89"/>
                  <a:pt x="208" y="90"/>
                  <a:pt x="206" y="90"/>
                </a:cubicBezTo>
                <a:cubicBezTo>
                  <a:pt x="188" y="90"/>
                  <a:pt x="188" y="90"/>
                  <a:pt x="188" y="90"/>
                </a:cubicBezTo>
                <a:cubicBezTo>
                  <a:pt x="186" y="90"/>
                  <a:pt x="185" y="89"/>
                  <a:pt x="185" y="87"/>
                </a:cubicBezTo>
                <a:cubicBezTo>
                  <a:pt x="185" y="87"/>
                  <a:pt x="185" y="87"/>
                  <a:pt x="185" y="87"/>
                </a:cubicBezTo>
                <a:cubicBezTo>
                  <a:pt x="185" y="86"/>
                  <a:pt x="186" y="85"/>
                  <a:pt x="188" y="85"/>
                </a:cubicBezTo>
                <a:close/>
                <a:moveTo>
                  <a:pt x="95" y="69"/>
                </a:moveTo>
                <a:cubicBezTo>
                  <a:pt x="101" y="17"/>
                  <a:pt x="101" y="17"/>
                  <a:pt x="101" y="17"/>
                </a:cubicBezTo>
                <a:cubicBezTo>
                  <a:pt x="122" y="16"/>
                  <a:pt x="144" y="15"/>
                  <a:pt x="166" y="16"/>
                </a:cubicBezTo>
                <a:cubicBezTo>
                  <a:pt x="162" y="69"/>
                  <a:pt x="162" y="69"/>
                  <a:pt x="162" y="69"/>
                </a:cubicBezTo>
                <a:cubicBezTo>
                  <a:pt x="95" y="69"/>
                  <a:pt x="95" y="69"/>
                  <a:pt x="95" y="69"/>
                </a:cubicBezTo>
                <a:close/>
                <a:moveTo>
                  <a:pt x="182" y="69"/>
                </a:moveTo>
                <a:cubicBezTo>
                  <a:pt x="180" y="16"/>
                  <a:pt x="180" y="16"/>
                  <a:pt x="180" y="16"/>
                </a:cubicBezTo>
                <a:cubicBezTo>
                  <a:pt x="193" y="16"/>
                  <a:pt x="207" y="17"/>
                  <a:pt x="220" y="18"/>
                </a:cubicBezTo>
                <a:cubicBezTo>
                  <a:pt x="243" y="31"/>
                  <a:pt x="262" y="49"/>
                  <a:pt x="280" y="69"/>
                </a:cubicBezTo>
                <a:cubicBezTo>
                  <a:pt x="182" y="69"/>
                  <a:pt x="182" y="69"/>
                  <a:pt x="182" y="69"/>
                </a:cubicBezTo>
                <a:close/>
                <a:moveTo>
                  <a:pt x="75" y="106"/>
                </a:moveTo>
                <a:cubicBezTo>
                  <a:pt x="87" y="106"/>
                  <a:pt x="98" y="111"/>
                  <a:pt x="105" y="119"/>
                </a:cubicBezTo>
                <a:cubicBezTo>
                  <a:pt x="113" y="127"/>
                  <a:pt x="118" y="137"/>
                  <a:pt x="118" y="149"/>
                </a:cubicBezTo>
                <a:cubicBezTo>
                  <a:pt x="118" y="161"/>
                  <a:pt x="113" y="172"/>
                  <a:pt x="105" y="179"/>
                </a:cubicBezTo>
                <a:cubicBezTo>
                  <a:pt x="98" y="187"/>
                  <a:pt x="87" y="192"/>
                  <a:pt x="75" y="192"/>
                </a:cubicBezTo>
                <a:cubicBezTo>
                  <a:pt x="63" y="192"/>
                  <a:pt x="53" y="187"/>
                  <a:pt x="45" y="179"/>
                </a:cubicBezTo>
                <a:cubicBezTo>
                  <a:pt x="37" y="172"/>
                  <a:pt x="32" y="161"/>
                  <a:pt x="32" y="149"/>
                </a:cubicBezTo>
                <a:cubicBezTo>
                  <a:pt x="32" y="137"/>
                  <a:pt x="37" y="127"/>
                  <a:pt x="45" y="119"/>
                </a:cubicBezTo>
                <a:cubicBezTo>
                  <a:pt x="53" y="111"/>
                  <a:pt x="63" y="106"/>
                  <a:pt x="75" y="106"/>
                </a:cubicBezTo>
                <a:close/>
                <a:moveTo>
                  <a:pt x="319" y="106"/>
                </a:moveTo>
                <a:cubicBezTo>
                  <a:pt x="330" y="106"/>
                  <a:pt x="341" y="111"/>
                  <a:pt x="349" y="119"/>
                </a:cubicBezTo>
                <a:cubicBezTo>
                  <a:pt x="356" y="127"/>
                  <a:pt x="361" y="137"/>
                  <a:pt x="361" y="149"/>
                </a:cubicBezTo>
                <a:cubicBezTo>
                  <a:pt x="361" y="161"/>
                  <a:pt x="356" y="172"/>
                  <a:pt x="349" y="179"/>
                </a:cubicBezTo>
                <a:cubicBezTo>
                  <a:pt x="341" y="187"/>
                  <a:pt x="330" y="192"/>
                  <a:pt x="319" y="192"/>
                </a:cubicBezTo>
                <a:cubicBezTo>
                  <a:pt x="307" y="192"/>
                  <a:pt x="296" y="187"/>
                  <a:pt x="288" y="179"/>
                </a:cubicBezTo>
                <a:cubicBezTo>
                  <a:pt x="281" y="172"/>
                  <a:pt x="276" y="161"/>
                  <a:pt x="276" y="149"/>
                </a:cubicBezTo>
                <a:cubicBezTo>
                  <a:pt x="276" y="137"/>
                  <a:pt x="281" y="127"/>
                  <a:pt x="288" y="119"/>
                </a:cubicBezTo>
                <a:cubicBezTo>
                  <a:pt x="296" y="111"/>
                  <a:pt x="307" y="106"/>
                  <a:pt x="319" y="106"/>
                </a:cubicBezTo>
                <a:close/>
                <a:moveTo>
                  <a:pt x="324" y="142"/>
                </a:moveTo>
                <a:cubicBezTo>
                  <a:pt x="338" y="130"/>
                  <a:pt x="338" y="130"/>
                  <a:pt x="338" y="130"/>
                </a:cubicBezTo>
                <a:cubicBezTo>
                  <a:pt x="341" y="133"/>
                  <a:pt x="341" y="133"/>
                  <a:pt x="341" y="133"/>
                </a:cubicBezTo>
                <a:cubicBezTo>
                  <a:pt x="327" y="145"/>
                  <a:pt x="327" y="145"/>
                  <a:pt x="327" y="145"/>
                </a:cubicBezTo>
                <a:cubicBezTo>
                  <a:pt x="326" y="144"/>
                  <a:pt x="325" y="143"/>
                  <a:pt x="324" y="142"/>
                </a:cubicBezTo>
                <a:close/>
                <a:moveTo>
                  <a:pt x="327" y="152"/>
                </a:moveTo>
                <a:cubicBezTo>
                  <a:pt x="343" y="161"/>
                  <a:pt x="343" y="161"/>
                  <a:pt x="343" y="161"/>
                </a:cubicBezTo>
                <a:cubicBezTo>
                  <a:pt x="342" y="164"/>
                  <a:pt x="342" y="164"/>
                  <a:pt x="342" y="164"/>
                </a:cubicBezTo>
                <a:cubicBezTo>
                  <a:pt x="326" y="155"/>
                  <a:pt x="326" y="155"/>
                  <a:pt x="326" y="155"/>
                </a:cubicBezTo>
                <a:cubicBezTo>
                  <a:pt x="327" y="154"/>
                  <a:pt x="327" y="153"/>
                  <a:pt x="327" y="152"/>
                </a:cubicBezTo>
                <a:close/>
                <a:moveTo>
                  <a:pt x="319" y="159"/>
                </a:moveTo>
                <a:cubicBezTo>
                  <a:pt x="316" y="176"/>
                  <a:pt x="316" y="176"/>
                  <a:pt x="316" y="176"/>
                </a:cubicBezTo>
                <a:cubicBezTo>
                  <a:pt x="312" y="176"/>
                  <a:pt x="312" y="176"/>
                  <a:pt x="312" y="176"/>
                </a:cubicBezTo>
                <a:cubicBezTo>
                  <a:pt x="315" y="158"/>
                  <a:pt x="315" y="158"/>
                  <a:pt x="315" y="158"/>
                </a:cubicBezTo>
                <a:cubicBezTo>
                  <a:pt x="316" y="159"/>
                  <a:pt x="317" y="159"/>
                  <a:pt x="318" y="159"/>
                </a:cubicBezTo>
                <a:cubicBezTo>
                  <a:pt x="319" y="159"/>
                  <a:pt x="319" y="159"/>
                  <a:pt x="319" y="159"/>
                </a:cubicBezTo>
                <a:close/>
                <a:moveTo>
                  <a:pt x="310" y="153"/>
                </a:moveTo>
                <a:cubicBezTo>
                  <a:pt x="292" y="156"/>
                  <a:pt x="292" y="156"/>
                  <a:pt x="292" y="156"/>
                </a:cubicBezTo>
                <a:cubicBezTo>
                  <a:pt x="291" y="153"/>
                  <a:pt x="291" y="153"/>
                  <a:pt x="291" y="153"/>
                </a:cubicBezTo>
                <a:cubicBezTo>
                  <a:pt x="309" y="149"/>
                  <a:pt x="309" y="149"/>
                  <a:pt x="309" y="149"/>
                </a:cubicBezTo>
                <a:cubicBezTo>
                  <a:pt x="309" y="149"/>
                  <a:pt x="309" y="149"/>
                  <a:pt x="309" y="149"/>
                </a:cubicBezTo>
                <a:cubicBezTo>
                  <a:pt x="309" y="151"/>
                  <a:pt x="309" y="152"/>
                  <a:pt x="310" y="153"/>
                </a:cubicBezTo>
                <a:close/>
                <a:moveTo>
                  <a:pt x="313" y="141"/>
                </a:moveTo>
                <a:cubicBezTo>
                  <a:pt x="306" y="125"/>
                  <a:pt x="306" y="125"/>
                  <a:pt x="306" y="125"/>
                </a:cubicBezTo>
                <a:cubicBezTo>
                  <a:pt x="309" y="123"/>
                  <a:pt x="309" y="123"/>
                  <a:pt x="309" y="123"/>
                </a:cubicBezTo>
                <a:cubicBezTo>
                  <a:pt x="317" y="140"/>
                  <a:pt x="317" y="140"/>
                  <a:pt x="317" y="140"/>
                </a:cubicBezTo>
                <a:cubicBezTo>
                  <a:pt x="315" y="140"/>
                  <a:pt x="314" y="141"/>
                  <a:pt x="313" y="141"/>
                </a:cubicBezTo>
                <a:close/>
                <a:moveTo>
                  <a:pt x="330" y="148"/>
                </a:moveTo>
                <a:cubicBezTo>
                  <a:pt x="346" y="138"/>
                  <a:pt x="346" y="138"/>
                  <a:pt x="346" y="138"/>
                </a:cubicBezTo>
                <a:cubicBezTo>
                  <a:pt x="347" y="142"/>
                  <a:pt x="348" y="145"/>
                  <a:pt x="348" y="149"/>
                </a:cubicBezTo>
                <a:cubicBezTo>
                  <a:pt x="348" y="151"/>
                  <a:pt x="348" y="153"/>
                  <a:pt x="348" y="154"/>
                </a:cubicBezTo>
                <a:cubicBezTo>
                  <a:pt x="330" y="148"/>
                  <a:pt x="330" y="148"/>
                  <a:pt x="330" y="148"/>
                </a:cubicBezTo>
                <a:close/>
                <a:moveTo>
                  <a:pt x="338" y="171"/>
                </a:moveTo>
                <a:cubicBezTo>
                  <a:pt x="334" y="175"/>
                  <a:pt x="329" y="177"/>
                  <a:pt x="324" y="178"/>
                </a:cubicBezTo>
                <a:cubicBezTo>
                  <a:pt x="324" y="159"/>
                  <a:pt x="324" y="159"/>
                  <a:pt x="324" y="159"/>
                </a:cubicBezTo>
                <a:cubicBezTo>
                  <a:pt x="338" y="171"/>
                  <a:pt x="338" y="171"/>
                  <a:pt x="338" y="171"/>
                </a:cubicBezTo>
                <a:close/>
                <a:moveTo>
                  <a:pt x="321" y="139"/>
                </a:moveTo>
                <a:cubicBezTo>
                  <a:pt x="316" y="120"/>
                  <a:pt x="316" y="120"/>
                  <a:pt x="316" y="120"/>
                </a:cubicBezTo>
                <a:cubicBezTo>
                  <a:pt x="317" y="120"/>
                  <a:pt x="318" y="120"/>
                  <a:pt x="319" y="120"/>
                </a:cubicBezTo>
                <a:cubicBezTo>
                  <a:pt x="324" y="120"/>
                  <a:pt x="329" y="121"/>
                  <a:pt x="334" y="124"/>
                </a:cubicBezTo>
                <a:cubicBezTo>
                  <a:pt x="321" y="139"/>
                  <a:pt x="321" y="139"/>
                  <a:pt x="321" y="139"/>
                </a:cubicBezTo>
                <a:close/>
                <a:moveTo>
                  <a:pt x="310" y="145"/>
                </a:moveTo>
                <a:cubicBezTo>
                  <a:pt x="289" y="146"/>
                  <a:pt x="289" y="146"/>
                  <a:pt x="289" y="146"/>
                </a:cubicBezTo>
                <a:cubicBezTo>
                  <a:pt x="290" y="139"/>
                  <a:pt x="293" y="133"/>
                  <a:pt x="298" y="128"/>
                </a:cubicBezTo>
                <a:cubicBezTo>
                  <a:pt x="298" y="128"/>
                  <a:pt x="298" y="128"/>
                  <a:pt x="299" y="127"/>
                </a:cubicBezTo>
                <a:cubicBezTo>
                  <a:pt x="310" y="145"/>
                  <a:pt x="310" y="145"/>
                  <a:pt x="310" y="145"/>
                </a:cubicBezTo>
                <a:close/>
                <a:moveTo>
                  <a:pt x="311" y="158"/>
                </a:moveTo>
                <a:cubicBezTo>
                  <a:pt x="305" y="175"/>
                  <a:pt x="305" y="175"/>
                  <a:pt x="305" y="175"/>
                </a:cubicBezTo>
                <a:cubicBezTo>
                  <a:pt x="302" y="174"/>
                  <a:pt x="300" y="172"/>
                  <a:pt x="298" y="170"/>
                </a:cubicBezTo>
                <a:cubicBezTo>
                  <a:pt x="296" y="168"/>
                  <a:pt x="294" y="166"/>
                  <a:pt x="293" y="164"/>
                </a:cubicBezTo>
                <a:cubicBezTo>
                  <a:pt x="311" y="158"/>
                  <a:pt x="311" y="158"/>
                  <a:pt x="311" y="158"/>
                </a:cubicBezTo>
                <a:close/>
                <a:moveTo>
                  <a:pt x="81" y="142"/>
                </a:moveTo>
                <a:cubicBezTo>
                  <a:pt x="95" y="130"/>
                  <a:pt x="95" y="130"/>
                  <a:pt x="95" y="130"/>
                </a:cubicBezTo>
                <a:cubicBezTo>
                  <a:pt x="97" y="133"/>
                  <a:pt x="97" y="133"/>
                  <a:pt x="97" y="133"/>
                </a:cubicBezTo>
                <a:cubicBezTo>
                  <a:pt x="83" y="145"/>
                  <a:pt x="83" y="145"/>
                  <a:pt x="83" y="145"/>
                </a:cubicBezTo>
                <a:cubicBezTo>
                  <a:pt x="83" y="144"/>
                  <a:pt x="82" y="143"/>
                  <a:pt x="81" y="142"/>
                </a:cubicBezTo>
                <a:close/>
                <a:moveTo>
                  <a:pt x="84" y="152"/>
                </a:moveTo>
                <a:cubicBezTo>
                  <a:pt x="100" y="161"/>
                  <a:pt x="100" y="161"/>
                  <a:pt x="100" y="161"/>
                </a:cubicBezTo>
                <a:cubicBezTo>
                  <a:pt x="98" y="164"/>
                  <a:pt x="98" y="164"/>
                  <a:pt x="98" y="164"/>
                </a:cubicBezTo>
                <a:cubicBezTo>
                  <a:pt x="82" y="155"/>
                  <a:pt x="82" y="155"/>
                  <a:pt x="82" y="155"/>
                </a:cubicBezTo>
                <a:cubicBezTo>
                  <a:pt x="83" y="154"/>
                  <a:pt x="84" y="153"/>
                  <a:pt x="84" y="152"/>
                </a:cubicBezTo>
                <a:close/>
                <a:moveTo>
                  <a:pt x="75" y="159"/>
                </a:moveTo>
                <a:cubicBezTo>
                  <a:pt x="73" y="176"/>
                  <a:pt x="73" y="176"/>
                  <a:pt x="73" y="176"/>
                </a:cubicBezTo>
                <a:cubicBezTo>
                  <a:pt x="69" y="176"/>
                  <a:pt x="69" y="176"/>
                  <a:pt x="69" y="176"/>
                </a:cubicBezTo>
                <a:cubicBezTo>
                  <a:pt x="72" y="158"/>
                  <a:pt x="72" y="158"/>
                  <a:pt x="72" y="158"/>
                </a:cubicBezTo>
                <a:cubicBezTo>
                  <a:pt x="73" y="159"/>
                  <a:pt x="74" y="159"/>
                  <a:pt x="75" y="159"/>
                </a:cubicBezTo>
                <a:cubicBezTo>
                  <a:pt x="75" y="159"/>
                  <a:pt x="75" y="159"/>
                  <a:pt x="75" y="159"/>
                </a:cubicBezTo>
                <a:close/>
                <a:moveTo>
                  <a:pt x="66" y="153"/>
                </a:moveTo>
                <a:cubicBezTo>
                  <a:pt x="49" y="156"/>
                  <a:pt x="49" y="156"/>
                  <a:pt x="49" y="156"/>
                </a:cubicBezTo>
                <a:cubicBezTo>
                  <a:pt x="48" y="153"/>
                  <a:pt x="48" y="153"/>
                  <a:pt x="48" y="153"/>
                </a:cubicBezTo>
                <a:cubicBezTo>
                  <a:pt x="66" y="149"/>
                  <a:pt x="66" y="149"/>
                  <a:pt x="66" y="149"/>
                </a:cubicBezTo>
                <a:cubicBezTo>
                  <a:pt x="66" y="149"/>
                  <a:pt x="66" y="149"/>
                  <a:pt x="66" y="149"/>
                </a:cubicBezTo>
                <a:cubicBezTo>
                  <a:pt x="66" y="151"/>
                  <a:pt x="66" y="152"/>
                  <a:pt x="66" y="153"/>
                </a:cubicBezTo>
                <a:close/>
                <a:moveTo>
                  <a:pt x="70" y="141"/>
                </a:moveTo>
                <a:cubicBezTo>
                  <a:pt x="63" y="125"/>
                  <a:pt x="63" y="125"/>
                  <a:pt x="63" y="125"/>
                </a:cubicBezTo>
                <a:cubicBezTo>
                  <a:pt x="66" y="123"/>
                  <a:pt x="66" y="123"/>
                  <a:pt x="66" y="123"/>
                </a:cubicBezTo>
                <a:cubicBezTo>
                  <a:pt x="73" y="140"/>
                  <a:pt x="73" y="140"/>
                  <a:pt x="73" y="140"/>
                </a:cubicBezTo>
                <a:cubicBezTo>
                  <a:pt x="72" y="140"/>
                  <a:pt x="71" y="141"/>
                  <a:pt x="70" y="141"/>
                </a:cubicBezTo>
                <a:close/>
                <a:moveTo>
                  <a:pt x="87" y="148"/>
                </a:moveTo>
                <a:cubicBezTo>
                  <a:pt x="103" y="138"/>
                  <a:pt x="103" y="138"/>
                  <a:pt x="103" y="138"/>
                </a:cubicBezTo>
                <a:cubicBezTo>
                  <a:pt x="104" y="142"/>
                  <a:pt x="105" y="145"/>
                  <a:pt x="105" y="149"/>
                </a:cubicBezTo>
                <a:cubicBezTo>
                  <a:pt x="105" y="151"/>
                  <a:pt x="105" y="153"/>
                  <a:pt x="104" y="154"/>
                </a:cubicBezTo>
                <a:cubicBezTo>
                  <a:pt x="87" y="148"/>
                  <a:pt x="87" y="148"/>
                  <a:pt x="87" y="148"/>
                </a:cubicBezTo>
                <a:close/>
                <a:moveTo>
                  <a:pt x="95" y="171"/>
                </a:moveTo>
                <a:cubicBezTo>
                  <a:pt x="91" y="175"/>
                  <a:pt x="86" y="177"/>
                  <a:pt x="80" y="178"/>
                </a:cubicBezTo>
                <a:cubicBezTo>
                  <a:pt x="80" y="159"/>
                  <a:pt x="80" y="159"/>
                  <a:pt x="80" y="159"/>
                </a:cubicBezTo>
                <a:cubicBezTo>
                  <a:pt x="95" y="171"/>
                  <a:pt x="95" y="171"/>
                  <a:pt x="95" y="171"/>
                </a:cubicBezTo>
                <a:close/>
                <a:moveTo>
                  <a:pt x="78" y="139"/>
                </a:moveTo>
                <a:cubicBezTo>
                  <a:pt x="73" y="120"/>
                  <a:pt x="73" y="120"/>
                  <a:pt x="73" y="120"/>
                </a:cubicBezTo>
                <a:cubicBezTo>
                  <a:pt x="73" y="120"/>
                  <a:pt x="74" y="120"/>
                  <a:pt x="75" y="120"/>
                </a:cubicBezTo>
                <a:cubicBezTo>
                  <a:pt x="81" y="120"/>
                  <a:pt x="86" y="121"/>
                  <a:pt x="90" y="124"/>
                </a:cubicBezTo>
                <a:cubicBezTo>
                  <a:pt x="78" y="139"/>
                  <a:pt x="78" y="139"/>
                  <a:pt x="78" y="139"/>
                </a:cubicBezTo>
                <a:close/>
                <a:moveTo>
                  <a:pt x="66" y="145"/>
                </a:moveTo>
                <a:cubicBezTo>
                  <a:pt x="46" y="146"/>
                  <a:pt x="46" y="146"/>
                  <a:pt x="46" y="146"/>
                </a:cubicBezTo>
                <a:cubicBezTo>
                  <a:pt x="47" y="139"/>
                  <a:pt x="50" y="133"/>
                  <a:pt x="54" y="128"/>
                </a:cubicBezTo>
                <a:cubicBezTo>
                  <a:pt x="55" y="128"/>
                  <a:pt x="55" y="128"/>
                  <a:pt x="55" y="127"/>
                </a:cubicBezTo>
                <a:cubicBezTo>
                  <a:pt x="66" y="145"/>
                  <a:pt x="66" y="145"/>
                  <a:pt x="66" y="145"/>
                </a:cubicBezTo>
                <a:close/>
                <a:moveTo>
                  <a:pt x="67" y="158"/>
                </a:moveTo>
                <a:cubicBezTo>
                  <a:pt x="61" y="175"/>
                  <a:pt x="61" y="175"/>
                  <a:pt x="61" y="175"/>
                </a:cubicBezTo>
                <a:cubicBezTo>
                  <a:pt x="59" y="174"/>
                  <a:pt x="56" y="172"/>
                  <a:pt x="54" y="170"/>
                </a:cubicBezTo>
                <a:cubicBezTo>
                  <a:pt x="53" y="168"/>
                  <a:pt x="51" y="166"/>
                  <a:pt x="50" y="164"/>
                </a:cubicBezTo>
                <a:lnTo>
                  <a:pt x="67" y="158"/>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74"/>
          <p:cNvSpPr>
            <a:spLocks noEditPoints="1"/>
          </p:cNvSpPr>
          <p:nvPr/>
        </p:nvSpPr>
        <p:spPr bwMode="auto">
          <a:xfrm>
            <a:off x="3347720" y="1322070"/>
            <a:ext cx="287020" cy="129540"/>
          </a:xfrm>
          <a:custGeom>
            <a:avLst/>
            <a:gdLst>
              <a:gd name="T0" fmla="*/ 21 w 293"/>
              <a:gd name="T1" fmla="*/ 6 h 146"/>
              <a:gd name="T2" fmla="*/ 279 w 293"/>
              <a:gd name="T3" fmla="*/ 73 h 146"/>
              <a:gd name="T4" fmla="*/ 288 w 293"/>
              <a:gd name="T5" fmla="*/ 124 h 146"/>
              <a:gd name="T6" fmla="*/ 260 w 293"/>
              <a:gd name="T7" fmla="*/ 99 h 146"/>
              <a:gd name="T8" fmla="*/ 209 w 293"/>
              <a:gd name="T9" fmla="*/ 121 h 146"/>
              <a:gd name="T10" fmla="*/ 78 w 293"/>
              <a:gd name="T11" fmla="*/ 121 h 146"/>
              <a:gd name="T12" fmla="*/ 26 w 293"/>
              <a:gd name="T13" fmla="*/ 99 h 146"/>
              <a:gd name="T14" fmla="*/ 15 w 293"/>
              <a:gd name="T15" fmla="*/ 131 h 146"/>
              <a:gd name="T16" fmla="*/ 9 w 293"/>
              <a:gd name="T17" fmla="*/ 67 h 146"/>
              <a:gd name="T18" fmla="*/ 10 w 293"/>
              <a:gd name="T19" fmla="*/ 61 h 146"/>
              <a:gd name="T20" fmla="*/ 79 w 293"/>
              <a:gd name="T21" fmla="*/ 15 h 146"/>
              <a:gd name="T22" fmla="*/ 39 w 293"/>
              <a:gd name="T23" fmla="*/ 55 h 146"/>
              <a:gd name="T24" fmla="*/ 140 w 293"/>
              <a:gd name="T25" fmla="*/ 55 h 146"/>
              <a:gd name="T26" fmla="*/ 158 w 293"/>
              <a:gd name="T27" fmla="*/ 15 h 146"/>
              <a:gd name="T28" fmla="*/ 231 w 293"/>
              <a:gd name="T29" fmla="*/ 51 h 146"/>
              <a:gd name="T30" fmla="*/ 150 w 293"/>
              <a:gd name="T31" fmla="*/ 11 h 146"/>
              <a:gd name="T32" fmla="*/ 85 w 293"/>
              <a:gd name="T33" fmla="*/ 123 h 146"/>
              <a:gd name="T34" fmla="*/ 83 w 293"/>
              <a:gd name="T35" fmla="*/ 72 h 146"/>
              <a:gd name="T36" fmla="*/ 83 w 293"/>
              <a:gd name="T37" fmla="*/ 78 h 146"/>
              <a:gd name="T38" fmla="*/ 84 w 293"/>
              <a:gd name="T39" fmla="*/ 124 h 146"/>
              <a:gd name="T40" fmla="*/ 150 w 293"/>
              <a:gd name="T41" fmla="*/ 123 h 146"/>
              <a:gd name="T42" fmla="*/ 238 w 293"/>
              <a:gd name="T43" fmla="*/ 72 h 146"/>
              <a:gd name="T44" fmla="*/ 126 w 293"/>
              <a:gd name="T45" fmla="*/ 64 h 146"/>
              <a:gd name="T46" fmla="*/ 126 w 293"/>
              <a:gd name="T47" fmla="*/ 70 h 146"/>
              <a:gd name="T48" fmla="*/ 140 w 293"/>
              <a:gd name="T49" fmla="*/ 67 h 146"/>
              <a:gd name="T50" fmla="*/ 165 w 293"/>
              <a:gd name="T51" fmla="*/ 64 h 146"/>
              <a:gd name="T52" fmla="*/ 165 w 293"/>
              <a:gd name="T53" fmla="*/ 70 h 146"/>
              <a:gd name="T54" fmla="*/ 179 w 293"/>
              <a:gd name="T55" fmla="*/ 67 h 146"/>
              <a:gd name="T56" fmla="*/ 275 w 293"/>
              <a:gd name="T57" fmla="*/ 75 h 146"/>
              <a:gd name="T58" fmla="*/ 262 w 293"/>
              <a:gd name="T59" fmla="*/ 82 h 146"/>
              <a:gd name="T60" fmla="*/ 275 w 293"/>
              <a:gd name="T61" fmla="*/ 75 h 146"/>
              <a:gd name="T62" fmla="*/ 9 w 293"/>
              <a:gd name="T63" fmla="*/ 77 h 146"/>
              <a:gd name="T64" fmla="*/ 17 w 293"/>
              <a:gd name="T65" fmla="*/ 78 h 146"/>
              <a:gd name="T66" fmla="*/ 17 w 293"/>
              <a:gd name="T67" fmla="*/ 83 h 146"/>
              <a:gd name="T68" fmla="*/ 30 w 293"/>
              <a:gd name="T69" fmla="*/ 103 h 146"/>
              <a:gd name="T70" fmla="*/ 48 w 293"/>
              <a:gd name="T71" fmla="*/ 146 h 146"/>
              <a:gd name="T72" fmla="*/ 66 w 293"/>
              <a:gd name="T73" fmla="*/ 103 h 146"/>
              <a:gd name="T74" fmla="*/ 48 w 293"/>
              <a:gd name="T75" fmla="*/ 109 h 146"/>
              <a:gd name="T76" fmla="*/ 39 w 293"/>
              <a:gd name="T77" fmla="*/ 129 h 146"/>
              <a:gd name="T78" fmla="*/ 59 w 293"/>
              <a:gd name="T79" fmla="*/ 121 h 146"/>
              <a:gd name="T80" fmla="*/ 221 w 293"/>
              <a:gd name="T81" fmla="*/ 103 h 146"/>
              <a:gd name="T82" fmla="*/ 239 w 293"/>
              <a:gd name="T83" fmla="*/ 146 h 146"/>
              <a:gd name="T84" fmla="*/ 257 w 293"/>
              <a:gd name="T85" fmla="*/ 103 h 146"/>
              <a:gd name="T86" fmla="*/ 239 w 293"/>
              <a:gd name="T87" fmla="*/ 109 h 146"/>
              <a:gd name="T88" fmla="*/ 231 w 293"/>
              <a:gd name="T89" fmla="*/ 129 h 146"/>
              <a:gd name="T90" fmla="*/ 251 w 293"/>
              <a:gd name="T91" fmla="*/ 12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93" h="146">
                <a:moveTo>
                  <a:pt x="0" y="84"/>
                </a:moveTo>
                <a:cubicBezTo>
                  <a:pt x="2" y="84"/>
                  <a:pt x="4" y="84"/>
                  <a:pt x="6" y="83"/>
                </a:cubicBezTo>
                <a:cubicBezTo>
                  <a:pt x="6" y="49"/>
                  <a:pt x="11" y="22"/>
                  <a:pt x="21" y="6"/>
                </a:cubicBezTo>
                <a:cubicBezTo>
                  <a:pt x="79" y="3"/>
                  <a:pt x="137" y="0"/>
                  <a:pt x="195" y="6"/>
                </a:cubicBezTo>
                <a:cubicBezTo>
                  <a:pt x="214" y="17"/>
                  <a:pt x="229" y="32"/>
                  <a:pt x="242" y="51"/>
                </a:cubicBezTo>
                <a:cubicBezTo>
                  <a:pt x="255" y="56"/>
                  <a:pt x="268" y="63"/>
                  <a:pt x="279" y="73"/>
                </a:cubicBezTo>
                <a:cubicBezTo>
                  <a:pt x="282" y="79"/>
                  <a:pt x="284" y="86"/>
                  <a:pt x="286" y="92"/>
                </a:cubicBezTo>
                <a:cubicBezTo>
                  <a:pt x="288" y="93"/>
                  <a:pt x="290" y="94"/>
                  <a:pt x="292" y="96"/>
                </a:cubicBezTo>
                <a:cubicBezTo>
                  <a:pt x="293" y="107"/>
                  <a:pt x="292" y="117"/>
                  <a:pt x="288" y="124"/>
                </a:cubicBezTo>
                <a:cubicBezTo>
                  <a:pt x="268" y="130"/>
                  <a:pt x="268" y="130"/>
                  <a:pt x="268" y="130"/>
                </a:cubicBezTo>
                <a:cubicBezTo>
                  <a:pt x="269" y="127"/>
                  <a:pt x="269" y="124"/>
                  <a:pt x="269" y="121"/>
                </a:cubicBezTo>
                <a:cubicBezTo>
                  <a:pt x="269" y="113"/>
                  <a:pt x="266" y="105"/>
                  <a:pt x="260" y="99"/>
                </a:cubicBezTo>
                <a:cubicBezTo>
                  <a:pt x="255" y="94"/>
                  <a:pt x="247" y="91"/>
                  <a:pt x="239" y="91"/>
                </a:cubicBezTo>
                <a:cubicBezTo>
                  <a:pt x="231" y="91"/>
                  <a:pt x="223" y="94"/>
                  <a:pt x="218" y="99"/>
                </a:cubicBezTo>
                <a:cubicBezTo>
                  <a:pt x="212" y="105"/>
                  <a:pt x="209" y="113"/>
                  <a:pt x="209" y="121"/>
                </a:cubicBezTo>
                <a:cubicBezTo>
                  <a:pt x="209" y="124"/>
                  <a:pt x="209" y="128"/>
                  <a:pt x="210" y="131"/>
                </a:cubicBezTo>
                <a:cubicBezTo>
                  <a:pt x="76" y="131"/>
                  <a:pt x="76" y="131"/>
                  <a:pt x="76" y="131"/>
                </a:cubicBezTo>
                <a:cubicBezTo>
                  <a:pt x="77" y="128"/>
                  <a:pt x="78" y="124"/>
                  <a:pt x="78" y="121"/>
                </a:cubicBezTo>
                <a:cubicBezTo>
                  <a:pt x="78" y="113"/>
                  <a:pt x="75" y="105"/>
                  <a:pt x="69" y="99"/>
                </a:cubicBezTo>
                <a:cubicBezTo>
                  <a:pt x="64" y="94"/>
                  <a:pt x="56" y="91"/>
                  <a:pt x="48" y="91"/>
                </a:cubicBezTo>
                <a:cubicBezTo>
                  <a:pt x="39" y="91"/>
                  <a:pt x="32" y="94"/>
                  <a:pt x="26" y="99"/>
                </a:cubicBezTo>
                <a:cubicBezTo>
                  <a:pt x="21" y="105"/>
                  <a:pt x="17" y="113"/>
                  <a:pt x="17" y="121"/>
                </a:cubicBezTo>
                <a:cubicBezTo>
                  <a:pt x="17" y="124"/>
                  <a:pt x="18" y="128"/>
                  <a:pt x="19" y="131"/>
                </a:cubicBezTo>
                <a:cubicBezTo>
                  <a:pt x="15" y="131"/>
                  <a:pt x="15" y="131"/>
                  <a:pt x="15" y="131"/>
                </a:cubicBezTo>
                <a:cubicBezTo>
                  <a:pt x="1" y="118"/>
                  <a:pt x="2" y="102"/>
                  <a:pt x="0" y="84"/>
                </a:cubicBezTo>
                <a:close/>
                <a:moveTo>
                  <a:pt x="10" y="61"/>
                </a:moveTo>
                <a:cubicBezTo>
                  <a:pt x="9" y="63"/>
                  <a:pt x="9" y="65"/>
                  <a:pt x="9" y="67"/>
                </a:cubicBezTo>
                <a:cubicBezTo>
                  <a:pt x="17" y="67"/>
                  <a:pt x="17" y="67"/>
                  <a:pt x="17" y="67"/>
                </a:cubicBezTo>
                <a:cubicBezTo>
                  <a:pt x="17" y="61"/>
                  <a:pt x="17" y="61"/>
                  <a:pt x="17" y="61"/>
                </a:cubicBezTo>
                <a:cubicBezTo>
                  <a:pt x="14" y="61"/>
                  <a:pt x="12" y="61"/>
                  <a:pt x="10" y="61"/>
                </a:cubicBezTo>
                <a:close/>
                <a:moveTo>
                  <a:pt x="39" y="55"/>
                </a:moveTo>
                <a:cubicBezTo>
                  <a:pt x="78" y="55"/>
                  <a:pt x="78" y="55"/>
                  <a:pt x="78" y="55"/>
                </a:cubicBezTo>
                <a:cubicBezTo>
                  <a:pt x="79" y="15"/>
                  <a:pt x="79" y="15"/>
                  <a:pt x="79" y="15"/>
                </a:cubicBezTo>
                <a:cubicBezTo>
                  <a:pt x="63" y="15"/>
                  <a:pt x="47" y="16"/>
                  <a:pt x="32" y="17"/>
                </a:cubicBezTo>
                <a:cubicBezTo>
                  <a:pt x="31" y="27"/>
                  <a:pt x="30" y="37"/>
                  <a:pt x="30" y="47"/>
                </a:cubicBezTo>
                <a:cubicBezTo>
                  <a:pt x="33" y="50"/>
                  <a:pt x="36" y="53"/>
                  <a:pt x="39" y="55"/>
                </a:cubicBezTo>
                <a:close/>
                <a:moveTo>
                  <a:pt x="90" y="14"/>
                </a:moveTo>
                <a:cubicBezTo>
                  <a:pt x="90" y="55"/>
                  <a:pt x="90" y="55"/>
                  <a:pt x="90" y="55"/>
                </a:cubicBezTo>
                <a:cubicBezTo>
                  <a:pt x="140" y="55"/>
                  <a:pt x="140" y="55"/>
                  <a:pt x="140" y="55"/>
                </a:cubicBezTo>
                <a:cubicBezTo>
                  <a:pt x="140" y="14"/>
                  <a:pt x="140" y="14"/>
                  <a:pt x="140" y="14"/>
                </a:cubicBezTo>
                <a:cubicBezTo>
                  <a:pt x="123" y="14"/>
                  <a:pt x="106" y="14"/>
                  <a:pt x="90" y="14"/>
                </a:cubicBezTo>
                <a:close/>
                <a:moveTo>
                  <a:pt x="158" y="15"/>
                </a:moveTo>
                <a:cubicBezTo>
                  <a:pt x="160" y="55"/>
                  <a:pt x="160" y="55"/>
                  <a:pt x="160" y="55"/>
                </a:cubicBezTo>
                <a:cubicBezTo>
                  <a:pt x="227" y="54"/>
                  <a:pt x="227" y="54"/>
                  <a:pt x="227" y="54"/>
                </a:cubicBezTo>
                <a:cubicBezTo>
                  <a:pt x="228" y="53"/>
                  <a:pt x="230" y="52"/>
                  <a:pt x="231" y="51"/>
                </a:cubicBezTo>
                <a:cubicBezTo>
                  <a:pt x="220" y="37"/>
                  <a:pt x="209" y="25"/>
                  <a:pt x="193" y="17"/>
                </a:cubicBezTo>
                <a:cubicBezTo>
                  <a:pt x="182" y="16"/>
                  <a:pt x="170" y="15"/>
                  <a:pt x="158" y="15"/>
                </a:cubicBezTo>
                <a:close/>
                <a:moveTo>
                  <a:pt x="150" y="11"/>
                </a:moveTo>
                <a:cubicBezTo>
                  <a:pt x="148" y="11"/>
                  <a:pt x="148" y="11"/>
                  <a:pt x="148" y="11"/>
                </a:cubicBezTo>
                <a:cubicBezTo>
                  <a:pt x="148" y="123"/>
                  <a:pt x="148" y="123"/>
                  <a:pt x="148" y="123"/>
                </a:cubicBezTo>
                <a:cubicBezTo>
                  <a:pt x="85" y="123"/>
                  <a:pt x="85" y="123"/>
                  <a:pt x="85" y="123"/>
                </a:cubicBezTo>
                <a:cubicBezTo>
                  <a:pt x="85" y="13"/>
                  <a:pt x="85" y="13"/>
                  <a:pt x="85" y="13"/>
                </a:cubicBezTo>
                <a:cubicBezTo>
                  <a:pt x="83" y="13"/>
                  <a:pt x="83" y="13"/>
                  <a:pt x="83" y="13"/>
                </a:cubicBezTo>
                <a:cubicBezTo>
                  <a:pt x="83" y="72"/>
                  <a:pt x="83" y="72"/>
                  <a:pt x="83" y="72"/>
                </a:cubicBezTo>
                <a:cubicBezTo>
                  <a:pt x="27" y="72"/>
                  <a:pt x="27" y="72"/>
                  <a:pt x="27" y="72"/>
                </a:cubicBezTo>
                <a:cubicBezTo>
                  <a:pt x="27" y="78"/>
                  <a:pt x="27" y="78"/>
                  <a:pt x="27" y="78"/>
                </a:cubicBezTo>
                <a:cubicBezTo>
                  <a:pt x="83" y="78"/>
                  <a:pt x="83" y="78"/>
                  <a:pt x="83" y="78"/>
                </a:cubicBezTo>
                <a:cubicBezTo>
                  <a:pt x="83" y="123"/>
                  <a:pt x="83" y="123"/>
                  <a:pt x="83" y="123"/>
                </a:cubicBezTo>
                <a:cubicBezTo>
                  <a:pt x="83" y="124"/>
                  <a:pt x="83" y="124"/>
                  <a:pt x="83" y="124"/>
                </a:cubicBezTo>
                <a:cubicBezTo>
                  <a:pt x="84" y="124"/>
                  <a:pt x="84" y="124"/>
                  <a:pt x="84" y="124"/>
                </a:cubicBezTo>
                <a:cubicBezTo>
                  <a:pt x="149" y="124"/>
                  <a:pt x="149" y="124"/>
                  <a:pt x="149" y="124"/>
                </a:cubicBezTo>
                <a:cubicBezTo>
                  <a:pt x="150" y="124"/>
                  <a:pt x="150" y="124"/>
                  <a:pt x="150" y="124"/>
                </a:cubicBezTo>
                <a:cubicBezTo>
                  <a:pt x="150" y="123"/>
                  <a:pt x="150" y="123"/>
                  <a:pt x="150" y="123"/>
                </a:cubicBezTo>
                <a:cubicBezTo>
                  <a:pt x="150" y="74"/>
                  <a:pt x="150" y="74"/>
                  <a:pt x="150" y="74"/>
                </a:cubicBezTo>
                <a:cubicBezTo>
                  <a:pt x="238" y="74"/>
                  <a:pt x="238" y="74"/>
                  <a:pt x="238" y="74"/>
                </a:cubicBezTo>
                <a:cubicBezTo>
                  <a:pt x="238" y="72"/>
                  <a:pt x="238" y="72"/>
                  <a:pt x="238" y="72"/>
                </a:cubicBezTo>
                <a:cubicBezTo>
                  <a:pt x="150" y="72"/>
                  <a:pt x="150" y="72"/>
                  <a:pt x="150" y="72"/>
                </a:cubicBezTo>
                <a:cubicBezTo>
                  <a:pt x="150" y="11"/>
                  <a:pt x="150" y="11"/>
                  <a:pt x="150" y="11"/>
                </a:cubicBezTo>
                <a:close/>
                <a:moveTo>
                  <a:pt x="126" y="64"/>
                </a:moveTo>
                <a:cubicBezTo>
                  <a:pt x="124" y="64"/>
                  <a:pt x="123" y="65"/>
                  <a:pt x="123" y="67"/>
                </a:cubicBezTo>
                <a:cubicBezTo>
                  <a:pt x="123" y="67"/>
                  <a:pt x="123" y="67"/>
                  <a:pt x="123" y="67"/>
                </a:cubicBezTo>
                <a:cubicBezTo>
                  <a:pt x="123" y="68"/>
                  <a:pt x="124" y="70"/>
                  <a:pt x="126" y="70"/>
                </a:cubicBezTo>
                <a:cubicBezTo>
                  <a:pt x="137" y="70"/>
                  <a:pt x="137" y="70"/>
                  <a:pt x="137" y="70"/>
                </a:cubicBezTo>
                <a:cubicBezTo>
                  <a:pt x="139" y="70"/>
                  <a:pt x="140" y="68"/>
                  <a:pt x="140" y="67"/>
                </a:cubicBezTo>
                <a:cubicBezTo>
                  <a:pt x="140" y="67"/>
                  <a:pt x="140" y="67"/>
                  <a:pt x="140" y="67"/>
                </a:cubicBezTo>
                <a:cubicBezTo>
                  <a:pt x="140" y="65"/>
                  <a:pt x="139" y="64"/>
                  <a:pt x="137" y="64"/>
                </a:cubicBezTo>
                <a:cubicBezTo>
                  <a:pt x="126" y="64"/>
                  <a:pt x="126" y="64"/>
                  <a:pt x="126" y="64"/>
                </a:cubicBezTo>
                <a:close/>
                <a:moveTo>
                  <a:pt x="165" y="64"/>
                </a:moveTo>
                <a:cubicBezTo>
                  <a:pt x="163" y="64"/>
                  <a:pt x="162" y="65"/>
                  <a:pt x="162" y="67"/>
                </a:cubicBezTo>
                <a:cubicBezTo>
                  <a:pt x="162" y="67"/>
                  <a:pt x="162" y="67"/>
                  <a:pt x="162" y="67"/>
                </a:cubicBezTo>
                <a:cubicBezTo>
                  <a:pt x="162" y="68"/>
                  <a:pt x="163" y="70"/>
                  <a:pt x="165" y="70"/>
                </a:cubicBezTo>
                <a:cubicBezTo>
                  <a:pt x="176" y="70"/>
                  <a:pt x="176" y="70"/>
                  <a:pt x="176" y="70"/>
                </a:cubicBezTo>
                <a:cubicBezTo>
                  <a:pt x="178" y="70"/>
                  <a:pt x="179" y="68"/>
                  <a:pt x="179" y="67"/>
                </a:cubicBezTo>
                <a:cubicBezTo>
                  <a:pt x="179" y="67"/>
                  <a:pt x="179" y="67"/>
                  <a:pt x="179" y="67"/>
                </a:cubicBezTo>
                <a:cubicBezTo>
                  <a:pt x="179" y="65"/>
                  <a:pt x="178" y="64"/>
                  <a:pt x="176" y="64"/>
                </a:cubicBezTo>
                <a:cubicBezTo>
                  <a:pt x="165" y="64"/>
                  <a:pt x="165" y="64"/>
                  <a:pt x="165" y="64"/>
                </a:cubicBezTo>
                <a:close/>
                <a:moveTo>
                  <a:pt x="275" y="75"/>
                </a:moveTo>
                <a:cubicBezTo>
                  <a:pt x="249" y="72"/>
                  <a:pt x="249" y="72"/>
                  <a:pt x="249" y="72"/>
                </a:cubicBezTo>
                <a:cubicBezTo>
                  <a:pt x="250" y="79"/>
                  <a:pt x="250" y="79"/>
                  <a:pt x="250" y="79"/>
                </a:cubicBezTo>
                <a:cubicBezTo>
                  <a:pt x="262" y="82"/>
                  <a:pt x="262" y="82"/>
                  <a:pt x="262" y="82"/>
                </a:cubicBezTo>
                <a:cubicBezTo>
                  <a:pt x="262" y="82"/>
                  <a:pt x="263" y="85"/>
                  <a:pt x="266" y="87"/>
                </a:cubicBezTo>
                <a:cubicBezTo>
                  <a:pt x="269" y="88"/>
                  <a:pt x="278" y="88"/>
                  <a:pt x="278" y="88"/>
                </a:cubicBezTo>
                <a:cubicBezTo>
                  <a:pt x="275" y="75"/>
                  <a:pt x="275" y="75"/>
                  <a:pt x="275" y="75"/>
                </a:cubicBezTo>
                <a:close/>
                <a:moveTo>
                  <a:pt x="17" y="69"/>
                </a:moveTo>
                <a:cubicBezTo>
                  <a:pt x="9" y="69"/>
                  <a:pt x="9" y="69"/>
                  <a:pt x="9" y="69"/>
                </a:cubicBezTo>
                <a:cubicBezTo>
                  <a:pt x="9" y="71"/>
                  <a:pt x="9" y="74"/>
                  <a:pt x="9" y="77"/>
                </a:cubicBezTo>
                <a:cubicBezTo>
                  <a:pt x="17" y="77"/>
                  <a:pt x="17" y="77"/>
                  <a:pt x="17" y="77"/>
                </a:cubicBezTo>
                <a:cubicBezTo>
                  <a:pt x="17" y="69"/>
                  <a:pt x="17" y="69"/>
                  <a:pt x="17" y="69"/>
                </a:cubicBezTo>
                <a:close/>
                <a:moveTo>
                  <a:pt x="17" y="78"/>
                </a:moveTo>
                <a:cubicBezTo>
                  <a:pt x="9" y="78"/>
                  <a:pt x="9" y="78"/>
                  <a:pt x="9" y="78"/>
                </a:cubicBezTo>
                <a:cubicBezTo>
                  <a:pt x="9" y="80"/>
                  <a:pt x="9" y="82"/>
                  <a:pt x="9" y="83"/>
                </a:cubicBezTo>
                <a:cubicBezTo>
                  <a:pt x="12" y="83"/>
                  <a:pt x="14" y="83"/>
                  <a:pt x="17" y="83"/>
                </a:cubicBezTo>
                <a:cubicBezTo>
                  <a:pt x="17" y="78"/>
                  <a:pt x="17" y="78"/>
                  <a:pt x="17" y="78"/>
                </a:cubicBezTo>
                <a:close/>
                <a:moveTo>
                  <a:pt x="48" y="95"/>
                </a:moveTo>
                <a:cubicBezTo>
                  <a:pt x="41" y="95"/>
                  <a:pt x="34" y="98"/>
                  <a:pt x="30" y="103"/>
                </a:cubicBezTo>
                <a:cubicBezTo>
                  <a:pt x="25" y="108"/>
                  <a:pt x="22" y="114"/>
                  <a:pt x="22" y="121"/>
                </a:cubicBezTo>
                <a:cubicBezTo>
                  <a:pt x="22" y="128"/>
                  <a:pt x="25" y="134"/>
                  <a:pt x="30" y="139"/>
                </a:cubicBezTo>
                <a:cubicBezTo>
                  <a:pt x="34" y="144"/>
                  <a:pt x="41" y="146"/>
                  <a:pt x="48" y="146"/>
                </a:cubicBezTo>
                <a:cubicBezTo>
                  <a:pt x="55" y="146"/>
                  <a:pt x="61" y="144"/>
                  <a:pt x="66" y="139"/>
                </a:cubicBezTo>
                <a:cubicBezTo>
                  <a:pt x="70" y="134"/>
                  <a:pt x="73" y="128"/>
                  <a:pt x="73" y="121"/>
                </a:cubicBezTo>
                <a:cubicBezTo>
                  <a:pt x="73" y="114"/>
                  <a:pt x="70" y="108"/>
                  <a:pt x="66" y="103"/>
                </a:cubicBezTo>
                <a:cubicBezTo>
                  <a:pt x="61" y="98"/>
                  <a:pt x="55" y="95"/>
                  <a:pt x="48" y="95"/>
                </a:cubicBezTo>
                <a:close/>
                <a:moveTo>
                  <a:pt x="56" y="113"/>
                </a:moveTo>
                <a:cubicBezTo>
                  <a:pt x="54" y="110"/>
                  <a:pt x="51" y="109"/>
                  <a:pt x="48" y="109"/>
                </a:cubicBezTo>
                <a:cubicBezTo>
                  <a:pt x="44" y="109"/>
                  <a:pt x="41" y="110"/>
                  <a:pt x="39" y="113"/>
                </a:cubicBezTo>
                <a:cubicBezTo>
                  <a:pt x="37" y="115"/>
                  <a:pt x="36" y="118"/>
                  <a:pt x="36" y="121"/>
                </a:cubicBezTo>
                <a:cubicBezTo>
                  <a:pt x="36" y="124"/>
                  <a:pt x="37" y="127"/>
                  <a:pt x="39" y="129"/>
                </a:cubicBezTo>
                <a:cubicBezTo>
                  <a:pt x="41" y="132"/>
                  <a:pt x="44" y="133"/>
                  <a:pt x="48" y="133"/>
                </a:cubicBezTo>
                <a:cubicBezTo>
                  <a:pt x="51" y="133"/>
                  <a:pt x="54" y="132"/>
                  <a:pt x="56" y="129"/>
                </a:cubicBezTo>
                <a:cubicBezTo>
                  <a:pt x="58" y="127"/>
                  <a:pt x="59" y="124"/>
                  <a:pt x="59" y="121"/>
                </a:cubicBezTo>
                <a:cubicBezTo>
                  <a:pt x="59" y="118"/>
                  <a:pt x="58" y="115"/>
                  <a:pt x="56" y="113"/>
                </a:cubicBezTo>
                <a:close/>
                <a:moveTo>
                  <a:pt x="239" y="95"/>
                </a:moveTo>
                <a:cubicBezTo>
                  <a:pt x="232" y="95"/>
                  <a:pt x="226" y="98"/>
                  <a:pt x="221" y="103"/>
                </a:cubicBezTo>
                <a:cubicBezTo>
                  <a:pt x="216" y="108"/>
                  <a:pt x="214" y="114"/>
                  <a:pt x="214" y="121"/>
                </a:cubicBezTo>
                <a:cubicBezTo>
                  <a:pt x="214" y="128"/>
                  <a:pt x="216" y="134"/>
                  <a:pt x="221" y="139"/>
                </a:cubicBezTo>
                <a:cubicBezTo>
                  <a:pt x="226" y="144"/>
                  <a:pt x="232" y="146"/>
                  <a:pt x="239" y="146"/>
                </a:cubicBezTo>
                <a:cubicBezTo>
                  <a:pt x="246" y="146"/>
                  <a:pt x="252" y="144"/>
                  <a:pt x="257" y="139"/>
                </a:cubicBezTo>
                <a:cubicBezTo>
                  <a:pt x="262" y="134"/>
                  <a:pt x="264" y="128"/>
                  <a:pt x="264" y="121"/>
                </a:cubicBezTo>
                <a:cubicBezTo>
                  <a:pt x="264" y="114"/>
                  <a:pt x="262" y="108"/>
                  <a:pt x="257" y="103"/>
                </a:cubicBezTo>
                <a:cubicBezTo>
                  <a:pt x="252" y="98"/>
                  <a:pt x="246" y="95"/>
                  <a:pt x="239" y="95"/>
                </a:cubicBezTo>
                <a:close/>
                <a:moveTo>
                  <a:pt x="247" y="113"/>
                </a:moveTo>
                <a:cubicBezTo>
                  <a:pt x="245" y="110"/>
                  <a:pt x="242" y="109"/>
                  <a:pt x="239" y="109"/>
                </a:cubicBezTo>
                <a:cubicBezTo>
                  <a:pt x="236" y="109"/>
                  <a:pt x="233" y="110"/>
                  <a:pt x="231" y="113"/>
                </a:cubicBezTo>
                <a:cubicBezTo>
                  <a:pt x="228" y="115"/>
                  <a:pt x="227" y="118"/>
                  <a:pt x="227" y="121"/>
                </a:cubicBezTo>
                <a:cubicBezTo>
                  <a:pt x="227" y="124"/>
                  <a:pt x="228" y="127"/>
                  <a:pt x="231" y="129"/>
                </a:cubicBezTo>
                <a:cubicBezTo>
                  <a:pt x="233" y="132"/>
                  <a:pt x="236" y="133"/>
                  <a:pt x="239" y="133"/>
                </a:cubicBezTo>
                <a:cubicBezTo>
                  <a:pt x="242" y="133"/>
                  <a:pt x="245" y="132"/>
                  <a:pt x="247" y="129"/>
                </a:cubicBezTo>
                <a:cubicBezTo>
                  <a:pt x="250" y="127"/>
                  <a:pt x="251" y="124"/>
                  <a:pt x="251" y="121"/>
                </a:cubicBezTo>
                <a:cubicBezTo>
                  <a:pt x="251" y="118"/>
                  <a:pt x="250" y="115"/>
                  <a:pt x="247" y="11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矩形 22"/>
          <p:cNvSpPr/>
          <p:nvPr/>
        </p:nvSpPr>
        <p:spPr>
          <a:xfrm>
            <a:off x="137795" y="791845"/>
            <a:ext cx="487680" cy="275590"/>
          </a:xfrm>
          <a:prstGeom prst="rect">
            <a:avLst/>
          </a:prstGeom>
          <a:noFill/>
          <a:ln>
            <a:noFill/>
          </a:ln>
        </p:spPr>
        <p:txBody>
          <a:bodyPr wrap="none" rtlCol="0" anchor="t">
            <a:spAutoFit/>
          </a:bodyPr>
          <a:lstStyle/>
          <a:p>
            <a:pPr algn="ctr"/>
            <a:r>
              <a:rPr lang="zh-CN" altLang="en-US" sz="1200" b="1">
                <a:solidFill>
                  <a:srgbClr val="00A4C5"/>
                </a:solidFill>
                <a:effectLst>
                  <a:reflection blurRad="6350" stA="53000" endA="300" endPos="35500" dir="5400000" sy="-90000" algn="bl" rotWithShape="0"/>
                </a:effectLst>
              </a:rPr>
              <a:t>零售</a:t>
            </a:r>
            <a:endParaRPr lang="zh-CN" altLang="en-US" sz="1200" b="1">
              <a:solidFill>
                <a:srgbClr val="00A4C5"/>
              </a:solidFill>
              <a:effectLst>
                <a:reflection blurRad="6350" stA="53000" endA="300" endPos="35500" dir="5400000" sy="-90000" algn="bl" rotWithShape="0"/>
              </a:effectLst>
            </a:endParaRPr>
          </a:p>
        </p:txBody>
      </p:sp>
      <p:sp>
        <p:nvSpPr>
          <p:cNvPr id="24" name="矩形 23"/>
          <p:cNvSpPr/>
          <p:nvPr/>
        </p:nvSpPr>
        <p:spPr>
          <a:xfrm>
            <a:off x="4615815" y="791845"/>
            <a:ext cx="487680" cy="275590"/>
          </a:xfrm>
          <a:prstGeom prst="rect">
            <a:avLst/>
          </a:prstGeom>
          <a:noFill/>
          <a:ln>
            <a:noFill/>
          </a:ln>
        </p:spPr>
        <p:txBody>
          <a:bodyPr wrap="none" rtlCol="0" anchor="t">
            <a:spAutoFit/>
          </a:bodyPr>
          <a:lstStyle/>
          <a:p>
            <a:pPr algn="ctr"/>
            <a:r>
              <a:rPr lang="zh-CN" altLang="en-US" sz="1200" b="1">
                <a:solidFill>
                  <a:srgbClr val="00A4C5"/>
                </a:solidFill>
                <a:effectLst>
                  <a:reflection blurRad="6350" stA="53000" endA="300" endPos="35500" dir="5400000" sy="-90000" algn="bl" rotWithShape="0"/>
                </a:effectLst>
              </a:rPr>
              <a:t>批发</a:t>
            </a:r>
            <a:endParaRPr lang="zh-CN" altLang="en-US" sz="1200" b="1">
              <a:solidFill>
                <a:srgbClr val="00A4C5"/>
              </a:solidFill>
              <a:effectLst>
                <a:reflection blurRad="6350" stA="53000" endA="300" endPos="35500" dir="5400000" sy="-90000" algn="bl" rotWithShape="0"/>
              </a:effectLst>
            </a:endParaRPr>
          </a:p>
        </p:txBody>
      </p:sp>
      <p:sp>
        <p:nvSpPr>
          <p:cNvPr id="16392" name="Freeform 11"/>
          <p:cNvSpPr>
            <a:spLocks noEditPoints="1"/>
          </p:cNvSpPr>
          <p:nvPr/>
        </p:nvSpPr>
        <p:spPr>
          <a:xfrm rot="5400000">
            <a:off x="556895" y="837565"/>
            <a:ext cx="195580" cy="193040"/>
          </a:xfrm>
          <a:custGeom>
            <a:avLst/>
            <a:gdLst/>
            <a:ahLst/>
            <a:cxnLst>
              <a:cxn ang="0">
                <a:pos x="355847973" y="689827597"/>
              </a:cxn>
              <a:cxn ang="0">
                <a:pos x="0" y="344915523"/>
              </a:cxn>
              <a:cxn ang="0">
                <a:pos x="355847973" y="0"/>
              </a:cxn>
              <a:cxn ang="0">
                <a:pos x="699834576" y="344915523"/>
              </a:cxn>
              <a:cxn ang="0">
                <a:pos x="355847973" y="689827597"/>
              </a:cxn>
              <a:cxn ang="0">
                <a:pos x="581217437" y="321126343"/>
              </a:cxn>
              <a:cxn ang="0">
                <a:pos x="533771959" y="285446021"/>
              </a:cxn>
              <a:cxn ang="0">
                <a:pos x="367709342" y="118935555"/>
              </a:cxn>
              <a:cxn ang="0">
                <a:pos x="355847973" y="107040965"/>
              </a:cxn>
              <a:cxn ang="0">
                <a:pos x="332125234" y="118935555"/>
              </a:cxn>
              <a:cxn ang="0">
                <a:pos x="284679756" y="154615876"/>
              </a:cxn>
              <a:cxn ang="0">
                <a:pos x="284679756" y="178405056"/>
              </a:cxn>
              <a:cxn ang="0">
                <a:pos x="284679756" y="202190788"/>
              </a:cxn>
              <a:cxn ang="0">
                <a:pos x="379570712" y="285446021"/>
              </a:cxn>
              <a:cxn ang="0">
                <a:pos x="154201247" y="285446021"/>
              </a:cxn>
              <a:cxn ang="0">
                <a:pos x="118617139" y="309231753"/>
              </a:cxn>
              <a:cxn ang="0">
                <a:pos x="118617139" y="368701254"/>
              </a:cxn>
              <a:cxn ang="0">
                <a:pos x="154201247" y="404381576"/>
              </a:cxn>
              <a:cxn ang="0">
                <a:pos x="379570712" y="404381576"/>
              </a:cxn>
              <a:cxn ang="0">
                <a:pos x="284679756" y="487636809"/>
              </a:cxn>
              <a:cxn ang="0">
                <a:pos x="284679756" y="499531399"/>
              </a:cxn>
              <a:cxn ang="0">
                <a:pos x="284679756" y="523317131"/>
              </a:cxn>
              <a:cxn ang="0">
                <a:pos x="332125234" y="570892042"/>
              </a:cxn>
              <a:cxn ang="0">
                <a:pos x="355847973" y="570892042"/>
              </a:cxn>
              <a:cxn ang="0">
                <a:pos x="367709342" y="570892042"/>
              </a:cxn>
              <a:cxn ang="0">
                <a:pos x="533771959" y="404381576"/>
              </a:cxn>
              <a:cxn ang="0">
                <a:pos x="581217437" y="356806664"/>
              </a:cxn>
              <a:cxn ang="0">
                <a:pos x="581217437" y="344915523"/>
              </a:cxn>
              <a:cxn ang="0">
                <a:pos x="581217437" y="321126343"/>
              </a:cxn>
            </a:cxnLst>
            <a:rect l="0" t="0" r="0" b="0"/>
            <a:pathLst>
              <a:path w="59" h="58">
                <a:moveTo>
                  <a:pt x="30" y="58"/>
                </a:moveTo>
                <a:cubicBezTo>
                  <a:pt x="13" y="58"/>
                  <a:pt x="0" y="45"/>
                  <a:pt x="0" y="29"/>
                </a:cubicBezTo>
                <a:cubicBezTo>
                  <a:pt x="0" y="13"/>
                  <a:pt x="13" y="0"/>
                  <a:pt x="30" y="0"/>
                </a:cubicBezTo>
                <a:cubicBezTo>
                  <a:pt x="46" y="0"/>
                  <a:pt x="59" y="13"/>
                  <a:pt x="59" y="29"/>
                </a:cubicBezTo>
                <a:cubicBezTo>
                  <a:pt x="59" y="45"/>
                  <a:pt x="46" y="58"/>
                  <a:pt x="30" y="58"/>
                </a:cubicBezTo>
                <a:close/>
                <a:moveTo>
                  <a:pt x="49" y="27"/>
                </a:moveTo>
                <a:cubicBezTo>
                  <a:pt x="45" y="24"/>
                  <a:pt x="45" y="24"/>
                  <a:pt x="45" y="24"/>
                </a:cubicBezTo>
                <a:cubicBezTo>
                  <a:pt x="31" y="10"/>
                  <a:pt x="31" y="10"/>
                  <a:pt x="31" y="10"/>
                </a:cubicBezTo>
                <a:cubicBezTo>
                  <a:pt x="31" y="9"/>
                  <a:pt x="30" y="9"/>
                  <a:pt x="30" y="9"/>
                </a:cubicBezTo>
                <a:cubicBezTo>
                  <a:pt x="29" y="9"/>
                  <a:pt x="28" y="9"/>
                  <a:pt x="28" y="10"/>
                </a:cubicBezTo>
                <a:cubicBezTo>
                  <a:pt x="24" y="13"/>
                  <a:pt x="24" y="13"/>
                  <a:pt x="24" y="13"/>
                </a:cubicBezTo>
                <a:cubicBezTo>
                  <a:pt x="24" y="14"/>
                  <a:pt x="24" y="14"/>
                  <a:pt x="24" y="15"/>
                </a:cubicBezTo>
                <a:cubicBezTo>
                  <a:pt x="24" y="16"/>
                  <a:pt x="24" y="16"/>
                  <a:pt x="24" y="17"/>
                </a:cubicBezTo>
                <a:cubicBezTo>
                  <a:pt x="32" y="24"/>
                  <a:pt x="32" y="24"/>
                  <a:pt x="32" y="24"/>
                </a:cubicBezTo>
                <a:cubicBezTo>
                  <a:pt x="13" y="24"/>
                  <a:pt x="13" y="24"/>
                  <a:pt x="13" y="24"/>
                </a:cubicBezTo>
                <a:cubicBezTo>
                  <a:pt x="11" y="24"/>
                  <a:pt x="10" y="25"/>
                  <a:pt x="10" y="26"/>
                </a:cubicBezTo>
                <a:cubicBezTo>
                  <a:pt x="10" y="31"/>
                  <a:pt x="10" y="31"/>
                  <a:pt x="10" y="31"/>
                </a:cubicBezTo>
                <a:cubicBezTo>
                  <a:pt x="10" y="32"/>
                  <a:pt x="11" y="34"/>
                  <a:pt x="13" y="34"/>
                </a:cubicBezTo>
                <a:cubicBezTo>
                  <a:pt x="32" y="34"/>
                  <a:pt x="32" y="34"/>
                  <a:pt x="32" y="34"/>
                </a:cubicBezTo>
                <a:cubicBezTo>
                  <a:pt x="24" y="41"/>
                  <a:pt x="24" y="41"/>
                  <a:pt x="24" y="41"/>
                </a:cubicBezTo>
                <a:cubicBezTo>
                  <a:pt x="24" y="41"/>
                  <a:pt x="24" y="42"/>
                  <a:pt x="24" y="42"/>
                </a:cubicBezTo>
                <a:cubicBezTo>
                  <a:pt x="24" y="43"/>
                  <a:pt x="24" y="44"/>
                  <a:pt x="24" y="44"/>
                </a:cubicBezTo>
                <a:cubicBezTo>
                  <a:pt x="28" y="48"/>
                  <a:pt x="28" y="48"/>
                  <a:pt x="28" y="48"/>
                </a:cubicBezTo>
                <a:cubicBezTo>
                  <a:pt x="28" y="48"/>
                  <a:pt x="29" y="48"/>
                  <a:pt x="30" y="48"/>
                </a:cubicBezTo>
                <a:cubicBezTo>
                  <a:pt x="30" y="48"/>
                  <a:pt x="31" y="48"/>
                  <a:pt x="31" y="48"/>
                </a:cubicBezTo>
                <a:cubicBezTo>
                  <a:pt x="45" y="34"/>
                  <a:pt x="45" y="34"/>
                  <a:pt x="45" y="34"/>
                </a:cubicBezTo>
                <a:cubicBezTo>
                  <a:pt x="49" y="30"/>
                  <a:pt x="49" y="30"/>
                  <a:pt x="49" y="30"/>
                </a:cubicBezTo>
                <a:cubicBezTo>
                  <a:pt x="49" y="30"/>
                  <a:pt x="49" y="29"/>
                  <a:pt x="49" y="29"/>
                </a:cubicBezTo>
                <a:cubicBezTo>
                  <a:pt x="49" y="28"/>
                  <a:pt x="49" y="27"/>
                  <a:pt x="49" y="27"/>
                </a:cubicBezTo>
                <a:close/>
              </a:path>
            </a:pathLst>
          </a:custGeom>
          <a:solidFill>
            <a:srgbClr val="00A4C5"/>
          </a:solidFill>
          <a:ln w="9525">
            <a:noFill/>
          </a:ln>
        </p:spPr>
        <p:txBody>
          <a:bodyPr/>
          <a:lstStyle/>
          <a:p>
            <a:endParaRPr lang="zh-CN" altLang="en-US"/>
          </a:p>
        </p:txBody>
      </p:sp>
      <p:sp>
        <p:nvSpPr>
          <p:cNvPr id="17442" name="Freeform 39"/>
          <p:cNvSpPr>
            <a:spLocks noEditPoints="1"/>
          </p:cNvSpPr>
          <p:nvPr/>
        </p:nvSpPr>
        <p:spPr>
          <a:xfrm rot="5400000">
            <a:off x="5053965" y="823595"/>
            <a:ext cx="209550" cy="213360"/>
          </a:xfrm>
          <a:custGeom>
            <a:avLst/>
            <a:gdLst/>
            <a:ahLst/>
            <a:cxnLst>
              <a:cxn ang="0">
                <a:pos x="365829642" y="729869768"/>
              </a:cxn>
              <a:cxn ang="0">
                <a:pos x="0" y="364936600"/>
              </a:cxn>
              <a:cxn ang="0">
                <a:pos x="365829642" y="0"/>
              </a:cxn>
              <a:cxn ang="0">
                <a:pos x="719855779" y="364936600"/>
              </a:cxn>
              <a:cxn ang="0">
                <a:pos x="365829642" y="729869768"/>
              </a:cxn>
              <a:cxn ang="0">
                <a:pos x="365829642" y="105947343"/>
              </a:cxn>
              <a:cxn ang="0">
                <a:pos x="106207498" y="364936600"/>
              </a:cxn>
              <a:cxn ang="0">
                <a:pos x="365829642" y="623922425"/>
              </a:cxn>
              <a:cxn ang="0">
                <a:pos x="613648281" y="364936600"/>
              </a:cxn>
              <a:cxn ang="0">
                <a:pos x="365829642" y="105947343"/>
              </a:cxn>
              <a:cxn ang="0">
                <a:pos x="542840993" y="376708527"/>
              </a:cxn>
              <a:cxn ang="0">
                <a:pos x="389429781" y="529743578"/>
              </a:cxn>
              <a:cxn ang="0">
                <a:pos x="377629711" y="529743578"/>
              </a:cxn>
              <a:cxn ang="0">
                <a:pos x="365829642" y="517971651"/>
              </a:cxn>
              <a:cxn ang="0">
                <a:pos x="365829642" y="423796235"/>
              </a:cxn>
              <a:cxn ang="0">
                <a:pos x="188814856" y="423796235"/>
              </a:cxn>
              <a:cxn ang="0">
                <a:pos x="177014786" y="412024308"/>
              </a:cxn>
              <a:cxn ang="0">
                <a:pos x="177014786" y="317845460"/>
              </a:cxn>
              <a:cxn ang="0">
                <a:pos x="188814856" y="306073533"/>
              </a:cxn>
              <a:cxn ang="0">
                <a:pos x="365829642" y="306073533"/>
              </a:cxn>
              <a:cxn ang="0">
                <a:pos x="365829642" y="211898117"/>
              </a:cxn>
              <a:cxn ang="0">
                <a:pos x="377629711" y="200126190"/>
              </a:cxn>
              <a:cxn ang="0">
                <a:pos x="389429781" y="211898117"/>
              </a:cxn>
              <a:cxn ang="0">
                <a:pos x="542840993" y="353161242"/>
              </a:cxn>
              <a:cxn ang="0">
                <a:pos x="542840993" y="364936600"/>
              </a:cxn>
              <a:cxn ang="0">
                <a:pos x="542840993" y="376708527"/>
              </a:cxn>
            </a:cxnLst>
            <a:rect l="0" t="0" r="0" b="0"/>
            <a:pathLst>
              <a:path w="61" h="62">
                <a:moveTo>
                  <a:pt x="31" y="62"/>
                </a:moveTo>
                <a:cubicBezTo>
                  <a:pt x="14" y="62"/>
                  <a:pt x="0" y="48"/>
                  <a:pt x="0" y="31"/>
                </a:cubicBezTo>
                <a:cubicBezTo>
                  <a:pt x="0" y="14"/>
                  <a:pt x="14" y="0"/>
                  <a:pt x="31" y="0"/>
                </a:cubicBezTo>
                <a:cubicBezTo>
                  <a:pt x="48" y="0"/>
                  <a:pt x="61" y="14"/>
                  <a:pt x="61" y="31"/>
                </a:cubicBezTo>
                <a:cubicBezTo>
                  <a:pt x="61" y="48"/>
                  <a:pt x="48" y="62"/>
                  <a:pt x="31" y="62"/>
                </a:cubicBezTo>
                <a:close/>
                <a:moveTo>
                  <a:pt x="31" y="9"/>
                </a:moveTo>
                <a:cubicBezTo>
                  <a:pt x="19" y="9"/>
                  <a:pt x="9" y="19"/>
                  <a:pt x="9" y="31"/>
                </a:cubicBezTo>
                <a:cubicBezTo>
                  <a:pt x="9" y="43"/>
                  <a:pt x="19" y="53"/>
                  <a:pt x="31" y="53"/>
                </a:cubicBezTo>
                <a:cubicBezTo>
                  <a:pt x="43" y="53"/>
                  <a:pt x="52" y="43"/>
                  <a:pt x="52" y="31"/>
                </a:cubicBezTo>
                <a:cubicBezTo>
                  <a:pt x="52" y="19"/>
                  <a:pt x="43" y="9"/>
                  <a:pt x="31" y="9"/>
                </a:cubicBezTo>
                <a:close/>
                <a:moveTo>
                  <a:pt x="46" y="32"/>
                </a:moveTo>
                <a:cubicBezTo>
                  <a:pt x="33" y="45"/>
                  <a:pt x="33" y="45"/>
                  <a:pt x="33" y="45"/>
                </a:cubicBezTo>
                <a:cubicBezTo>
                  <a:pt x="33" y="45"/>
                  <a:pt x="32" y="45"/>
                  <a:pt x="32" y="45"/>
                </a:cubicBezTo>
                <a:cubicBezTo>
                  <a:pt x="31" y="45"/>
                  <a:pt x="31" y="45"/>
                  <a:pt x="31" y="44"/>
                </a:cubicBezTo>
                <a:cubicBezTo>
                  <a:pt x="31" y="36"/>
                  <a:pt x="31" y="36"/>
                  <a:pt x="31" y="36"/>
                </a:cubicBezTo>
                <a:cubicBezTo>
                  <a:pt x="16" y="36"/>
                  <a:pt x="16" y="36"/>
                  <a:pt x="16" y="36"/>
                </a:cubicBezTo>
                <a:cubicBezTo>
                  <a:pt x="16" y="36"/>
                  <a:pt x="15" y="36"/>
                  <a:pt x="15" y="35"/>
                </a:cubicBezTo>
                <a:cubicBezTo>
                  <a:pt x="15" y="27"/>
                  <a:pt x="15" y="27"/>
                  <a:pt x="15" y="27"/>
                </a:cubicBezTo>
                <a:cubicBezTo>
                  <a:pt x="15" y="27"/>
                  <a:pt x="16" y="26"/>
                  <a:pt x="16" y="26"/>
                </a:cubicBezTo>
                <a:cubicBezTo>
                  <a:pt x="31" y="26"/>
                  <a:pt x="31" y="26"/>
                  <a:pt x="31" y="26"/>
                </a:cubicBezTo>
                <a:cubicBezTo>
                  <a:pt x="31" y="18"/>
                  <a:pt x="31" y="18"/>
                  <a:pt x="31" y="18"/>
                </a:cubicBezTo>
                <a:cubicBezTo>
                  <a:pt x="31" y="18"/>
                  <a:pt x="31" y="17"/>
                  <a:pt x="32" y="17"/>
                </a:cubicBezTo>
                <a:cubicBezTo>
                  <a:pt x="32" y="17"/>
                  <a:pt x="33" y="17"/>
                  <a:pt x="33" y="18"/>
                </a:cubicBezTo>
                <a:cubicBezTo>
                  <a:pt x="46" y="30"/>
                  <a:pt x="46" y="30"/>
                  <a:pt x="46" y="30"/>
                </a:cubicBezTo>
                <a:cubicBezTo>
                  <a:pt x="46" y="31"/>
                  <a:pt x="46" y="31"/>
                  <a:pt x="46" y="31"/>
                </a:cubicBezTo>
                <a:cubicBezTo>
                  <a:pt x="46" y="32"/>
                  <a:pt x="46" y="32"/>
                  <a:pt x="46" y="32"/>
                </a:cubicBezTo>
                <a:close/>
              </a:path>
            </a:pathLst>
          </a:custGeom>
          <a:solidFill>
            <a:srgbClr val="00A4C5"/>
          </a:solidFill>
          <a:ln w="9525">
            <a:noFill/>
          </a:ln>
        </p:spPr>
        <p:txBody>
          <a:bodyPr/>
          <a:lstStyle/>
          <a:p>
            <a:endParaRPr lang="zh-CN" altLang="en-US"/>
          </a:p>
        </p:txBody>
      </p:sp>
      <p:grpSp>
        <p:nvGrpSpPr>
          <p:cNvPr id="29" name="组合 28"/>
          <p:cNvGrpSpPr/>
          <p:nvPr/>
        </p:nvGrpSpPr>
        <p:grpSpPr>
          <a:xfrm>
            <a:off x="1067435" y="1323340"/>
            <a:ext cx="281305" cy="130810"/>
            <a:chOff x="8347" y="687"/>
            <a:chExt cx="612" cy="270"/>
          </a:xfrm>
          <a:solidFill>
            <a:schemeClr val="bg1"/>
          </a:solidFill>
        </p:grpSpPr>
        <p:sp>
          <p:nvSpPr>
            <p:cNvPr id="1016" name="Freeform 163"/>
            <p:cNvSpPr>
              <a:spLocks noEditPoints="1"/>
            </p:cNvSpPr>
            <p:nvPr/>
          </p:nvSpPr>
          <p:spPr bwMode="auto">
            <a:xfrm>
              <a:off x="8347" y="687"/>
              <a:ext cx="612" cy="232"/>
            </a:xfrm>
            <a:custGeom>
              <a:avLst/>
              <a:gdLst>
                <a:gd name="T0" fmla="*/ 4 w 134"/>
                <a:gd name="T1" fmla="*/ 51 h 51"/>
                <a:gd name="T2" fmla="*/ 13 w 134"/>
                <a:gd name="T3" fmla="*/ 51 h 51"/>
                <a:gd name="T4" fmla="*/ 15 w 134"/>
                <a:gd name="T5" fmla="*/ 45 h 51"/>
                <a:gd name="T6" fmla="*/ 24 w 134"/>
                <a:gd name="T7" fmla="*/ 34 h 51"/>
                <a:gd name="T8" fmla="*/ 40 w 134"/>
                <a:gd name="T9" fmla="*/ 39 h 51"/>
                <a:gd name="T10" fmla="*/ 43 w 134"/>
                <a:gd name="T11" fmla="*/ 49 h 51"/>
                <a:gd name="T12" fmla="*/ 68 w 134"/>
                <a:gd name="T13" fmla="*/ 51 h 51"/>
                <a:gd name="T14" fmla="*/ 95 w 134"/>
                <a:gd name="T15" fmla="*/ 48 h 51"/>
                <a:gd name="T16" fmla="*/ 102 w 134"/>
                <a:gd name="T17" fmla="*/ 36 h 51"/>
                <a:gd name="T18" fmla="*/ 115 w 134"/>
                <a:gd name="T19" fmla="*/ 35 h 51"/>
                <a:gd name="T20" fmla="*/ 123 w 134"/>
                <a:gd name="T21" fmla="*/ 46 h 51"/>
                <a:gd name="T22" fmla="*/ 127 w 134"/>
                <a:gd name="T23" fmla="*/ 51 h 51"/>
                <a:gd name="T24" fmla="*/ 134 w 134"/>
                <a:gd name="T25" fmla="*/ 47 h 51"/>
                <a:gd name="T26" fmla="*/ 133 w 134"/>
                <a:gd name="T27" fmla="*/ 33 h 51"/>
                <a:gd name="T28" fmla="*/ 121 w 134"/>
                <a:gd name="T29" fmla="*/ 23 h 51"/>
                <a:gd name="T30" fmla="*/ 97 w 134"/>
                <a:gd name="T31" fmla="*/ 14 h 51"/>
                <a:gd name="T32" fmla="*/ 73 w 134"/>
                <a:gd name="T33" fmla="*/ 1 h 51"/>
                <a:gd name="T34" fmla="*/ 47 w 134"/>
                <a:gd name="T35" fmla="*/ 0 h 51"/>
                <a:gd name="T36" fmla="*/ 28 w 134"/>
                <a:gd name="T37" fmla="*/ 2 h 51"/>
                <a:gd name="T38" fmla="*/ 18 w 134"/>
                <a:gd name="T39" fmla="*/ 13 h 51"/>
                <a:gd name="T40" fmla="*/ 7 w 134"/>
                <a:gd name="T41" fmla="*/ 19 h 51"/>
                <a:gd name="T42" fmla="*/ 0 w 134"/>
                <a:gd name="T43" fmla="*/ 40 h 51"/>
                <a:gd name="T44" fmla="*/ 120 w 134"/>
                <a:gd name="T45" fmla="*/ 25 h 51"/>
                <a:gd name="T46" fmla="*/ 124 w 134"/>
                <a:gd name="T47" fmla="*/ 26 h 51"/>
                <a:gd name="T48" fmla="*/ 127 w 134"/>
                <a:gd name="T49" fmla="*/ 28 h 51"/>
                <a:gd name="T50" fmla="*/ 131 w 134"/>
                <a:gd name="T51" fmla="*/ 33 h 51"/>
                <a:gd name="T52" fmla="*/ 127 w 134"/>
                <a:gd name="T53" fmla="*/ 33 h 51"/>
                <a:gd name="T54" fmla="*/ 119 w 134"/>
                <a:gd name="T55" fmla="*/ 28 h 51"/>
                <a:gd name="T56" fmla="*/ 53 w 134"/>
                <a:gd name="T57" fmla="*/ 3 h 51"/>
                <a:gd name="T58" fmla="*/ 77 w 134"/>
                <a:gd name="T59" fmla="*/ 6 h 51"/>
                <a:gd name="T60" fmla="*/ 94 w 134"/>
                <a:gd name="T61" fmla="*/ 19 h 51"/>
                <a:gd name="T62" fmla="*/ 69 w 134"/>
                <a:gd name="T63" fmla="*/ 20 h 51"/>
                <a:gd name="T64" fmla="*/ 54 w 134"/>
                <a:gd name="T65" fmla="*/ 18 h 51"/>
                <a:gd name="T66" fmla="*/ 52 w 134"/>
                <a:gd name="T67" fmla="*/ 4 h 51"/>
                <a:gd name="T68" fmla="*/ 21 w 134"/>
                <a:gd name="T69" fmla="*/ 15 h 51"/>
                <a:gd name="T70" fmla="*/ 28 w 134"/>
                <a:gd name="T71" fmla="*/ 6 h 51"/>
                <a:gd name="T72" fmla="*/ 39 w 134"/>
                <a:gd name="T73" fmla="*/ 2 h 51"/>
                <a:gd name="T74" fmla="*/ 46 w 134"/>
                <a:gd name="T75" fmla="*/ 3 h 51"/>
                <a:gd name="T76" fmla="*/ 47 w 134"/>
                <a:gd name="T77" fmla="*/ 17 h 51"/>
                <a:gd name="T78" fmla="*/ 34 w 134"/>
                <a:gd name="T79" fmla="*/ 18 h 51"/>
                <a:gd name="T80" fmla="*/ 21 w 134"/>
                <a:gd name="T81" fmla="*/ 15 h 51"/>
                <a:gd name="T82" fmla="*/ 5 w 134"/>
                <a:gd name="T83" fmla="*/ 23 h 51"/>
                <a:gd name="T84" fmla="*/ 12 w 134"/>
                <a:gd name="T85" fmla="*/ 23 h 51"/>
                <a:gd name="T86" fmla="*/ 6 w 134"/>
                <a:gd name="T87" fmla="*/ 28 h 51"/>
                <a:gd name="T88" fmla="*/ 2 w 134"/>
                <a:gd name="T89" fmla="*/ 36 h 51"/>
                <a:gd name="T90" fmla="*/ 2 w 134"/>
                <a:gd name="T91"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34" h="51">
                  <a:moveTo>
                    <a:pt x="1" y="49"/>
                  </a:moveTo>
                  <a:cubicBezTo>
                    <a:pt x="2" y="50"/>
                    <a:pt x="3" y="51"/>
                    <a:pt x="4" y="51"/>
                  </a:cubicBezTo>
                  <a:cubicBezTo>
                    <a:pt x="4" y="51"/>
                    <a:pt x="6" y="51"/>
                    <a:pt x="8" y="51"/>
                  </a:cubicBezTo>
                  <a:cubicBezTo>
                    <a:pt x="10" y="51"/>
                    <a:pt x="12" y="51"/>
                    <a:pt x="13" y="51"/>
                  </a:cubicBezTo>
                  <a:cubicBezTo>
                    <a:pt x="14" y="51"/>
                    <a:pt x="14" y="50"/>
                    <a:pt x="14" y="50"/>
                  </a:cubicBezTo>
                  <a:cubicBezTo>
                    <a:pt x="14" y="49"/>
                    <a:pt x="15" y="47"/>
                    <a:pt x="15" y="45"/>
                  </a:cubicBezTo>
                  <a:cubicBezTo>
                    <a:pt x="15" y="43"/>
                    <a:pt x="16" y="41"/>
                    <a:pt x="17" y="39"/>
                  </a:cubicBezTo>
                  <a:cubicBezTo>
                    <a:pt x="18" y="37"/>
                    <a:pt x="21" y="35"/>
                    <a:pt x="24" y="34"/>
                  </a:cubicBezTo>
                  <a:cubicBezTo>
                    <a:pt x="26" y="33"/>
                    <a:pt x="30" y="33"/>
                    <a:pt x="33" y="34"/>
                  </a:cubicBezTo>
                  <a:cubicBezTo>
                    <a:pt x="35" y="35"/>
                    <a:pt x="38" y="37"/>
                    <a:pt x="40" y="39"/>
                  </a:cubicBezTo>
                  <a:cubicBezTo>
                    <a:pt x="41" y="41"/>
                    <a:pt x="42" y="43"/>
                    <a:pt x="42" y="45"/>
                  </a:cubicBezTo>
                  <a:cubicBezTo>
                    <a:pt x="42" y="46"/>
                    <a:pt x="43" y="48"/>
                    <a:pt x="43" y="49"/>
                  </a:cubicBezTo>
                  <a:cubicBezTo>
                    <a:pt x="43" y="50"/>
                    <a:pt x="43" y="51"/>
                    <a:pt x="44" y="51"/>
                  </a:cubicBezTo>
                  <a:cubicBezTo>
                    <a:pt x="45" y="51"/>
                    <a:pt x="56" y="51"/>
                    <a:pt x="68" y="51"/>
                  </a:cubicBezTo>
                  <a:cubicBezTo>
                    <a:pt x="81" y="51"/>
                    <a:pt x="92" y="51"/>
                    <a:pt x="93" y="51"/>
                  </a:cubicBezTo>
                  <a:cubicBezTo>
                    <a:pt x="95" y="51"/>
                    <a:pt x="96" y="50"/>
                    <a:pt x="95" y="48"/>
                  </a:cubicBezTo>
                  <a:cubicBezTo>
                    <a:pt x="95" y="46"/>
                    <a:pt x="96" y="42"/>
                    <a:pt x="97" y="41"/>
                  </a:cubicBezTo>
                  <a:cubicBezTo>
                    <a:pt x="98" y="39"/>
                    <a:pt x="100" y="37"/>
                    <a:pt x="102" y="36"/>
                  </a:cubicBezTo>
                  <a:cubicBezTo>
                    <a:pt x="104" y="35"/>
                    <a:pt x="107" y="34"/>
                    <a:pt x="108" y="34"/>
                  </a:cubicBezTo>
                  <a:cubicBezTo>
                    <a:pt x="110" y="33"/>
                    <a:pt x="113" y="34"/>
                    <a:pt x="115" y="35"/>
                  </a:cubicBezTo>
                  <a:cubicBezTo>
                    <a:pt x="117" y="36"/>
                    <a:pt x="120" y="38"/>
                    <a:pt x="121" y="39"/>
                  </a:cubicBezTo>
                  <a:cubicBezTo>
                    <a:pt x="122" y="41"/>
                    <a:pt x="123" y="44"/>
                    <a:pt x="123" y="46"/>
                  </a:cubicBezTo>
                  <a:cubicBezTo>
                    <a:pt x="123" y="48"/>
                    <a:pt x="123" y="50"/>
                    <a:pt x="123" y="50"/>
                  </a:cubicBezTo>
                  <a:cubicBezTo>
                    <a:pt x="123" y="51"/>
                    <a:pt x="125" y="51"/>
                    <a:pt x="127" y="51"/>
                  </a:cubicBezTo>
                  <a:cubicBezTo>
                    <a:pt x="129" y="51"/>
                    <a:pt x="132" y="51"/>
                    <a:pt x="133" y="50"/>
                  </a:cubicBezTo>
                  <a:cubicBezTo>
                    <a:pt x="134" y="50"/>
                    <a:pt x="134" y="48"/>
                    <a:pt x="134" y="47"/>
                  </a:cubicBezTo>
                  <a:cubicBezTo>
                    <a:pt x="134" y="45"/>
                    <a:pt x="134" y="42"/>
                    <a:pt x="134" y="40"/>
                  </a:cubicBezTo>
                  <a:cubicBezTo>
                    <a:pt x="134" y="38"/>
                    <a:pt x="134" y="35"/>
                    <a:pt x="133" y="33"/>
                  </a:cubicBezTo>
                  <a:cubicBezTo>
                    <a:pt x="132" y="31"/>
                    <a:pt x="130" y="28"/>
                    <a:pt x="128" y="27"/>
                  </a:cubicBezTo>
                  <a:cubicBezTo>
                    <a:pt x="126" y="25"/>
                    <a:pt x="123" y="24"/>
                    <a:pt x="121" y="23"/>
                  </a:cubicBezTo>
                  <a:cubicBezTo>
                    <a:pt x="119" y="22"/>
                    <a:pt x="115" y="21"/>
                    <a:pt x="111" y="20"/>
                  </a:cubicBezTo>
                  <a:cubicBezTo>
                    <a:pt x="108" y="20"/>
                    <a:pt x="102" y="17"/>
                    <a:pt x="97" y="14"/>
                  </a:cubicBezTo>
                  <a:cubicBezTo>
                    <a:pt x="93" y="11"/>
                    <a:pt x="87" y="7"/>
                    <a:pt x="84" y="5"/>
                  </a:cubicBezTo>
                  <a:cubicBezTo>
                    <a:pt x="81" y="3"/>
                    <a:pt x="76" y="1"/>
                    <a:pt x="73" y="1"/>
                  </a:cubicBezTo>
                  <a:cubicBezTo>
                    <a:pt x="70" y="0"/>
                    <a:pt x="64" y="0"/>
                    <a:pt x="60" y="0"/>
                  </a:cubicBezTo>
                  <a:cubicBezTo>
                    <a:pt x="55" y="0"/>
                    <a:pt x="49" y="0"/>
                    <a:pt x="47" y="0"/>
                  </a:cubicBezTo>
                  <a:cubicBezTo>
                    <a:pt x="44" y="0"/>
                    <a:pt x="39" y="0"/>
                    <a:pt x="36" y="0"/>
                  </a:cubicBezTo>
                  <a:cubicBezTo>
                    <a:pt x="33" y="0"/>
                    <a:pt x="29" y="1"/>
                    <a:pt x="28" y="2"/>
                  </a:cubicBezTo>
                  <a:cubicBezTo>
                    <a:pt x="26" y="3"/>
                    <a:pt x="24" y="5"/>
                    <a:pt x="22" y="7"/>
                  </a:cubicBezTo>
                  <a:cubicBezTo>
                    <a:pt x="21" y="8"/>
                    <a:pt x="19" y="11"/>
                    <a:pt x="18" y="13"/>
                  </a:cubicBezTo>
                  <a:cubicBezTo>
                    <a:pt x="17" y="14"/>
                    <a:pt x="15" y="16"/>
                    <a:pt x="13" y="16"/>
                  </a:cubicBezTo>
                  <a:cubicBezTo>
                    <a:pt x="12" y="16"/>
                    <a:pt x="9" y="18"/>
                    <a:pt x="7" y="19"/>
                  </a:cubicBezTo>
                  <a:cubicBezTo>
                    <a:pt x="4" y="20"/>
                    <a:pt x="2" y="24"/>
                    <a:pt x="1" y="28"/>
                  </a:cubicBezTo>
                  <a:cubicBezTo>
                    <a:pt x="0" y="31"/>
                    <a:pt x="0" y="37"/>
                    <a:pt x="0" y="40"/>
                  </a:cubicBezTo>
                  <a:cubicBezTo>
                    <a:pt x="0" y="44"/>
                    <a:pt x="1" y="48"/>
                    <a:pt x="1" y="49"/>
                  </a:cubicBezTo>
                  <a:close/>
                  <a:moveTo>
                    <a:pt x="120" y="25"/>
                  </a:moveTo>
                  <a:cubicBezTo>
                    <a:pt x="120" y="25"/>
                    <a:pt x="121" y="25"/>
                    <a:pt x="122" y="25"/>
                  </a:cubicBezTo>
                  <a:cubicBezTo>
                    <a:pt x="123" y="25"/>
                    <a:pt x="123" y="25"/>
                    <a:pt x="124" y="26"/>
                  </a:cubicBezTo>
                  <a:cubicBezTo>
                    <a:pt x="124" y="26"/>
                    <a:pt x="125" y="26"/>
                    <a:pt x="125" y="26"/>
                  </a:cubicBezTo>
                  <a:cubicBezTo>
                    <a:pt x="125" y="27"/>
                    <a:pt x="127" y="27"/>
                    <a:pt x="127" y="28"/>
                  </a:cubicBezTo>
                  <a:cubicBezTo>
                    <a:pt x="128" y="29"/>
                    <a:pt x="129" y="30"/>
                    <a:pt x="130" y="31"/>
                  </a:cubicBezTo>
                  <a:cubicBezTo>
                    <a:pt x="130" y="32"/>
                    <a:pt x="131" y="33"/>
                    <a:pt x="131" y="33"/>
                  </a:cubicBezTo>
                  <a:cubicBezTo>
                    <a:pt x="131" y="33"/>
                    <a:pt x="131" y="33"/>
                    <a:pt x="130" y="33"/>
                  </a:cubicBezTo>
                  <a:cubicBezTo>
                    <a:pt x="130" y="33"/>
                    <a:pt x="128" y="33"/>
                    <a:pt x="127" y="33"/>
                  </a:cubicBezTo>
                  <a:cubicBezTo>
                    <a:pt x="125" y="32"/>
                    <a:pt x="123" y="32"/>
                    <a:pt x="122" y="31"/>
                  </a:cubicBezTo>
                  <a:cubicBezTo>
                    <a:pt x="120" y="30"/>
                    <a:pt x="119" y="29"/>
                    <a:pt x="119" y="28"/>
                  </a:cubicBezTo>
                  <a:cubicBezTo>
                    <a:pt x="119" y="27"/>
                    <a:pt x="119" y="25"/>
                    <a:pt x="120" y="25"/>
                  </a:cubicBezTo>
                  <a:close/>
                  <a:moveTo>
                    <a:pt x="53" y="3"/>
                  </a:moveTo>
                  <a:cubicBezTo>
                    <a:pt x="54" y="3"/>
                    <a:pt x="58" y="3"/>
                    <a:pt x="63" y="3"/>
                  </a:cubicBezTo>
                  <a:cubicBezTo>
                    <a:pt x="67" y="3"/>
                    <a:pt x="74" y="5"/>
                    <a:pt x="77" y="6"/>
                  </a:cubicBezTo>
                  <a:cubicBezTo>
                    <a:pt x="81" y="7"/>
                    <a:pt x="86" y="10"/>
                    <a:pt x="88" y="12"/>
                  </a:cubicBezTo>
                  <a:cubicBezTo>
                    <a:pt x="91" y="14"/>
                    <a:pt x="94" y="17"/>
                    <a:pt x="94" y="19"/>
                  </a:cubicBezTo>
                  <a:cubicBezTo>
                    <a:pt x="95" y="20"/>
                    <a:pt x="92" y="21"/>
                    <a:pt x="88" y="21"/>
                  </a:cubicBezTo>
                  <a:cubicBezTo>
                    <a:pt x="84" y="21"/>
                    <a:pt x="76" y="21"/>
                    <a:pt x="69" y="20"/>
                  </a:cubicBezTo>
                  <a:cubicBezTo>
                    <a:pt x="63" y="19"/>
                    <a:pt x="57" y="19"/>
                    <a:pt x="56" y="19"/>
                  </a:cubicBezTo>
                  <a:cubicBezTo>
                    <a:pt x="55" y="19"/>
                    <a:pt x="55" y="18"/>
                    <a:pt x="54" y="18"/>
                  </a:cubicBezTo>
                  <a:cubicBezTo>
                    <a:pt x="54" y="17"/>
                    <a:pt x="54" y="14"/>
                    <a:pt x="53" y="11"/>
                  </a:cubicBezTo>
                  <a:cubicBezTo>
                    <a:pt x="53" y="8"/>
                    <a:pt x="52" y="5"/>
                    <a:pt x="52" y="4"/>
                  </a:cubicBezTo>
                  <a:cubicBezTo>
                    <a:pt x="52" y="3"/>
                    <a:pt x="52" y="3"/>
                    <a:pt x="53" y="3"/>
                  </a:cubicBezTo>
                  <a:close/>
                  <a:moveTo>
                    <a:pt x="21" y="15"/>
                  </a:moveTo>
                  <a:cubicBezTo>
                    <a:pt x="21" y="13"/>
                    <a:pt x="22" y="11"/>
                    <a:pt x="23" y="10"/>
                  </a:cubicBezTo>
                  <a:cubicBezTo>
                    <a:pt x="24" y="8"/>
                    <a:pt x="26" y="7"/>
                    <a:pt x="28" y="6"/>
                  </a:cubicBezTo>
                  <a:cubicBezTo>
                    <a:pt x="29" y="5"/>
                    <a:pt x="31" y="4"/>
                    <a:pt x="33" y="3"/>
                  </a:cubicBezTo>
                  <a:cubicBezTo>
                    <a:pt x="34" y="3"/>
                    <a:pt x="37" y="3"/>
                    <a:pt x="39" y="2"/>
                  </a:cubicBezTo>
                  <a:cubicBezTo>
                    <a:pt x="41" y="2"/>
                    <a:pt x="44" y="2"/>
                    <a:pt x="45" y="2"/>
                  </a:cubicBezTo>
                  <a:cubicBezTo>
                    <a:pt x="45" y="2"/>
                    <a:pt x="46" y="3"/>
                    <a:pt x="46" y="3"/>
                  </a:cubicBezTo>
                  <a:cubicBezTo>
                    <a:pt x="46" y="4"/>
                    <a:pt x="46" y="7"/>
                    <a:pt x="46" y="10"/>
                  </a:cubicBezTo>
                  <a:cubicBezTo>
                    <a:pt x="47" y="14"/>
                    <a:pt x="47" y="17"/>
                    <a:pt x="47" y="17"/>
                  </a:cubicBezTo>
                  <a:cubicBezTo>
                    <a:pt x="47" y="18"/>
                    <a:pt x="46" y="18"/>
                    <a:pt x="46" y="18"/>
                  </a:cubicBezTo>
                  <a:cubicBezTo>
                    <a:pt x="45" y="18"/>
                    <a:pt x="40" y="18"/>
                    <a:pt x="34" y="18"/>
                  </a:cubicBezTo>
                  <a:cubicBezTo>
                    <a:pt x="29" y="18"/>
                    <a:pt x="23" y="18"/>
                    <a:pt x="22" y="17"/>
                  </a:cubicBezTo>
                  <a:cubicBezTo>
                    <a:pt x="21" y="17"/>
                    <a:pt x="20" y="16"/>
                    <a:pt x="21" y="15"/>
                  </a:cubicBezTo>
                  <a:close/>
                  <a:moveTo>
                    <a:pt x="2" y="29"/>
                  </a:moveTo>
                  <a:cubicBezTo>
                    <a:pt x="3" y="27"/>
                    <a:pt x="4" y="24"/>
                    <a:pt x="5" y="23"/>
                  </a:cubicBezTo>
                  <a:cubicBezTo>
                    <a:pt x="5" y="22"/>
                    <a:pt x="7" y="21"/>
                    <a:pt x="9" y="21"/>
                  </a:cubicBezTo>
                  <a:cubicBezTo>
                    <a:pt x="11" y="21"/>
                    <a:pt x="12" y="22"/>
                    <a:pt x="12" y="23"/>
                  </a:cubicBezTo>
                  <a:cubicBezTo>
                    <a:pt x="12" y="24"/>
                    <a:pt x="11" y="25"/>
                    <a:pt x="10" y="25"/>
                  </a:cubicBezTo>
                  <a:cubicBezTo>
                    <a:pt x="9" y="25"/>
                    <a:pt x="7" y="26"/>
                    <a:pt x="6" y="28"/>
                  </a:cubicBezTo>
                  <a:cubicBezTo>
                    <a:pt x="5" y="29"/>
                    <a:pt x="4" y="32"/>
                    <a:pt x="3" y="33"/>
                  </a:cubicBezTo>
                  <a:cubicBezTo>
                    <a:pt x="3" y="35"/>
                    <a:pt x="2" y="36"/>
                    <a:pt x="2" y="36"/>
                  </a:cubicBezTo>
                  <a:cubicBezTo>
                    <a:pt x="2" y="36"/>
                    <a:pt x="2" y="35"/>
                    <a:pt x="2" y="34"/>
                  </a:cubicBezTo>
                  <a:cubicBezTo>
                    <a:pt x="2" y="33"/>
                    <a:pt x="2" y="31"/>
                    <a:pt x="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7" name="Freeform 164"/>
            <p:cNvSpPr>
              <a:spLocks noEditPoints="1"/>
            </p:cNvSpPr>
            <p:nvPr/>
          </p:nvSpPr>
          <p:spPr bwMode="auto">
            <a:xfrm>
              <a:off x="8795" y="855"/>
              <a:ext cx="99" cy="102"/>
            </a:xfrm>
            <a:custGeom>
              <a:avLst/>
              <a:gdLst>
                <a:gd name="T0" fmla="*/ 22 w 22"/>
                <a:gd name="T1" fmla="*/ 11 h 22"/>
                <a:gd name="T2" fmla="*/ 11 w 22"/>
                <a:gd name="T3" fmla="*/ 0 h 22"/>
                <a:gd name="T4" fmla="*/ 0 w 22"/>
                <a:gd name="T5" fmla="*/ 11 h 22"/>
                <a:gd name="T6" fmla="*/ 11 w 22"/>
                <a:gd name="T7" fmla="*/ 22 h 22"/>
                <a:gd name="T8" fmla="*/ 22 w 22"/>
                <a:gd name="T9" fmla="*/ 11 h 22"/>
                <a:gd name="T10" fmla="*/ 5 w 22"/>
                <a:gd name="T11" fmla="*/ 11 h 22"/>
                <a:gd name="T12" fmla="*/ 11 w 22"/>
                <a:gd name="T13" fmla="*/ 5 h 22"/>
                <a:gd name="T14" fmla="*/ 17 w 22"/>
                <a:gd name="T15" fmla="*/ 11 h 22"/>
                <a:gd name="T16" fmla="*/ 11 w 22"/>
                <a:gd name="T17" fmla="*/ 17 h 22"/>
                <a:gd name="T18" fmla="*/ 5 w 22"/>
                <a:gd name="T19" fmla="*/ 1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22">
                  <a:moveTo>
                    <a:pt x="22" y="11"/>
                  </a:moveTo>
                  <a:cubicBezTo>
                    <a:pt x="22" y="5"/>
                    <a:pt x="17" y="0"/>
                    <a:pt x="11" y="0"/>
                  </a:cubicBezTo>
                  <a:cubicBezTo>
                    <a:pt x="5" y="0"/>
                    <a:pt x="0" y="5"/>
                    <a:pt x="0" y="11"/>
                  </a:cubicBezTo>
                  <a:cubicBezTo>
                    <a:pt x="0" y="17"/>
                    <a:pt x="5" y="22"/>
                    <a:pt x="11" y="22"/>
                  </a:cubicBezTo>
                  <a:cubicBezTo>
                    <a:pt x="17" y="22"/>
                    <a:pt x="22" y="17"/>
                    <a:pt x="22" y="11"/>
                  </a:cubicBezTo>
                  <a:close/>
                  <a:moveTo>
                    <a:pt x="5" y="11"/>
                  </a:moveTo>
                  <a:cubicBezTo>
                    <a:pt x="5" y="7"/>
                    <a:pt x="8" y="5"/>
                    <a:pt x="11" y="5"/>
                  </a:cubicBezTo>
                  <a:cubicBezTo>
                    <a:pt x="15" y="5"/>
                    <a:pt x="17" y="7"/>
                    <a:pt x="17" y="11"/>
                  </a:cubicBezTo>
                  <a:cubicBezTo>
                    <a:pt x="17" y="14"/>
                    <a:pt x="15" y="17"/>
                    <a:pt x="11" y="17"/>
                  </a:cubicBezTo>
                  <a:cubicBezTo>
                    <a:pt x="8" y="17"/>
                    <a:pt x="5" y="14"/>
                    <a:pt x="5"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8" name="Freeform 165"/>
            <p:cNvSpPr>
              <a:spLocks noEditPoints="1"/>
            </p:cNvSpPr>
            <p:nvPr/>
          </p:nvSpPr>
          <p:spPr bwMode="auto">
            <a:xfrm>
              <a:off x="8424" y="855"/>
              <a:ext cx="99" cy="102"/>
            </a:xfrm>
            <a:custGeom>
              <a:avLst/>
              <a:gdLst>
                <a:gd name="T0" fmla="*/ 11 w 22"/>
                <a:gd name="T1" fmla="*/ 0 h 22"/>
                <a:gd name="T2" fmla="*/ 0 w 22"/>
                <a:gd name="T3" fmla="*/ 11 h 22"/>
                <a:gd name="T4" fmla="*/ 11 w 22"/>
                <a:gd name="T5" fmla="*/ 22 h 22"/>
                <a:gd name="T6" fmla="*/ 22 w 22"/>
                <a:gd name="T7" fmla="*/ 11 h 22"/>
                <a:gd name="T8" fmla="*/ 11 w 22"/>
                <a:gd name="T9" fmla="*/ 0 h 22"/>
                <a:gd name="T10" fmla="*/ 11 w 22"/>
                <a:gd name="T11" fmla="*/ 17 h 22"/>
                <a:gd name="T12" fmla="*/ 5 w 22"/>
                <a:gd name="T13" fmla="*/ 11 h 22"/>
                <a:gd name="T14" fmla="*/ 11 w 22"/>
                <a:gd name="T15" fmla="*/ 5 h 22"/>
                <a:gd name="T16" fmla="*/ 18 w 22"/>
                <a:gd name="T17" fmla="*/ 11 h 22"/>
                <a:gd name="T18" fmla="*/ 11 w 22"/>
                <a:gd name="T19" fmla="*/ 17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22">
                  <a:moveTo>
                    <a:pt x="11" y="0"/>
                  </a:moveTo>
                  <a:cubicBezTo>
                    <a:pt x="5" y="0"/>
                    <a:pt x="0" y="5"/>
                    <a:pt x="0" y="11"/>
                  </a:cubicBezTo>
                  <a:cubicBezTo>
                    <a:pt x="0" y="17"/>
                    <a:pt x="5" y="22"/>
                    <a:pt x="11" y="22"/>
                  </a:cubicBezTo>
                  <a:cubicBezTo>
                    <a:pt x="18" y="22"/>
                    <a:pt x="22" y="17"/>
                    <a:pt x="22" y="11"/>
                  </a:cubicBezTo>
                  <a:cubicBezTo>
                    <a:pt x="22" y="5"/>
                    <a:pt x="18" y="0"/>
                    <a:pt x="11" y="0"/>
                  </a:cubicBezTo>
                  <a:close/>
                  <a:moveTo>
                    <a:pt x="11" y="17"/>
                  </a:moveTo>
                  <a:cubicBezTo>
                    <a:pt x="8" y="17"/>
                    <a:pt x="5" y="14"/>
                    <a:pt x="5" y="11"/>
                  </a:cubicBezTo>
                  <a:cubicBezTo>
                    <a:pt x="5" y="7"/>
                    <a:pt x="8" y="5"/>
                    <a:pt x="11" y="5"/>
                  </a:cubicBezTo>
                  <a:cubicBezTo>
                    <a:pt x="15" y="5"/>
                    <a:pt x="18" y="7"/>
                    <a:pt x="18" y="11"/>
                  </a:cubicBezTo>
                  <a:cubicBezTo>
                    <a:pt x="18" y="14"/>
                    <a:pt x="15" y="17"/>
                    <a:pt x="11"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aphicFrame>
        <p:nvGraphicFramePr>
          <p:cNvPr id="2" name="表格 1"/>
          <p:cNvGraphicFramePr>
            <a:graphicFrameLocks noGrp="1"/>
          </p:cNvGraphicFramePr>
          <p:nvPr>
            <p:custDataLst>
              <p:tags r:id="rId2"/>
            </p:custDataLst>
          </p:nvPr>
        </p:nvGraphicFramePr>
        <p:xfrm>
          <a:off x="4711276" y="1067097"/>
          <a:ext cx="4206875" cy="3803650"/>
        </p:xfrm>
        <a:graphic>
          <a:graphicData uri="http://schemas.openxmlformats.org/drawingml/2006/table">
            <a:tbl>
              <a:tblPr firstRow="1" bandRow="1">
                <a:effectLst/>
                <a:tableStyleId>{5940675A-B579-460E-94D1-54222C63F5DA}</a:tableStyleId>
              </a:tblPr>
              <a:tblGrid>
                <a:gridCol w="751205"/>
                <a:gridCol w="486410"/>
                <a:gridCol w="525145"/>
                <a:gridCol w="506095"/>
                <a:gridCol w="730250"/>
                <a:gridCol w="509905"/>
                <a:gridCol w="697865"/>
              </a:tblGrid>
              <a:tr h="414655">
                <a:tc>
                  <a:txBody>
                    <a:bodyPr/>
                    <a:p>
                      <a:pPr algn="l" fontAlgn="ctr"/>
                      <a:r>
                        <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销量</a:t>
                      </a:r>
                      <a:endPar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p>
                      <a:pPr algn="l" fontAlgn="ctr"/>
                      <a:r>
                        <a:rPr lang="en-US" altLang="zh-CN" sz="600" b="0"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a:t>
                      </a:r>
                      <a:r>
                        <a:rPr lang="zh-CN" altLang="en-US" sz="600" b="0"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单位：万辆</a:t>
                      </a:r>
                      <a:r>
                        <a:rPr lang="en-US" altLang="zh-CN" sz="600" b="0"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a:t>
                      </a:r>
                      <a:endParaRPr lang="en-US" altLang="zh-CN" sz="600" b="0"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6" marR="9526" marT="9525"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A4C5"/>
                    </a:solidFill>
                  </a:tcPr>
                </a:tc>
                <a:tc>
                  <a:txBody>
                    <a:bodyPr/>
                    <a:p>
                      <a:pPr algn="ctr" fontAlgn="ctr"/>
                      <a:r>
                        <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轿车</a:t>
                      </a:r>
                      <a:endPar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p>
                      <a:pPr algn="ctr" fontAlgn="ctr"/>
                      <a:endPar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6" marR="9526" marT="9525"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A4C5"/>
                    </a:solidFill>
                  </a:tcPr>
                </a:tc>
                <a:tc>
                  <a:txBody>
                    <a:bodyPr/>
                    <a:p>
                      <a:pPr algn="ctr" fontAlgn="ctr"/>
                      <a:r>
                        <a:rPr lang="en-US" altLang="zh-CN"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MPV</a:t>
                      </a:r>
                      <a:endParaRPr lang="en-US" altLang="zh-CN"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p>
                      <a:pPr algn="ctr" fontAlgn="ctr"/>
                      <a:endParaRPr lang="en-US" altLang="zh-CN"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6" marR="9526" marT="9525"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A4C5"/>
                    </a:solidFill>
                  </a:tcPr>
                </a:tc>
                <a:tc>
                  <a:txBody>
                    <a:bodyPr/>
                    <a:p>
                      <a:pPr algn="ctr" fontAlgn="ctr"/>
                      <a:r>
                        <a:rPr lang="en-US" altLang="zh-CN" sz="1000" b="1"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SUV</a:t>
                      </a:r>
                      <a:endParaRPr lang="en-US" altLang="zh-CN" sz="1000" b="1"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p>
                      <a:pPr algn="ctr" fontAlgn="ctr"/>
                      <a:endParaRPr lang="en-US" altLang="zh-CN"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6" marR="9526" marT="9525"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A4C5"/>
                    </a:solidFill>
                  </a:tcPr>
                </a:tc>
                <a:tc>
                  <a:txBody>
                    <a:bodyPr/>
                    <a:p>
                      <a:pPr algn="ctr" fontAlgn="ctr"/>
                      <a:r>
                        <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狭义乘用车合计</a:t>
                      </a:r>
                      <a:endPar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6" marR="9526" marT="9525"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A4C5"/>
                    </a:solidFill>
                  </a:tcPr>
                </a:tc>
                <a:tc>
                  <a:txBody>
                    <a:bodyPr/>
                    <a:p>
                      <a:pPr algn="ctr" fontAlgn="ctr"/>
                      <a:r>
                        <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微客</a:t>
                      </a:r>
                      <a:endPar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p>
                      <a:pPr algn="ctr" fontAlgn="ctr"/>
                      <a:endPar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6" marR="9526" marT="9525"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A4C5"/>
                    </a:solidFill>
                  </a:tcPr>
                </a:tc>
                <a:tc>
                  <a:txBody>
                    <a:bodyPr/>
                    <a:p>
                      <a:pPr algn="ctr" fontAlgn="ctr">
                        <a:buNone/>
                      </a:pPr>
                      <a:r>
                        <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广义乘用车合计</a:t>
                      </a:r>
                      <a:endPar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6" marR="9526" marT="9525"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A4C5"/>
                    </a:solidFill>
                  </a:tcPr>
                </a:tc>
              </a:tr>
              <a:tr h="416560">
                <a:tc>
                  <a:txBody>
                    <a:bodyPr/>
                    <a:p>
                      <a:pPr algn="l" fontAlgn="ctr"/>
                      <a:r>
                        <a:rPr lang="en-US" altLang="zh-CN"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rPr>
                        <a:t>月份</a:t>
                      </a:r>
                      <a:endParaRPr lang="zh-CN" altLang="en-US"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102.9</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8.2</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106.1</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217.2</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3.0</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220.2</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r>
              <a:tr h="415290">
                <a:tc>
                  <a:txBody>
                    <a:bodyPr/>
                    <a:p>
                      <a:pPr algn="l" fontAlgn="ctr"/>
                      <a:r>
                        <a:rPr lang="en-US" altLang="zh-CN"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rPr>
                        <a:t>21</a:t>
                      </a:r>
                      <a:r>
                        <a:rPr lang="zh-CN" altLang="en-US"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rPr>
                        <a:t>年</a:t>
                      </a:r>
                      <a:r>
                        <a:rPr lang="en-US" altLang="zh-CN"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rPr>
                        <a:t>12</a:t>
                      </a:r>
                      <a:r>
                        <a:rPr lang="zh-CN" altLang="en-US"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rPr>
                        <a:t>月份</a:t>
                      </a:r>
                      <a:endParaRPr lang="zh-CN" altLang="en-US"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112.1</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12.2</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112.4</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236.7</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4.2</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240.8</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r>
              <a:tr h="417195">
                <a:tc>
                  <a:txBody>
                    <a:bodyPr/>
                    <a:p>
                      <a:pPr algn="l" fontAlgn="ctr"/>
                      <a:r>
                        <a:rPr lang="zh-CN" altLang="en-US" sz="1000" b="0" u="none" strike="noStrike" kern="1200">
                          <a:solidFill>
                            <a:schemeClr val="tx1">
                              <a:lumMod val="75000"/>
                              <a:lumOff val="25000"/>
                            </a:schemeClr>
                          </a:solidFill>
                          <a:effectLst/>
                          <a:latin typeface="微软雅黑" panose="020B0503020204020204" pitchFamily="34" charset="-122"/>
                          <a:ea typeface="微软雅黑" panose="020B0503020204020204" pitchFamily="34" charset="-122"/>
                          <a:cs typeface="Arial" panose="020B0604020202020204" pitchFamily="34" charset="0"/>
                        </a:rPr>
                        <a:t>同期</a:t>
                      </a:r>
                      <a:endParaRPr lang="zh-CN" altLang="en-US" sz="1000" b="0" u="none" strike="noStrike" kern="1200">
                        <a:solidFill>
                          <a:schemeClr val="tx1">
                            <a:lumMod val="75000"/>
                            <a:lumOff val="25000"/>
                          </a:schemeClr>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97.9</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8.6</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96.8</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203.4</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1.5</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204.8</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r>
              <a:tr h="417195">
                <a:tc>
                  <a:txBody>
                    <a:bodyPr/>
                    <a:p>
                      <a:pPr algn="l" fontAlgn="ctr"/>
                      <a:r>
                        <a:rPr lang="zh-CN" altLang="en-US" sz="1000" b="1" u="none" strike="noStrike" kern="1200">
                          <a:solidFill>
                            <a:srgbClr val="00A4C5"/>
                          </a:solidFill>
                          <a:effectLst/>
                          <a:latin typeface="微软雅黑" panose="020B0503020204020204" pitchFamily="34" charset="-122"/>
                          <a:ea typeface="微软雅黑" panose="020B0503020204020204" pitchFamily="34" charset="-122"/>
                          <a:cs typeface="Arial" panose="020B0604020202020204" pitchFamily="34" charset="0"/>
                        </a:rPr>
                        <a:t>同比</a:t>
                      </a:r>
                      <a:endParaRPr lang="zh-CN" altLang="en-US" sz="1000" b="1" u="none" strike="noStrike" kern="1200">
                        <a:solidFill>
                          <a:srgbClr val="00A4C5"/>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p>
                      <a:pPr indent="0" algn="r">
                        <a:buNone/>
                      </a:pPr>
                      <a:r>
                        <a:rPr lang="en-US" sz="1000" b="1">
                          <a:solidFill>
                            <a:srgbClr val="159EBE"/>
                          </a:solidFill>
                          <a:latin typeface="Arial" panose="020B0604020202020204" pitchFamily="34" charset="0"/>
                          <a:cs typeface="Arial" panose="020B0604020202020204" pitchFamily="34" charset="0"/>
                        </a:rPr>
                        <a:t>5.1%</a:t>
                      </a:r>
                      <a:endParaRPr lang="en-US" altLang="en-US" sz="1000" b="1">
                        <a:solidFill>
                          <a:srgbClr val="159EBE"/>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p>
                      <a:pPr indent="0" algn="r">
                        <a:buNone/>
                      </a:pPr>
                      <a:r>
                        <a:rPr lang="en-US" sz="1000" b="1">
                          <a:solidFill>
                            <a:srgbClr val="159EBE"/>
                          </a:solidFill>
                          <a:latin typeface="Arial" panose="020B0604020202020204" pitchFamily="34" charset="0"/>
                          <a:cs typeface="Arial" panose="020B0604020202020204" pitchFamily="34" charset="0"/>
                        </a:rPr>
                        <a:t>-4.8%</a:t>
                      </a:r>
                      <a:endParaRPr lang="en-US" altLang="en-US" sz="1000" b="1">
                        <a:solidFill>
                          <a:srgbClr val="159EBE"/>
                        </a:solidFill>
                        <a:latin typeface="Arial" panose="020B0604020202020204" pitchFamily="34" charset="0"/>
                        <a:cs typeface="Arial" panose="020B0604020202020204" pitchFamily="34" charset="0"/>
                      </a:endParaRPr>
                    </a:p>
                  </a:txBody>
                  <a:tcPr marL="12700" marR="12700" marT="12700" vert="horz" anchor="ctr" anchorCtr="0">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p>
                      <a:pPr indent="0" algn="r">
                        <a:buNone/>
                      </a:pPr>
                      <a:r>
                        <a:rPr lang="en-US" sz="1000" b="1">
                          <a:solidFill>
                            <a:srgbClr val="159EBE"/>
                          </a:solidFill>
                          <a:latin typeface="Arial" panose="020B0604020202020204" pitchFamily="34" charset="0"/>
                          <a:cs typeface="Arial" panose="020B0604020202020204" pitchFamily="34" charset="0"/>
                        </a:rPr>
                        <a:t>9.6%</a:t>
                      </a:r>
                      <a:endParaRPr lang="en-US" altLang="en-US" sz="1000" b="1">
                        <a:solidFill>
                          <a:srgbClr val="159EBE"/>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p>
                      <a:pPr indent="0" algn="r">
                        <a:buNone/>
                      </a:pPr>
                      <a:r>
                        <a:rPr lang="en-US" sz="1000" b="1">
                          <a:solidFill>
                            <a:srgbClr val="159EBE"/>
                          </a:solidFill>
                          <a:latin typeface="Arial" panose="020B0604020202020204" pitchFamily="34" charset="0"/>
                          <a:cs typeface="Arial" panose="020B0604020202020204" pitchFamily="34" charset="0"/>
                        </a:rPr>
                        <a:t>6.8%</a:t>
                      </a:r>
                      <a:endParaRPr lang="en-US" altLang="en-US" sz="1000" b="1">
                        <a:solidFill>
                          <a:srgbClr val="159EBE"/>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p>
                      <a:pPr indent="0" algn="r">
                        <a:buNone/>
                      </a:pPr>
                      <a:r>
                        <a:rPr lang="en-US" sz="1000" b="1">
                          <a:solidFill>
                            <a:srgbClr val="159EBE"/>
                          </a:solidFill>
                          <a:latin typeface="Arial" panose="020B0604020202020204" pitchFamily="34" charset="0"/>
                          <a:cs typeface="Arial" panose="020B0604020202020204" pitchFamily="34" charset="0"/>
                        </a:rPr>
                        <a:t>103.8%</a:t>
                      </a:r>
                      <a:endParaRPr lang="en-US" altLang="en-US" sz="1000" b="1">
                        <a:solidFill>
                          <a:srgbClr val="159EBE"/>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p>
                      <a:pPr indent="0" algn="r">
                        <a:buNone/>
                      </a:pPr>
                      <a:r>
                        <a:rPr lang="en-US" sz="1000" b="1">
                          <a:solidFill>
                            <a:srgbClr val="159EBE"/>
                          </a:solidFill>
                          <a:latin typeface="Arial" panose="020B0604020202020204" pitchFamily="34" charset="0"/>
                          <a:cs typeface="Arial" panose="020B0604020202020204" pitchFamily="34" charset="0"/>
                        </a:rPr>
                        <a:t>7.5%</a:t>
                      </a:r>
                      <a:endParaRPr lang="en-US" altLang="en-US" sz="1000" b="1">
                        <a:solidFill>
                          <a:srgbClr val="159EBE"/>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r>
              <a:tr h="415925">
                <a:tc>
                  <a:txBody>
                    <a:bodyPr/>
                    <a:p>
                      <a:pPr algn="l" fontAlgn="ctr"/>
                      <a:r>
                        <a:rPr lang="zh-CN" altLang="en-US" sz="1000" b="1" u="none" strike="noStrike" kern="1200">
                          <a:solidFill>
                            <a:srgbClr val="00A4C5"/>
                          </a:solidFill>
                          <a:effectLst/>
                          <a:latin typeface="微软雅黑" panose="020B0503020204020204" pitchFamily="34" charset="-122"/>
                          <a:ea typeface="微软雅黑" panose="020B0503020204020204" pitchFamily="34" charset="-122"/>
                          <a:cs typeface="Arial" panose="020B0604020202020204" pitchFamily="34" charset="0"/>
                        </a:rPr>
                        <a:t>环比</a:t>
                      </a:r>
                      <a:endParaRPr lang="zh-CN" altLang="en-US" sz="1000" b="1" u="none" strike="noStrike" kern="1200">
                        <a:solidFill>
                          <a:srgbClr val="00A4C5"/>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p>
                      <a:pPr indent="0" algn="r">
                        <a:buNone/>
                      </a:pPr>
                      <a:r>
                        <a:rPr lang="en-US" sz="1000" b="1">
                          <a:solidFill>
                            <a:srgbClr val="159EBE"/>
                          </a:solidFill>
                          <a:latin typeface="Arial" panose="020B0604020202020204" pitchFamily="34" charset="0"/>
                          <a:cs typeface="Arial" panose="020B0604020202020204" pitchFamily="34" charset="0"/>
                        </a:rPr>
                        <a:t>-8.2%</a:t>
                      </a:r>
                      <a:endParaRPr lang="en-US" altLang="en-US" sz="1000" b="1">
                        <a:solidFill>
                          <a:srgbClr val="159EBE"/>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p>
                      <a:pPr indent="0" algn="r">
                        <a:buNone/>
                      </a:pPr>
                      <a:r>
                        <a:rPr lang="en-US" sz="1000" b="1">
                          <a:solidFill>
                            <a:srgbClr val="159EBE"/>
                          </a:solidFill>
                          <a:latin typeface="Arial" panose="020B0604020202020204" pitchFamily="34" charset="0"/>
                          <a:cs typeface="Arial" panose="020B0604020202020204" pitchFamily="34" charset="0"/>
                        </a:rPr>
                        <a:t>-32.4%</a:t>
                      </a:r>
                      <a:endParaRPr lang="en-US" altLang="en-US" sz="1000" b="1">
                        <a:solidFill>
                          <a:srgbClr val="159EBE"/>
                        </a:solidFill>
                        <a:latin typeface="Arial" panose="020B0604020202020204" pitchFamily="34" charset="0"/>
                        <a:cs typeface="Arial" panose="020B0604020202020204" pitchFamily="34" charset="0"/>
                      </a:endParaRPr>
                    </a:p>
                  </a:txBody>
                  <a:tcPr marL="12700" marR="12700" marT="12700" vert="horz" anchor="ctr" anchorCtr="0">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p>
                      <a:pPr indent="0" algn="r">
                        <a:buNone/>
                      </a:pPr>
                      <a:r>
                        <a:rPr lang="en-US" sz="1000" b="1">
                          <a:solidFill>
                            <a:srgbClr val="159EBE"/>
                          </a:solidFill>
                          <a:latin typeface="Arial" panose="020B0604020202020204" pitchFamily="34" charset="0"/>
                          <a:cs typeface="Arial" panose="020B0604020202020204" pitchFamily="34" charset="0"/>
                        </a:rPr>
                        <a:t>-5.6%</a:t>
                      </a:r>
                      <a:endParaRPr lang="en-US" altLang="en-US" sz="1000" b="1">
                        <a:solidFill>
                          <a:srgbClr val="159EBE"/>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p>
                      <a:pPr indent="0" algn="r">
                        <a:buNone/>
                      </a:pPr>
                      <a:r>
                        <a:rPr lang="en-US" sz="1000" b="1">
                          <a:solidFill>
                            <a:srgbClr val="159EBE"/>
                          </a:solidFill>
                          <a:latin typeface="Arial" panose="020B0604020202020204" pitchFamily="34" charset="0"/>
                          <a:cs typeface="Arial" panose="020B0604020202020204" pitchFamily="34" charset="0"/>
                        </a:rPr>
                        <a:t>-8.2%</a:t>
                      </a:r>
                      <a:endParaRPr lang="en-US" altLang="en-US" sz="1000" b="1">
                        <a:solidFill>
                          <a:srgbClr val="159EBE"/>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p>
                      <a:pPr indent="0" algn="r">
                        <a:buNone/>
                      </a:pPr>
                      <a:r>
                        <a:rPr lang="en-US" sz="1000" b="1">
                          <a:solidFill>
                            <a:srgbClr val="159EBE"/>
                          </a:solidFill>
                          <a:latin typeface="Arial" panose="020B0604020202020204" pitchFamily="34" charset="0"/>
                          <a:cs typeface="Arial" panose="020B0604020202020204" pitchFamily="34" charset="0"/>
                        </a:rPr>
                        <a:t>-27.1%</a:t>
                      </a:r>
                      <a:endParaRPr lang="en-US" altLang="en-US" sz="1000" b="1">
                        <a:solidFill>
                          <a:srgbClr val="159EBE"/>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p>
                      <a:pPr indent="0" algn="r">
                        <a:buNone/>
                      </a:pPr>
                      <a:r>
                        <a:rPr lang="en-US" sz="1000" b="1">
                          <a:solidFill>
                            <a:srgbClr val="159EBE"/>
                          </a:solidFill>
                          <a:latin typeface="Arial" panose="020B0604020202020204" pitchFamily="34" charset="0"/>
                          <a:cs typeface="Arial" panose="020B0604020202020204" pitchFamily="34" charset="0"/>
                        </a:rPr>
                        <a:t>-8.6%</a:t>
                      </a:r>
                      <a:endParaRPr lang="en-US" altLang="en-US" sz="1000" b="1">
                        <a:solidFill>
                          <a:srgbClr val="159EBE"/>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r>
            </a:tbl>
          </a:graphicData>
        </a:graphic>
      </p:graphicFrame>
      <p:sp>
        <p:nvSpPr>
          <p:cNvPr id="9" name="Freeform 71"/>
          <p:cNvSpPr>
            <a:spLocks noEditPoints="1"/>
          </p:cNvSpPr>
          <p:nvPr/>
        </p:nvSpPr>
        <p:spPr bwMode="auto">
          <a:xfrm>
            <a:off x="6068695" y="1329690"/>
            <a:ext cx="288290" cy="125730"/>
          </a:xfrm>
          <a:custGeom>
            <a:avLst/>
            <a:gdLst>
              <a:gd name="T0" fmla="*/ 12 w 364"/>
              <a:gd name="T1" fmla="*/ 90 h 168"/>
              <a:gd name="T2" fmla="*/ 30 w 364"/>
              <a:gd name="T3" fmla="*/ 10 h 168"/>
              <a:gd name="T4" fmla="*/ 343 w 364"/>
              <a:gd name="T5" fmla="*/ 79 h 168"/>
              <a:gd name="T6" fmla="*/ 350 w 364"/>
              <a:gd name="T7" fmla="*/ 147 h 168"/>
              <a:gd name="T8" fmla="*/ 332 w 364"/>
              <a:gd name="T9" fmla="*/ 107 h 168"/>
              <a:gd name="T10" fmla="*/ 266 w 364"/>
              <a:gd name="T11" fmla="*/ 135 h 168"/>
              <a:gd name="T12" fmla="*/ 90 w 364"/>
              <a:gd name="T13" fmla="*/ 135 h 168"/>
              <a:gd name="T14" fmla="*/ 24 w 364"/>
              <a:gd name="T15" fmla="*/ 107 h 168"/>
              <a:gd name="T16" fmla="*/ 13 w 364"/>
              <a:gd name="T17" fmla="*/ 147 h 168"/>
              <a:gd name="T18" fmla="*/ 169 w 364"/>
              <a:gd name="T19" fmla="*/ 100 h 168"/>
              <a:gd name="T20" fmla="*/ 98 w 364"/>
              <a:gd name="T21" fmla="*/ 105 h 168"/>
              <a:gd name="T22" fmla="*/ 78 w 364"/>
              <a:gd name="T23" fmla="*/ 60 h 168"/>
              <a:gd name="T24" fmla="*/ 54 w 364"/>
              <a:gd name="T25" fmla="*/ 20 h 168"/>
              <a:gd name="T26" fmla="*/ 74 w 364"/>
              <a:gd name="T27" fmla="*/ 68 h 168"/>
              <a:gd name="T28" fmla="*/ 74 w 364"/>
              <a:gd name="T29" fmla="*/ 80 h 168"/>
              <a:gd name="T30" fmla="*/ 104 w 364"/>
              <a:gd name="T31" fmla="*/ 137 h 168"/>
              <a:gd name="T32" fmla="*/ 175 w 364"/>
              <a:gd name="T33" fmla="*/ 137 h 168"/>
              <a:gd name="T34" fmla="*/ 257 w 364"/>
              <a:gd name="T35" fmla="*/ 137 h 168"/>
              <a:gd name="T36" fmla="*/ 271 w 364"/>
              <a:gd name="T37" fmla="*/ 47 h 168"/>
              <a:gd name="T38" fmla="*/ 169 w 364"/>
              <a:gd name="T39" fmla="*/ 12 h 168"/>
              <a:gd name="T40" fmla="*/ 264 w 364"/>
              <a:gd name="T41" fmla="*/ 90 h 168"/>
              <a:gd name="T42" fmla="*/ 172 w 364"/>
              <a:gd name="T43" fmla="*/ 100 h 168"/>
              <a:gd name="T44" fmla="*/ 29 w 364"/>
              <a:gd name="T45" fmla="*/ 93 h 168"/>
              <a:gd name="T46" fmla="*/ 28 w 364"/>
              <a:gd name="T47" fmla="*/ 91 h 168"/>
              <a:gd name="T48" fmla="*/ 325 w 364"/>
              <a:gd name="T49" fmla="*/ 93 h 168"/>
              <a:gd name="T50" fmla="*/ 338 w 364"/>
              <a:gd name="T51" fmla="*/ 79 h 168"/>
              <a:gd name="T52" fmla="*/ 338 w 364"/>
              <a:gd name="T53" fmla="*/ 79 h 168"/>
              <a:gd name="T54" fmla="*/ 90 w 364"/>
              <a:gd name="T55" fmla="*/ 76 h 168"/>
              <a:gd name="T56" fmla="*/ 179 w 364"/>
              <a:gd name="T57" fmla="*/ 76 h 168"/>
              <a:gd name="T58" fmla="*/ 271 w 364"/>
              <a:gd name="T59" fmla="*/ 135 h 168"/>
              <a:gd name="T60" fmla="*/ 328 w 364"/>
              <a:gd name="T61" fmla="*/ 158 h 168"/>
              <a:gd name="T62" fmla="*/ 304 w 364"/>
              <a:gd name="T63" fmla="*/ 102 h 168"/>
              <a:gd name="T64" fmla="*/ 315 w 364"/>
              <a:gd name="T65" fmla="*/ 150 h 168"/>
              <a:gd name="T66" fmla="*/ 302 w 364"/>
              <a:gd name="T67" fmla="*/ 141 h 168"/>
              <a:gd name="T68" fmla="*/ 289 w 364"/>
              <a:gd name="T69" fmla="*/ 146 h 168"/>
              <a:gd name="T70" fmla="*/ 289 w 364"/>
              <a:gd name="T71" fmla="*/ 146 h 168"/>
              <a:gd name="T72" fmla="*/ 289 w 364"/>
              <a:gd name="T73" fmla="*/ 124 h 168"/>
              <a:gd name="T74" fmla="*/ 302 w 364"/>
              <a:gd name="T75" fmla="*/ 129 h 168"/>
              <a:gd name="T76" fmla="*/ 307 w 364"/>
              <a:gd name="T77" fmla="*/ 117 h 168"/>
              <a:gd name="T78" fmla="*/ 307 w 364"/>
              <a:gd name="T79" fmla="*/ 117 h 168"/>
              <a:gd name="T80" fmla="*/ 323 w 364"/>
              <a:gd name="T81" fmla="*/ 132 h 168"/>
              <a:gd name="T82" fmla="*/ 310 w 364"/>
              <a:gd name="T83" fmla="*/ 137 h 168"/>
              <a:gd name="T84" fmla="*/ 51 w 364"/>
              <a:gd name="T85" fmla="*/ 102 h 168"/>
              <a:gd name="T86" fmla="*/ 28 w 364"/>
              <a:gd name="T87" fmla="*/ 158 h 168"/>
              <a:gd name="T88" fmla="*/ 84 w 364"/>
              <a:gd name="T89" fmla="*/ 135 h 168"/>
              <a:gd name="T90" fmla="*/ 54 w 364"/>
              <a:gd name="T91" fmla="*/ 141 h 168"/>
              <a:gd name="T92" fmla="*/ 54 w 364"/>
              <a:gd name="T93" fmla="*/ 141 h 168"/>
              <a:gd name="T94" fmla="*/ 41 w 364"/>
              <a:gd name="T95" fmla="*/ 150 h 168"/>
              <a:gd name="T96" fmla="*/ 45 w 364"/>
              <a:gd name="T97" fmla="*/ 137 h 168"/>
              <a:gd name="T98" fmla="*/ 33 w 364"/>
              <a:gd name="T99" fmla="*/ 132 h 168"/>
              <a:gd name="T100" fmla="*/ 33 w 364"/>
              <a:gd name="T101" fmla="*/ 132 h 168"/>
              <a:gd name="T102" fmla="*/ 48 w 364"/>
              <a:gd name="T103" fmla="*/ 117 h 168"/>
              <a:gd name="T104" fmla="*/ 54 w 364"/>
              <a:gd name="T105" fmla="*/ 129 h 168"/>
              <a:gd name="T106" fmla="*/ 66 w 364"/>
              <a:gd name="T107" fmla="*/ 124 h 168"/>
              <a:gd name="T108" fmla="*/ 66 w 364"/>
              <a:gd name="T109" fmla="*/ 124 h 168"/>
              <a:gd name="T110" fmla="*/ 66 w 364"/>
              <a:gd name="T111" fmla="*/ 145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64" h="168">
                <a:moveTo>
                  <a:pt x="13" y="147"/>
                </a:moveTo>
                <a:cubicBezTo>
                  <a:pt x="5" y="131"/>
                  <a:pt x="0" y="115"/>
                  <a:pt x="1" y="95"/>
                </a:cubicBezTo>
                <a:cubicBezTo>
                  <a:pt x="5" y="93"/>
                  <a:pt x="8" y="91"/>
                  <a:pt x="12" y="90"/>
                </a:cubicBezTo>
                <a:cubicBezTo>
                  <a:pt x="14" y="71"/>
                  <a:pt x="16" y="52"/>
                  <a:pt x="23" y="36"/>
                </a:cubicBezTo>
                <a:cubicBezTo>
                  <a:pt x="19" y="33"/>
                  <a:pt x="19" y="33"/>
                  <a:pt x="19" y="33"/>
                </a:cubicBezTo>
                <a:cubicBezTo>
                  <a:pt x="21" y="24"/>
                  <a:pt x="25" y="17"/>
                  <a:pt x="30" y="10"/>
                </a:cubicBezTo>
                <a:cubicBezTo>
                  <a:pt x="90" y="1"/>
                  <a:pt x="150" y="0"/>
                  <a:pt x="211" y="3"/>
                </a:cubicBezTo>
                <a:cubicBezTo>
                  <a:pt x="241" y="11"/>
                  <a:pt x="266" y="23"/>
                  <a:pt x="283" y="41"/>
                </a:cubicBezTo>
                <a:cubicBezTo>
                  <a:pt x="307" y="51"/>
                  <a:pt x="327" y="63"/>
                  <a:pt x="343" y="79"/>
                </a:cubicBezTo>
                <a:cubicBezTo>
                  <a:pt x="346" y="85"/>
                  <a:pt x="349" y="92"/>
                  <a:pt x="352" y="98"/>
                </a:cubicBezTo>
                <a:cubicBezTo>
                  <a:pt x="360" y="100"/>
                  <a:pt x="360" y="100"/>
                  <a:pt x="360" y="100"/>
                </a:cubicBezTo>
                <a:cubicBezTo>
                  <a:pt x="364" y="121"/>
                  <a:pt x="360" y="136"/>
                  <a:pt x="350" y="147"/>
                </a:cubicBezTo>
                <a:cubicBezTo>
                  <a:pt x="341" y="147"/>
                  <a:pt x="341" y="147"/>
                  <a:pt x="341" y="147"/>
                </a:cubicBezTo>
                <a:cubicBezTo>
                  <a:pt x="342" y="143"/>
                  <a:pt x="343" y="139"/>
                  <a:pt x="343" y="135"/>
                </a:cubicBezTo>
                <a:cubicBezTo>
                  <a:pt x="343" y="124"/>
                  <a:pt x="339" y="114"/>
                  <a:pt x="332" y="107"/>
                </a:cubicBezTo>
                <a:cubicBezTo>
                  <a:pt x="325" y="100"/>
                  <a:pt x="315" y="96"/>
                  <a:pt x="304" y="96"/>
                </a:cubicBezTo>
                <a:cubicBezTo>
                  <a:pt x="294" y="96"/>
                  <a:pt x="284" y="100"/>
                  <a:pt x="277" y="107"/>
                </a:cubicBezTo>
                <a:cubicBezTo>
                  <a:pt x="270" y="114"/>
                  <a:pt x="266" y="124"/>
                  <a:pt x="266" y="135"/>
                </a:cubicBezTo>
                <a:cubicBezTo>
                  <a:pt x="266" y="139"/>
                  <a:pt x="266" y="143"/>
                  <a:pt x="268" y="147"/>
                </a:cubicBezTo>
                <a:cubicBezTo>
                  <a:pt x="88" y="147"/>
                  <a:pt x="88" y="147"/>
                  <a:pt x="88" y="147"/>
                </a:cubicBezTo>
                <a:cubicBezTo>
                  <a:pt x="89" y="143"/>
                  <a:pt x="90" y="139"/>
                  <a:pt x="90" y="135"/>
                </a:cubicBezTo>
                <a:cubicBezTo>
                  <a:pt x="90" y="124"/>
                  <a:pt x="86" y="114"/>
                  <a:pt x="79" y="107"/>
                </a:cubicBezTo>
                <a:cubicBezTo>
                  <a:pt x="72" y="100"/>
                  <a:pt x="62" y="96"/>
                  <a:pt x="51" y="96"/>
                </a:cubicBezTo>
                <a:cubicBezTo>
                  <a:pt x="41" y="96"/>
                  <a:pt x="31" y="100"/>
                  <a:pt x="24" y="107"/>
                </a:cubicBezTo>
                <a:cubicBezTo>
                  <a:pt x="17" y="114"/>
                  <a:pt x="13" y="124"/>
                  <a:pt x="13" y="135"/>
                </a:cubicBezTo>
                <a:cubicBezTo>
                  <a:pt x="13" y="139"/>
                  <a:pt x="13" y="143"/>
                  <a:pt x="14" y="147"/>
                </a:cubicBezTo>
                <a:cubicBezTo>
                  <a:pt x="13" y="147"/>
                  <a:pt x="13" y="147"/>
                  <a:pt x="13" y="147"/>
                </a:cubicBezTo>
                <a:close/>
                <a:moveTo>
                  <a:pt x="171" y="65"/>
                </a:moveTo>
                <a:cubicBezTo>
                  <a:pt x="170" y="66"/>
                  <a:pt x="169" y="66"/>
                  <a:pt x="168" y="66"/>
                </a:cubicBezTo>
                <a:cubicBezTo>
                  <a:pt x="168" y="77"/>
                  <a:pt x="168" y="89"/>
                  <a:pt x="169" y="100"/>
                </a:cubicBezTo>
                <a:cubicBezTo>
                  <a:pt x="170" y="111"/>
                  <a:pt x="172" y="123"/>
                  <a:pt x="174" y="134"/>
                </a:cubicBezTo>
                <a:cubicBezTo>
                  <a:pt x="107" y="134"/>
                  <a:pt x="107" y="134"/>
                  <a:pt x="107" y="134"/>
                </a:cubicBezTo>
                <a:cubicBezTo>
                  <a:pt x="105" y="124"/>
                  <a:pt x="103" y="114"/>
                  <a:pt x="98" y="105"/>
                </a:cubicBezTo>
                <a:cubicBezTo>
                  <a:pt x="93" y="95"/>
                  <a:pt x="87" y="86"/>
                  <a:pt x="77" y="79"/>
                </a:cubicBezTo>
                <a:cubicBezTo>
                  <a:pt x="77" y="75"/>
                  <a:pt x="77" y="72"/>
                  <a:pt x="77" y="68"/>
                </a:cubicBezTo>
                <a:cubicBezTo>
                  <a:pt x="77" y="66"/>
                  <a:pt x="77" y="63"/>
                  <a:pt x="78" y="60"/>
                </a:cubicBezTo>
                <a:cubicBezTo>
                  <a:pt x="161" y="60"/>
                  <a:pt x="161" y="60"/>
                  <a:pt x="161" y="60"/>
                </a:cubicBezTo>
                <a:cubicBezTo>
                  <a:pt x="161" y="50"/>
                  <a:pt x="158" y="20"/>
                  <a:pt x="158" y="13"/>
                </a:cubicBezTo>
                <a:cubicBezTo>
                  <a:pt x="126" y="14"/>
                  <a:pt x="83" y="16"/>
                  <a:pt x="54" y="20"/>
                </a:cubicBezTo>
                <a:cubicBezTo>
                  <a:pt x="49" y="34"/>
                  <a:pt x="47" y="47"/>
                  <a:pt x="45" y="60"/>
                </a:cubicBezTo>
                <a:cubicBezTo>
                  <a:pt x="75" y="60"/>
                  <a:pt x="75" y="60"/>
                  <a:pt x="75" y="60"/>
                </a:cubicBezTo>
                <a:cubicBezTo>
                  <a:pt x="74" y="63"/>
                  <a:pt x="74" y="66"/>
                  <a:pt x="74" y="68"/>
                </a:cubicBezTo>
                <a:cubicBezTo>
                  <a:pt x="74" y="72"/>
                  <a:pt x="74" y="76"/>
                  <a:pt x="74" y="79"/>
                </a:cubicBezTo>
                <a:cubicBezTo>
                  <a:pt x="74" y="80"/>
                  <a:pt x="74" y="80"/>
                  <a:pt x="74" y="80"/>
                </a:cubicBezTo>
                <a:cubicBezTo>
                  <a:pt x="74" y="80"/>
                  <a:pt x="74" y="80"/>
                  <a:pt x="74" y="80"/>
                </a:cubicBezTo>
                <a:cubicBezTo>
                  <a:pt x="84" y="88"/>
                  <a:pt x="91" y="97"/>
                  <a:pt x="95" y="106"/>
                </a:cubicBezTo>
                <a:cubicBezTo>
                  <a:pt x="100" y="115"/>
                  <a:pt x="103" y="125"/>
                  <a:pt x="104" y="135"/>
                </a:cubicBezTo>
                <a:cubicBezTo>
                  <a:pt x="104" y="137"/>
                  <a:pt x="104" y="137"/>
                  <a:pt x="104" y="137"/>
                </a:cubicBezTo>
                <a:cubicBezTo>
                  <a:pt x="106" y="137"/>
                  <a:pt x="106" y="137"/>
                  <a:pt x="106" y="137"/>
                </a:cubicBezTo>
                <a:cubicBezTo>
                  <a:pt x="175" y="137"/>
                  <a:pt x="175" y="137"/>
                  <a:pt x="175" y="137"/>
                </a:cubicBezTo>
                <a:cubicBezTo>
                  <a:pt x="175" y="137"/>
                  <a:pt x="175" y="137"/>
                  <a:pt x="175" y="137"/>
                </a:cubicBezTo>
                <a:cubicBezTo>
                  <a:pt x="176" y="137"/>
                  <a:pt x="176" y="137"/>
                  <a:pt x="176" y="137"/>
                </a:cubicBezTo>
                <a:cubicBezTo>
                  <a:pt x="256" y="137"/>
                  <a:pt x="256" y="137"/>
                  <a:pt x="256" y="137"/>
                </a:cubicBezTo>
                <a:cubicBezTo>
                  <a:pt x="257" y="137"/>
                  <a:pt x="257" y="137"/>
                  <a:pt x="257" y="137"/>
                </a:cubicBezTo>
                <a:cubicBezTo>
                  <a:pt x="257" y="136"/>
                  <a:pt x="257" y="136"/>
                  <a:pt x="257" y="136"/>
                </a:cubicBezTo>
                <a:cubicBezTo>
                  <a:pt x="262" y="120"/>
                  <a:pt x="265" y="105"/>
                  <a:pt x="267" y="91"/>
                </a:cubicBezTo>
                <a:cubicBezTo>
                  <a:pt x="269" y="76"/>
                  <a:pt x="271" y="61"/>
                  <a:pt x="271" y="47"/>
                </a:cubicBezTo>
                <a:cubicBezTo>
                  <a:pt x="269" y="47"/>
                  <a:pt x="269" y="47"/>
                  <a:pt x="269" y="47"/>
                </a:cubicBezTo>
                <a:cubicBezTo>
                  <a:pt x="255" y="31"/>
                  <a:pt x="234" y="20"/>
                  <a:pt x="208" y="12"/>
                </a:cubicBezTo>
                <a:cubicBezTo>
                  <a:pt x="192" y="12"/>
                  <a:pt x="186" y="12"/>
                  <a:pt x="169" y="12"/>
                </a:cubicBezTo>
                <a:cubicBezTo>
                  <a:pt x="178" y="60"/>
                  <a:pt x="178" y="60"/>
                  <a:pt x="178" y="60"/>
                </a:cubicBezTo>
                <a:cubicBezTo>
                  <a:pt x="211" y="60"/>
                  <a:pt x="226" y="61"/>
                  <a:pt x="267" y="61"/>
                </a:cubicBezTo>
                <a:cubicBezTo>
                  <a:pt x="267" y="70"/>
                  <a:pt x="266" y="80"/>
                  <a:pt x="264" y="90"/>
                </a:cubicBezTo>
                <a:cubicBezTo>
                  <a:pt x="262" y="105"/>
                  <a:pt x="259" y="119"/>
                  <a:pt x="255" y="134"/>
                </a:cubicBezTo>
                <a:cubicBezTo>
                  <a:pt x="177" y="134"/>
                  <a:pt x="177" y="134"/>
                  <a:pt x="177" y="134"/>
                </a:cubicBezTo>
                <a:cubicBezTo>
                  <a:pt x="175" y="123"/>
                  <a:pt x="173" y="111"/>
                  <a:pt x="172" y="100"/>
                </a:cubicBezTo>
                <a:cubicBezTo>
                  <a:pt x="171" y="89"/>
                  <a:pt x="170" y="77"/>
                  <a:pt x="171" y="65"/>
                </a:cubicBezTo>
                <a:close/>
                <a:moveTo>
                  <a:pt x="28" y="91"/>
                </a:moveTo>
                <a:cubicBezTo>
                  <a:pt x="27" y="93"/>
                  <a:pt x="27" y="93"/>
                  <a:pt x="29" y="93"/>
                </a:cubicBezTo>
                <a:cubicBezTo>
                  <a:pt x="43" y="87"/>
                  <a:pt x="56" y="88"/>
                  <a:pt x="67" y="93"/>
                </a:cubicBezTo>
                <a:cubicBezTo>
                  <a:pt x="68" y="93"/>
                  <a:pt x="69" y="92"/>
                  <a:pt x="67" y="90"/>
                </a:cubicBezTo>
                <a:cubicBezTo>
                  <a:pt x="57" y="81"/>
                  <a:pt x="37" y="81"/>
                  <a:pt x="28" y="91"/>
                </a:cubicBezTo>
                <a:close/>
                <a:moveTo>
                  <a:pt x="285" y="91"/>
                </a:moveTo>
                <a:cubicBezTo>
                  <a:pt x="284" y="93"/>
                  <a:pt x="285" y="93"/>
                  <a:pt x="286" y="93"/>
                </a:cubicBezTo>
                <a:cubicBezTo>
                  <a:pt x="301" y="87"/>
                  <a:pt x="314" y="88"/>
                  <a:pt x="325" y="93"/>
                </a:cubicBezTo>
                <a:cubicBezTo>
                  <a:pt x="326" y="93"/>
                  <a:pt x="327" y="92"/>
                  <a:pt x="325" y="90"/>
                </a:cubicBezTo>
                <a:cubicBezTo>
                  <a:pt x="315" y="81"/>
                  <a:pt x="295" y="81"/>
                  <a:pt x="285" y="91"/>
                </a:cubicBezTo>
                <a:close/>
                <a:moveTo>
                  <a:pt x="338" y="79"/>
                </a:moveTo>
                <a:cubicBezTo>
                  <a:pt x="333" y="75"/>
                  <a:pt x="328" y="71"/>
                  <a:pt x="321" y="67"/>
                </a:cubicBezTo>
                <a:cubicBezTo>
                  <a:pt x="308" y="67"/>
                  <a:pt x="302" y="69"/>
                  <a:pt x="298" y="73"/>
                </a:cubicBezTo>
                <a:cubicBezTo>
                  <a:pt x="297" y="79"/>
                  <a:pt x="311" y="80"/>
                  <a:pt x="338" y="79"/>
                </a:cubicBezTo>
                <a:close/>
                <a:moveTo>
                  <a:pt x="90" y="76"/>
                </a:moveTo>
                <a:cubicBezTo>
                  <a:pt x="90" y="88"/>
                  <a:pt x="107" y="88"/>
                  <a:pt x="107" y="76"/>
                </a:cubicBezTo>
                <a:cubicBezTo>
                  <a:pt x="90" y="76"/>
                  <a:pt x="90" y="76"/>
                  <a:pt x="90" y="76"/>
                </a:cubicBezTo>
                <a:close/>
                <a:moveTo>
                  <a:pt x="179" y="76"/>
                </a:moveTo>
                <a:cubicBezTo>
                  <a:pt x="179" y="88"/>
                  <a:pt x="196" y="88"/>
                  <a:pt x="196" y="76"/>
                </a:cubicBezTo>
                <a:cubicBezTo>
                  <a:pt x="179" y="76"/>
                  <a:pt x="179" y="76"/>
                  <a:pt x="179" y="76"/>
                </a:cubicBezTo>
                <a:close/>
                <a:moveTo>
                  <a:pt x="304" y="102"/>
                </a:moveTo>
                <a:cubicBezTo>
                  <a:pt x="295" y="102"/>
                  <a:pt x="287" y="106"/>
                  <a:pt x="281" y="111"/>
                </a:cubicBezTo>
                <a:cubicBezTo>
                  <a:pt x="275" y="117"/>
                  <a:pt x="271" y="126"/>
                  <a:pt x="271" y="135"/>
                </a:cubicBezTo>
                <a:cubicBezTo>
                  <a:pt x="271" y="144"/>
                  <a:pt x="275" y="152"/>
                  <a:pt x="281" y="158"/>
                </a:cubicBezTo>
                <a:cubicBezTo>
                  <a:pt x="287" y="164"/>
                  <a:pt x="295" y="168"/>
                  <a:pt x="304" y="168"/>
                </a:cubicBezTo>
                <a:cubicBezTo>
                  <a:pt x="313" y="168"/>
                  <a:pt x="322" y="164"/>
                  <a:pt x="328" y="158"/>
                </a:cubicBezTo>
                <a:cubicBezTo>
                  <a:pt x="334" y="152"/>
                  <a:pt x="337" y="144"/>
                  <a:pt x="337" y="135"/>
                </a:cubicBezTo>
                <a:cubicBezTo>
                  <a:pt x="337" y="126"/>
                  <a:pt x="334" y="117"/>
                  <a:pt x="328" y="111"/>
                </a:cubicBezTo>
                <a:cubicBezTo>
                  <a:pt x="322" y="106"/>
                  <a:pt x="313" y="102"/>
                  <a:pt x="304" y="102"/>
                </a:cubicBezTo>
                <a:close/>
                <a:moveTo>
                  <a:pt x="307" y="141"/>
                </a:moveTo>
                <a:cubicBezTo>
                  <a:pt x="308" y="153"/>
                  <a:pt x="308" y="153"/>
                  <a:pt x="308" y="153"/>
                </a:cubicBezTo>
                <a:cubicBezTo>
                  <a:pt x="310" y="152"/>
                  <a:pt x="313" y="151"/>
                  <a:pt x="315" y="150"/>
                </a:cubicBezTo>
                <a:cubicBezTo>
                  <a:pt x="307" y="141"/>
                  <a:pt x="307" y="141"/>
                  <a:pt x="307" y="141"/>
                </a:cubicBezTo>
                <a:close/>
                <a:moveTo>
                  <a:pt x="301" y="153"/>
                </a:moveTo>
                <a:cubicBezTo>
                  <a:pt x="302" y="141"/>
                  <a:pt x="302" y="141"/>
                  <a:pt x="302" y="141"/>
                </a:cubicBezTo>
                <a:cubicBezTo>
                  <a:pt x="294" y="150"/>
                  <a:pt x="294" y="150"/>
                  <a:pt x="294" y="150"/>
                </a:cubicBezTo>
                <a:cubicBezTo>
                  <a:pt x="296" y="151"/>
                  <a:pt x="299" y="152"/>
                  <a:pt x="301" y="153"/>
                </a:cubicBezTo>
                <a:close/>
                <a:moveTo>
                  <a:pt x="289" y="146"/>
                </a:moveTo>
                <a:cubicBezTo>
                  <a:pt x="298" y="137"/>
                  <a:pt x="298" y="137"/>
                  <a:pt x="298" y="137"/>
                </a:cubicBezTo>
                <a:cubicBezTo>
                  <a:pt x="286" y="138"/>
                  <a:pt x="286" y="138"/>
                  <a:pt x="286" y="138"/>
                </a:cubicBezTo>
                <a:cubicBezTo>
                  <a:pt x="287" y="141"/>
                  <a:pt x="288" y="143"/>
                  <a:pt x="289" y="146"/>
                </a:cubicBezTo>
                <a:close/>
                <a:moveTo>
                  <a:pt x="286" y="132"/>
                </a:moveTo>
                <a:cubicBezTo>
                  <a:pt x="298" y="132"/>
                  <a:pt x="298" y="132"/>
                  <a:pt x="298" y="132"/>
                </a:cubicBezTo>
                <a:cubicBezTo>
                  <a:pt x="289" y="124"/>
                  <a:pt x="289" y="124"/>
                  <a:pt x="289" y="124"/>
                </a:cubicBezTo>
                <a:cubicBezTo>
                  <a:pt x="288" y="126"/>
                  <a:pt x="287" y="129"/>
                  <a:pt x="286" y="132"/>
                </a:cubicBezTo>
                <a:close/>
                <a:moveTo>
                  <a:pt x="294" y="120"/>
                </a:moveTo>
                <a:cubicBezTo>
                  <a:pt x="302" y="129"/>
                  <a:pt x="302" y="129"/>
                  <a:pt x="302" y="129"/>
                </a:cubicBezTo>
                <a:cubicBezTo>
                  <a:pt x="301" y="117"/>
                  <a:pt x="301" y="117"/>
                  <a:pt x="301" y="117"/>
                </a:cubicBezTo>
                <a:cubicBezTo>
                  <a:pt x="298" y="117"/>
                  <a:pt x="296" y="118"/>
                  <a:pt x="294" y="120"/>
                </a:cubicBezTo>
                <a:close/>
                <a:moveTo>
                  <a:pt x="307" y="117"/>
                </a:moveTo>
                <a:cubicBezTo>
                  <a:pt x="307" y="129"/>
                  <a:pt x="307" y="129"/>
                  <a:pt x="307" y="129"/>
                </a:cubicBezTo>
                <a:cubicBezTo>
                  <a:pt x="315" y="120"/>
                  <a:pt x="315" y="120"/>
                  <a:pt x="315" y="120"/>
                </a:cubicBezTo>
                <a:cubicBezTo>
                  <a:pt x="313" y="118"/>
                  <a:pt x="310" y="117"/>
                  <a:pt x="307" y="117"/>
                </a:cubicBezTo>
                <a:close/>
                <a:moveTo>
                  <a:pt x="319" y="124"/>
                </a:moveTo>
                <a:cubicBezTo>
                  <a:pt x="310" y="132"/>
                  <a:pt x="310" y="132"/>
                  <a:pt x="310" y="132"/>
                </a:cubicBezTo>
                <a:cubicBezTo>
                  <a:pt x="323" y="132"/>
                  <a:pt x="323" y="132"/>
                  <a:pt x="323" y="132"/>
                </a:cubicBezTo>
                <a:cubicBezTo>
                  <a:pt x="322" y="129"/>
                  <a:pt x="321" y="126"/>
                  <a:pt x="319" y="124"/>
                </a:cubicBezTo>
                <a:close/>
                <a:moveTo>
                  <a:pt x="323" y="138"/>
                </a:moveTo>
                <a:cubicBezTo>
                  <a:pt x="310" y="137"/>
                  <a:pt x="310" y="137"/>
                  <a:pt x="310" y="137"/>
                </a:cubicBezTo>
                <a:cubicBezTo>
                  <a:pt x="319" y="145"/>
                  <a:pt x="319" y="145"/>
                  <a:pt x="319" y="145"/>
                </a:cubicBezTo>
                <a:cubicBezTo>
                  <a:pt x="321" y="143"/>
                  <a:pt x="322" y="140"/>
                  <a:pt x="323" y="138"/>
                </a:cubicBezTo>
                <a:close/>
                <a:moveTo>
                  <a:pt x="51" y="102"/>
                </a:moveTo>
                <a:cubicBezTo>
                  <a:pt x="42" y="102"/>
                  <a:pt x="34" y="106"/>
                  <a:pt x="28" y="111"/>
                </a:cubicBezTo>
                <a:cubicBezTo>
                  <a:pt x="22" y="117"/>
                  <a:pt x="18" y="126"/>
                  <a:pt x="18" y="135"/>
                </a:cubicBezTo>
                <a:cubicBezTo>
                  <a:pt x="18" y="144"/>
                  <a:pt x="22" y="152"/>
                  <a:pt x="28" y="158"/>
                </a:cubicBezTo>
                <a:cubicBezTo>
                  <a:pt x="34" y="164"/>
                  <a:pt x="42" y="168"/>
                  <a:pt x="51" y="168"/>
                </a:cubicBezTo>
                <a:cubicBezTo>
                  <a:pt x="60" y="168"/>
                  <a:pt x="69" y="164"/>
                  <a:pt x="75" y="158"/>
                </a:cubicBezTo>
                <a:cubicBezTo>
                  <a:pt x="80" y="152"/>
                  <a:pt x="84" y="144"/>
                  <a:pt x="84" y="135"/>
                </a:cubicBezTo>
                <a:cubicBezTo>
                  <a:pt x="84" y="126"/>
                  <a:pt x="80" y="117"/>
                  <a:pt x="75" y="111"/>
                </a:cubicBezTo>
                <a:cubicBezTo>
                  <a:pt x="69" y="106"/>
                  <a:pt x="60" y="102"/>
                  <a:pt x="51" y="102"/>
                </a:cubicBezTo>
                <a:close/>
                <a:moveTo>
                  <a:pt x="54" y="141"/>
                </a:moveTo>
                <a:cubicBezTo>
                  <a:pt x="54" y="153"/>
                  <a:pt x="54" y="153"/>
                  <a:pt x="54" y="153"/>
                </a:cubicBezTo>
                <a:cubicBezTo>
                  <a:pt x="57" y="152"/>
                  <a:pt x="60" y="151"/>
                  <a:pt x="62" y="150"/>
                </a:cubicBezTo>
                <a:cubicBezTo>
                  <a:pt x="54" y="141"/>
                  <a:pt x="54" y="141"/>
                  <a:pt x="54" y="141"/>
                </a:cubicBezTo>
                <a:close/>
                <a:moveTo>
                  <a:pt x="48" y="153"/>
                </a:moveTo>
                <a:cubicBezTo>
                  <a:pt x="49" y="141"/>
                  <a:pt x="49" y="141"/>
                  <a:pt x="49" y="141"/>
                </a:cubicBezTo>
                <a:cubicBezTo>
                  <a:pt x="41" y="150"/>
                  <a:pt x="41" y="150"/>
                  <a:pt x="41" y="150"/>
                </a:cubicBezTo>
                <a:cubicBezTo>
                  <a:pt x="43" y="151"/>
                  <a:pt x="46" y="152"/>
                  <a:pt x="48" y="153"/>
                </a:cubicBezTo>
                <a:close/>
                <a:moveTo>
                  <a:pt x="36" y="146"/>
                </a:moveTo>
                <a:cubicBezTo>
                  <a:pt x="45" y="137"/>
                  <a:pt x="45" y="137"/>
                  <a:pt x="45" y="137"/>
                </a:cubicBezTo>
                <a:cubicBezTo>
                  <a:pt x="33" y="138"/>
                  <a:pt x="33" y="138"/>
                  <a:pt x="33" y="138"/>
                </a:cubicBezTo>
                <a:cubicBezTo>
                  <a:pt x="34" y="141"/>
                  <a:pt x="35" y="143"/>
                  <a:pt x="36" y="146"/>
                </a:cubicBezTo>
                <a:close/>
                <a:moveTo>
                  <a:pt x="33" y="132"/>
                </a:moveTo>
                <a:cubicBezTo>
                  <a:pt x="45" y="132"/>
                  <a:pt x="45" y="132"/>
                  <a:pt x="45" y="132"/>
                </a:cubicBezTo>
                <a:cubicBezTo>
                  <a:pt x="36" y="124"/>
                  <a:pt x="36" y="124"/>
                  <a:pt x="36" y="124"/>
                </a:cubicBezTo>
                <a:cubicBezTo>
                  <a:pt x="35" y="126"/>
                  <a:pt x="34" y="129"/>
                  <a:pt x="33" y="132"/>
                </a:cubicBezTo>
                <a:close/>
                <a:moveTo>
                  <a:pt x="40" y="120"/>
                </a:moveTo>
                <a:cubicBezTo>
                  <a:pt x="49" y="129"/>
                  <a:pt x="49" y="129"/>
                  <a:pt x="49" y="129"/>
                </a:cubicBezTo>
                <a:cubicBezTo>
                  <a:pt x="48" y="117"/>
                  <a:pt x="48" y="117"/>
                  <a:pt x="48" y="117"/>
                </a:cubicBezTo>
                <a:cubicBezTo>
                  <a:pt x="45" y="117"/>
                  <a:pt x="43" y="118"/>
                  <a:pt x="40" y="120"/>
                </a:cubicBezTo>
                <a:close/>
                <a:moveTo>
                  <a:pt x="54" y="117"/>
                </a:moveTo>
                <a:cubicBezTo>
                  <a:pt x="54" y="129"/>
                  <a:pt x="54" y="129"/>
                  <a:pt x="54" y="129"/>
                </a:cubicBezTo>
                <a:cubicBezTo>
                  <a:pt x="62" y="120"/>
                  <a:pt x="62" y="120"/>
                  <a:pt x="62" y="120"/>
                </a:cubicBezTo>
                <a:cubicBezTo>
                  <a:pt x="60" y="118"/>
                  <a:pt x="57" y="117"/>
                  <a:pt x="54" y="117"/>
                </a:cubicBezTo>
                <a:close/>
                <a:moveTo>
                  <a:pt x="66" y="124"/>
                </a:moveTo>
                <a:cubicBezTo>
                  <a:pt x="57" y="132"/>
                  <a:pt x="57" y="132"/>
                  <a:pt x="57" y="132"/>
                </a:cubicBezTo>
                <a:cubicBezTo>
                  <a:pt x="69" y="132"/>
                  <a:pt x="69" y="132"/>
                  <a:pt x="69" y="132"/>
                </a:cubicBezTo>
                <a:cubicBezTo>
                  <a:pt x="69" y="129"/>
                  <a:pt x="68" y="126"/>
                  <a:pt x="66" y="124"/>
                </a:cubicBezTo>
                <a:close/>
                <a:moveTo>
                  <a:pt x="69" y="138"/>
                </a:moveTo>
                <a:cubicBezTo>
                  <a:pt x="57" y="137"/>
                  <a:pt x="57" y="137"/>
                  <a:pt x="57" y="137"/>
                </a:cubicBezTo>
                <a:cubicBezTo>
                  <a:pt x="66" y="145"/>
                  <a:pt x="66" y="145"/>
                  <a:pt x="66" y="145"/>
                </a:cubicBezTo>
                <a:cubicBezTo>
                  <a:pt x="68" y="143"/>
                  <a:pt x="69" y="140"/>
                  <a:pt x="69" y="13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10" name="Freeform 92"/>
          <p:cNvSpPr>
            <a:spLocks noEditPoints="1"/>
          </p:cNvSpPr>
          <p:nvPr/>
        </p:nvSpPr>
        <p:spPr bwMode="auto">
          <a:xfrm>
            <a:off x="6584950" y="1321435"/>
            <a:ext cx="250190" cy="134620"/>
          </a:xfrm>
          <a:custGeom>
            <a:avLst/>
            <a:gdLst>
              <a:gd name="T0" fmla="*/ 1 w 405"/>
              <a:gd name="T1" fmla="*/ 83 h 192"/>
              <a:gd name="T2" fmla="*/ 0 w 405"/>
              <a:gd name="T3" fmla="*/ 112 h 192"/>
              <a:gd name="T4" fmla="*/ 29 w 405"/>
              <a:gd name="T5" fmla="*/ 167 h 192"/>
              <a:gd name="T6" fmla="*/ 75 w 405"/>
              <a:gd name="T7" fmla="*/ 99 h 192"/>
              <a:gd name="T8" fmla="*/ 272 w 405"/>
              <a:gd name="T9" fmla="*/ 167 h 192"/>
              <a:gd name="T10" fmla="*/ 318 w 405"/>
              <a:gd name="T11" fmla="*/ 99 h 192"/>
              <a:gd name="T12" fmla="*/ 383 w 405"/>
              <a:gd name="T13" fmla="*/ 167 h 192"/>
              <a:gd name="T14" fmla="*/ 302 w 405"/>
              <a:gd name="T15" fmla="*/ 61 h 192"/>
              <a:gd name="T16" fmla="*/ 13 w 405"/>
              <a:gd name="T17" fmla="*/ 9 h 192"/>
              <a:gd name="T18" fmla="*/ 50 w 405"/>
              <a:gd name="T19" fmla="*/ 69 h 192"/>
              <a:gd name="T20" fmla="*/ 86 w 405"/>
              <a:gd name="T21" fmla="*/ 69 h 192"/>
              <a:gd name="T22" fmla="*/ 400 w 405"/>
              <a:gd name="T23" fmla="*/ 110 h 192"/>
              <a:gd name="T24" fmla="*/ 398 w 405"/>
              <a:gd name="T25" fmla="*/ 94 h 192"/>
              <a:gd name="T26" fmla="*/ 130 w 405"/>
              <a:gd name="T27" fmla="*/ 87 h 192"/>
              <a:gd name="T28" fmla="*/ 109 w 405"/>
              <a:gd name="T29" fmla="*/ 90 h 192"/>
              <a:gd name="T30" fmla="*/ 109 w 405"/>
              <a:gd name="T31" fmla="*/ 85 h 192"/>
              <a:gd name="T32" fmla="*/ 209 w 405"/>
              <a:gd name="T33" fmla="*/ 87 h 192"/>
              <a:gd name="T34" fmla="*/ 188 w 405"/>
              <a:gd name="T35" fmla="*/ 90 h 192"/>
              <a:gd name="T36" fmla="*/ 188 w 405"/>
              <a:gd name="T37" fmla="*/ 85 h 192"/>
              <a:gd name="T38" fmla="*/ 166 w 405"/>
              <a:gd name="T39" fmla="*/ 16 h 192"/>
              <a:gd name="T40" fmla="*/ 182 w 405"/>
              <a:gd name="T41" fmla="*/ 69 h 192"/>
              <a:gd name="T42" fmla="*/ 280 w 405"/>
              <a:gd name="T43" fmla="*/ 69 h 192"/>
              <a:gd name="T44" fmla="*/ 105 w 405"/>
              <a:gd name="T45" fmla="*/ 119 h 192"/>
              <a:gd name="T46" fmla="*/ 75 w 405"/>
              <a:gd name="T47" fmla="*/ 192 h 192"/>
              <a:gd name="T48" fmla="*/ 45 w 405"/>
              <a:gd name="T49" fmla="*/ 119 h 192"/>
              <a:gd name="T50" fmla="*/ 349 w 405"/>
              <a:gd name="T51" fmla="*/ 119 h 192"/>
              <a:gd name="T52" fmla="*/ 319 w 405"/>
              <a:gd name="T53" fmla="*/ 192 h 192"/>
              <a:gd name="T54" fmla="*/ 288 w 405"/>
              <a:gd name="T55" fmla="*/ 119 h 192"/>
              <a:gd name="T56" fmla="*/ 338 w 405"/>
              <a:gd name="T57" fmla="*/ 130 h 192"/>
              <a:gd name="T58" fmla="*/ 324 w 405"/>
              <a:gd name="T59" fmla="*/ 142 h 192"/>
              <a:gd name="T60" fmla="*/ 342 w 405"/>
              <a:gd name="T61" fmla="*/ 164 h 192"/>
              <a:gd name="T62" fmla="*/ 319 w 405"/>
              <a:gd name="T63" fmla="*/ 159 h 192"/>
              <a:gd name="T64" fmla="*/ 315 w 405"/>
              <a:gd name="T65" fmla="*/ 158 h 192"/>
              <a:gd name="T66" fmla="*/ 310 w 405"/>
              <a:gd name="T67" fmla="*/ 153 h 192"/>
              <a:gd name="T68" fmla="*/ 309 w 405"/>
              <a:gd name="T69" fmla="*/ 149 h 192"/>
              <a:gd name="T70" fmla="*/ 313 w 405"/>
              <a:gd name="T71" fmla="*/ 141 h 192"/>
              <a:gd name="T72" fmla="*/ 317 w 405"/>
              <a:gd name="T73" fmla="*/ 140 h 192"/>
              <a:gd name="T74" fmla="*/ 346 w 405"/>
              <a:gd name="T75" fmla="*/ 138 h 192"/>
              <a:gd name="T76" fmla="*/ 330 w 405"/>
              <a:gd name="T77" fmla="*/ 148 h 192"/>
              <a:gd name="T78" fmla="*/ 324 w 405"/>
              <a:gd name="T79" fmla="*/ 159 h 192"/>
              <a:gd name="T80" fmla="*/ 316 w 405"/>
              <a:gd name="T81" fmla="*/ 120 h 192"/>
              <a:gd name="T82" fmla="*/ 321 w 405"/>
              <a:gd name="T83" fmla="*/ 139 h 192"/>
              <a:gd name="T84" fmla="*/ 298 w 405"/>
              <a:gd name="T85" fmla="*/ 128 h 192"/>
              <a:gd name="T86" fmla="*/ 311 w 405"/>
              <a:gd name="T87" fmla="*/ 158 h 192"/>
              <a:gd name="T88" fmla="*/ 293 w 405"/>
              <a:gd name="T89" fmla="*/ 164 h 192"/>
              <a:gd name="T90" fmla="*/ 95 w 405"/>
              <a:gd name="T91" fmla="*/ 130 h 192"/>
              <a:gd name="T92" fmla="*/ 81 w 405"/>
              <a:gd name="T93" fmla="*/ 142 h 192"/>
              <a:gd name="T94" fmla="*/ 98 w 405"/>
              <a:gd name="T95" fmla="*/ 164 h 192"/>
              <a:gd name="T96" fmla="*/ 75 w 405"/>
              <a:gd name="T97" fmla="*/ 159 h 192"/>
              <a:gd name="T98" fmla="*/ 72 w 405"/>
              <a:gd name="T99" fmla="*/ 158 h 192"/>
              <a:gd name="T100" fmla="*/ 66 w 405"/>
              <a:gd name="T101" fmla="*/ 153 h 192"/>
              <a:gd name="T102" fmla="*/ 66 w 405"/>
              <a:gd name="T103" fmla="*/ 149 h 192"/>
              <a:gd name="T104" fmla="*/ 70 w 405"/>
              <a:gd name="T105" fmla="*/ 141 h 192"/>
              <a:gd name="T106" fmla="*/ 73 w 405"/>
              <a:gd name="T107" fmla="*/ 140 h 192"/>
              <a:gd name="T108" fmla="*/ 103 w 405"/>
              <a:gd name="T109" fmla="*/ 138 h 192"/>
              <a:gd name="T110" fmla="*/ 87 w 405"/>
              <a:gd name="T111" fmla="*/ 148 h 192"/>
              <a:gd name="T112" fmla="*/ 80 w 405"/>
              <a:gd name="T113" fmla="*/ 159 h 192"/>
              <a:gd name="T114" fmla="*/ 73 w 405"/>
              <a:gd name="T115" fmla="*/ 120 h 192"/>
              <a:gd name="T116" fmla="*/ 78 w 405"/>
              <a:gd name="T117" fmla="*/ 139 h 192"/>
              <a:gd name="T118" fmla="*/ 54 w 405"/>
              <a:gd name="T119" fmla="*/ 128 h 192"/>
              <a:gd name="T120" fmla="*/ 67 w 405"/>
              <a:gd name="T121" fmla="*/ 158 h 192"/>
              <a:gd name="T122" fmla="*/ 50 w 405"/>
              <a:gd name="T123" fmla="*/ 164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05" h="192">
                <a:moveTo>
                  <a:pt x="15" y="30"/>
                </a:moveTo>
                <a:cubicBezTo>
                  <a:pt x="10" y="46"/>
                  <a:pt x="5" y="61"/>
                  <a:pt x="0" y="77"/>
                </a:cubicBezTo>
                <a:cubicBezTo>
                  <a:pt x="0" y="79"/>
                  <a:pt x="1" y="81"/>
                  <a:pt x="1" y="83"/>
                </a:cubicBezTo>
                <a:cubicBezTo>
                  <a:pt x="3" y="83"/>
                  <a:pt x="5" y="83"/>
                  <a:pt x="7" y="83"/>
                </a:cubicBezTo>
                <a:cubicBezTo>
                  <a:pt x="7" y="93"/>
                  <a:pt x="7" y="102"/>
                  <a:pt x="7" y="112"/>
                </a:cubicBezTo>
                <a:cubicBezTo>
                  <a:pt x="4" y="112"/>
                  <a:pt x="2" y="112"/>
                  <a:pt x="0" y="112"/>
                </a:cubicBezTo>
                <a:cubicBezTo>
                  <a:pt x="0" y="116"/>
                  <a:pt x="0" y="121"/>
                  <a:pt x="0" y="125"/>
                </a:cubicBezTo>
                <a:cubicBezTo>
                  <a:pt x="6" y="139"/>
                  <a:pt x="12" y="153"/>
                  <a:pt x="19" y="167"/>
                </a:cubicBezTo>
                <a:cubicBezTo>
                  <a:pt x="29" y="167"/>
                  <a:pt x="29" y="167"/>
                  <a:pt x="29" y="167"/>
                </a:cubicBezTo>
                <a:cubicBezTo>
                  <a:pt x="27" y="161"/>
                  <a:pt x="25" y="155"/>
                  <a:pt x="25" y="149"/>
                </a:cubicBezTo>
                <a:cubicBezTo>
                  <a:pt x="25" y="135"/>
                  <a:pt x="31" y="123"/>
                  <a:pt x="40" y="114"/>
                </a:cubicBezTo>
                <a:cubicBezTo>
                  <a:pt x="49" y="105"/>
                  <a:pt x="61" y="99"/>
                  <a:pt x="75" y="99"/>
                </a:cubicBezTo>
                <a:cubicBezTo>
                  <a:pt x="103" y="99"/>
                  <a:pt x="125" y="122"/>
                  <a:pt x="125" y="149"/>
                </a:cubicBezTo>
                <a:cubicBezTo>
                  <a:pt x="125" y="155"/>
                  <a:pt x="124" y="161"/>
                  <a:pt x="122" y="167"/>
                </a:cubicBezTo>
                <a:cubicBezTo>
                  <a:pt x="272" y="167"/>
                  <a:pt x="272" y="167"/>
                  <a:pt x="272" y="167"/>
                </a:cubicBezTo>
                <a:cubicBezTo>
                  <a:pt x="270" y="161"/>
                  <a:pt x="268" y="155"/>
                  <a:pt x="268" y="149"/>
                </a:cubicBezTo>
                <a:cubicBezTo>
                  <a:pt x="268" y="135"/>
                  <a:pt x="274" y="123"/>
                  <a:pt x="283" y="114"/>
                </a:cubicBezTo>
                <a:cubicBezTo>
                  <a:pt x="292" y="105"/>
                  <a:pt x="304" y="99"/>
                  <a:pt x="318" y="99"/>
                </a:cubicBezTo>
                <a:cubicBezTo>
                  <a:pt x="346" y="99"/>
                  <a:pt x="368" y="122"/>
                  <a:pt x="368" y="149"/>
                </a:cubicBezTo>
                <a:cubicBezTo>
                  <a:pt x="368" y="155"/>
                  <a:pt x="367" y="161"/>
                  <a:pt x="365" y="167"/>
                </a:cubicBezTo>
                <a:cubicBezTo>
                  <a:pt x="383" y="167"/>
                  <a:pt x="383" y="167"/>
                  <a:pt x="383" y="167"/>
                </a:cubicBezTo>
                <a:cubicBezTo>
                  <a:pt x="393" y="159"/>
                  <a:pt x="403" y="151"/>
                  <a:pt x="405" y="135"/>
                </a:cubicBezTo>
                <a:cubicBezTo>
                  <a:pt x="405" y="116"/>
                  <a:pt x="404" y="96"/>
                  <a:pt x="398" y="77"/>
                </a:cubicBezTo>
                <a:cubicBezTo>
                  <a:pt x="368" y="69"/>
                  <a:pt x="335" y="64"/>
                  <a:pt x="302" y="61"/>
                </a:cubicBezTo>
                <a:cubicBezTo>
                  <a:pt x="301" y="62"/>
                  <a:pt x="299" y="64"/>
                  <a:pt x="298" y="66"/>
                </a:cubicBezTo>
                <a:cubicBezTo>
                  <a:pt x="273" y="39"/>
                  <a:pt x="240" y="18"/>
                  <a:pt x="217" y="6"/>
                </a:cubicBezTo>
                <a:cubicBezTo>
                  <a:pt x="150" y="0"/>
                  <a:pt x="82" y="0"/>
                  <a:pt x="13" y="9"/>
                </a:cubicBezTo>
                <a:cubicBezTo>
                  <a:pt x="11" y="12"/>
                  <a:pt x="10" y="15"/>
                  <a:pt x="9" y="18"/>
                </a:cubicBezTo>
                <a:cubicBezTo>
                  <a:pt x="11" y="22"/>
                  <a:pt x="13" y="26"/>
                  <a:pt x="15" y="30"/>
                </a:cubicBezTo>
                <a:close/>
                <a:moveTo>
                  <a:pt x="50" y="69"/>
                </a:moveTo>
                <a:cubicBezTo>
                  <a:pt x="53" y="53"/>
                  <a:pt x="56" y="37"/>
                  <a:pt x="61" y="20"/>
                </a:cubicBezTo>
                <a:cubicBezTo>
                  <a:pt x="72" y="19"/>
                  <a:pt x="83" y="18"/>
                  <a:pt x="95" y="17"/>
                </a:cubicBezTo>
                <a:cubicBezTo>
                  <a:pt x="86" y="69"/>
                  <a:pt x="86" y="69"/>
                  <a:pt x="86" y="69"/>
                </a:cubicBezTo>
                <a:cubicBezTo>
                  <a:pt x="50" y="69"/>
                  <a:pt x="50" y="69"/>
                  <a:pt x="50" y="69"/>
                </a:cubicBezTo>
                <a:close/>
                <a:moveTo>
                  <a:pt x="398" y="94"/>
                </a:moveTo>
                <a:cubicBezTo>
                  <a:pt x="400" y="110"/>
                  <a:pt x="400" y="110"/>
                  <a:pt x="400" y="110"/>
                </a:cubicBezTo>
                <a:cubicBezTo>
                  <a:pt x="399" y="111"/>
                  <a:pt x="361" y="101"/>
                  <a:pt x="359" y="100"/>
                </a:cubicBezTo>
                <a:cubicBezTo>
                  <a:pt x="356" y="97"/>
                  <a:pt x="356" y="90"/>
                  <a:pt x="356" y="90"/>
                </a:cubicBezTo>
                <a:cubicBezTo>
                  <a:pt x="398" y="94"/>
                  <a:pt x="398" y="94"/>
                  <a:pt x="398" y="94"/>
                </a:cubicBezTo>
                <a:close/>
                <a:moveTo>
                  <a:pt x="109" y="85"/>
                </a:moveTo>
                <a:cubicBezTo>
                  <a:pt x="128" y="85"/>
                  <a:pt x="128" y="85"/>
                  <a:pt x="128" y="85"/>
                </a:cubicBezTo>
                <a:cubicBezTo>
                  <a:pt x="129" y="85"/>
                  <a:pt x="130" y="86"/>
                  <a:pt x="130" y="87"/>
                </a:cubicBezTo>
                <a:cubicBezTo>
                  <a:pt x="130" y="87"/>
                  <a:pt x="130" y="87"/>
                  <a:pt x="130" y="87"/>
                </a:cubicBezTo>
                <a:cubicBezTo>
                  <a:pt x="130" y="89"/>
                  <a:pt x="129" y="90"/>
                  <a:pt x="128" y="90"/>
                </a:cubicBezTo>
                <a:cubicBezTo>
                  <a:pt x="109" y="90"/>
                  <a:pt x="109" y="90"/>
                  <a:pt x="109" y="90"/>
                </a:cubicBezTo>
                <a:cubicBezTo>
                  <a:pt x="108" y="90"/>
                  <a:pt x="106" y="89"/>
                  <a:pt x="106" y="87"/>
                </a:cubicBezTo>
                <a:cubicBezTo>
                  <a:pt x="106" y="87"/>
                  <a:pt x="106" y="87"/>
                  <a:pt x="106" y="87"/>
                </a:cubicBezTo>
                <a:cubicBezTo>
                  <a:pt x="106" y="86"/>
                  <a:pt x="108" y="85"/>
                  <a:pt x="109" y="85"/>
                </a:cubicBezTo>
                <a:close/>
                <a:moveTo>
                  <a:pt x="188" y="85"/>
                </a:moveTo>
                <a:cubicBezTo>
                  <a:pt x="206" y="85"/>
                  <a:pt x="206" y="85"/>
                  <a:pt x="206" y="85"/>
                </a:cubicBezTo>
                <a:cubicBezTo>
                  <a:pt x="208" y="85"/>
                  <a:pt x="209" y="86"/>
                  <a:pt x="209" y="87"/>
                </a:cubicBezTo>
                <a:cubicBezTo>
                  <a:pt x="209" y="87"/>
                  <a:pt x="209" y="87"/>
                  <a:pt x="209" y="87"/>
                </a:cubicBezTo>
                <a:cubicBezTo>
                  <a:pt x="209" y="89"/>
                  <a:pt x="208" y="90"/>
                  <a:pt x="206" y="90"/>
                </a:cubicBezTo>
                <a:cubicBezTo>
                  <a:pt x="188" y="90"/>
                  <a:pt x="188" y="90"/>
                  <a:pt x="188" y="90"/>
                </a:cubicBezTo>
                <a:cubicBezTo>
                  <a:pt x="186" y="90"/>
                  <a:pt x="185" y="89"/>
                  <a:pt x="185" y="87"/>
                </a:cubicBezTo>
                <a:cubicBezTo>
                  <a:pt x="185" y="87"/>
                  <a:pt x="185" y="87"/>
                  <a:pt x="185" y="87"/>
                </a:cubicBezTo>
                <a:cubicBezTo>
                  <a:pt x="185" y="86"/>
                  <a:pt x="186" y="85"/>
                  <a:pt x="188" y="85"/>
                </a:cubicBezTo>
                <a:close/>
                <a:moveTo>
                  <a:pt x="95" y="69"/>
                </a:moveTo>
                <a:cubicBezTo>
                  <a:pt x="101" y="17"/>
                  <a:pt x="101" y="17"/>
                  <a:pt x="101" y="17"/>
                </a:cubicBezTo>
                <a:cubicBezTo>
                  <a:pt x="122" y="16"/>
                  <a:pt x="144" y="15"/>
                  <a:pt x="166" y="16"/>
                </a:cubicBezTo>
                <a:cubicBezTo>
                  <a:pt x="162" y="69"/>
                  <a:pt x="162" y="69"/>
                  <a:pt x="162" y="69"/>
                </a:cubicBezTo>
                <a:cubicBezTo>
                  <a:pt x="95" y="69"/>
                  <a:pt x="95" y="69"/>
                  <a:pt x="95" y="69"/>
                </a:cubicBezTo>
                <a:close/>
                <a:moveTo>
                  <a:pt x="182" y="69"/>
                </a:moveTo>
                <a:cubicBezTo>
                  <a:pt x="180" y="16"/>
                  <a:pt x="180" y="16"/>
                  <a:pt x="180" y="16"/>
                </a:cubicBezTo>
                <a:cubicBezTo>
                  <a:pt x="193" y="16"/>
                  <a:pt x="207" y="17"/>
                  <a:pt x="220" y="18"/>
                </a:cubicBezTo>
                <a:cubicBezTo>
                  <a:pt x="243" y="31"/>
                  <a:pt x="262" y="49"/>
                  <a:pt x="280" y="69"/>
                </a:cubicBezTo>
                <a:cubicBezTo>
                  <a:pt x="182" y="69"/>
                  <a:pt x="182" y="69"/>
                  <a:pt x="182" y="69"/>
                </a:cubicBezTo>
                <a:close/>
                <a:moveTo>
                  <a:pt x="75" y="106"/>
                </a:moveTo>
                <a:cubicBezTo>
                  <a:pt x="87" y="106"/>
                  <a:pt x="98" y="111"/>
                  <a:pt x="105" y="119"/>
                </a:cubicBezTo>
                <a:cubicBezTo>
                  <a:pt x="113" y="127"/>
                  <a:pt x="118" y="137"/>
                  <a:pt x="118" y="149"/>
                </a:cubicBezTo>
                <a:cubicBezTo>
                  <a:pt x="118" y="161"/>
                  <a:pt x="113" y="172"/>
                  <a:pt x="105" y="179"/>
                </a:cubicBezTo>
                <a:cubicBezTo>
                  <a:pt x="98" y="187"/>
                  <a:pt x="87" y="192"/>
                  <a:pt x="75" y="192"/>
                </a:cubicBezTo>
                <a:cubicBezTo>
                  <a:pt x="63" y="192"/>
                  <a:pt x="53" y="187"/>
                  <a:pt x="45" y="179"/>
                </a:cubicBezTo>
                <a:cubicBezTo>
                  <a:pt x="37" y="172"/>
                  <a:pt x="32" y="161"/>
                  <a:pt x="32" y="149"/>
                </a:cubicBezTo>
                <a:cubicBezTo>
                  <a:pt x="32" y="137"/>
                  <a:pt x="37" y="127"/>
                  <a:pt x="45" y="119"/>
                </a:cubicBezTo>
                <a:cubicBezTo>
                  <a:pt x="53" y="111"/>
                  <a:pt x="63" y="106"/>
                  <a:pt x="75" y="106"/>
                </a:cubicBezTo>
                <a:close/>
                <a:moveTo>
                  <a:pt x="319" y="106"/>
                </a:moveTo>
                <a:cubicBezTo>
                  <a:pt x="330" y="106"/>
                  <a:pt x="341" y="111"/>
                  <a:pt x="349" y="119"/>
                </a:cubicBezTo>
                <a:cubicBezTo>
                  <a:pt x="356" y="127"/>
                  <a:pt x="361" y="137"/>
                  <a:pt x="361" y="149"/>
                </a:cubicBezTo>
                <a:cubicBezTo>
                  <a:pt x="361" y="161"/>
                  <a:pt x="356" y="172"/>
                  <a:pt x="349" y="179"/>
                </a:cubicBezTo>
                <a:cubicBezTo>
                  <a:pt x="341" y="187"/>
                  <a:pt x="330" y="192"/>
                  <a:pt x="319" y="192"/>
                </a:cubicBezTo>
                <a:cubicBezTo>
                  <a:pt x="307" y="192"/>
                  <a:pt x="296" y="187"/>
                  <a:pt x="288" y="179"/>
                </a:cubicBezTo>
                <a:cubicBezTo>
                  <a:pt x="281" y="172"/>
                  <a:pt x="276" y="161"/>
                  <a:pt x="276" y="149"/>
                </a:cubicBezTo>
                <a:cubicBezTo>
                  <a:pt x="276" y="137"/>
                  <a:pt x="281" y="127"/>
                  <a:pt x="288" y="119"/>
                </a:cubicBezTo>
                <a:cubicBezTo>
                  <a:pt x="296" y="111"/>
                  <a:pt x="307" y="106"/>
                  <a:pt x="319" y="106"/>
                </a:cubicBezTo>
                <a:close/>
                <a:moveTo>
                  <a:pt x="324" y="142"/>
                </a:moveTo>
                <a:cubicBezTo>
                  <a:pt x="338" y="130"/>
                  <a:pt x="338" y="130"/>
                  <a:pt x="338" y="130"/>
                </a:cubicBezTo>
                <a:cubicBezTo>
                  <a:pt x="341" y="133"/>
                  <a:pt x="341" y="133"/>
                  <a:pt x="341" y="133"/>
                </a:cubicBezTo>
                <a:cubicBezTo>
                  <a:pt x="327" y="145"/>
                  <a:pt x="327" y="145"/>
                  <a:pt x="327" y="145"/>
                </a:cubicBezTo>
                <a:cubicBezTo>
                  <a:pt x="326" y="144"/>
                  <a:pt x="325" y="143"/>
                  <a:pt x="324" y="142"/>
                </a:cubicBezTo>
                <a:close/>
                <a:moveTo>
                  <a:pt x="327" y="152"/>
                </a:moveTo>
                <a:cubicBezTo>
                  <a:pt x="343" y="161"/>
                  <a:pt x="343" y="161"/>
                  <a:pt x="343" y="161"/>
                </a:cubicBezTo>
                <a:cubicBezTo>
                  <a:pt x="342" y="164"/>
                  <a:pt x="342" y="164"/>
                  <a:pt x="342" y="164"/>
                </a:cubicBezTo>
                <a:cubicBezTo>
                  <a:pt x="326" y="155"/>
                  <a:pt x="326" y="155"/>
                  <a:pt x="326" y="155"/>
                </a:cubicBezTo>
                <a:cubicBezTo>
                  <a:pt x="327" y="154"/>
                  <a:pt x="327" y="153"/>
                  <a:pt x="327" y="152"/>
                </a:cubicBezTo>
                <a:close/>
                <a:moveTo>
                  <a:pt x="319" y="159"/>
                </a:moveTo>
                <a:cubicBezTo>
                  <a:pt x="316" y="176"/>
                  <a:pt x="316" y="176"/>
                  <a:pt x="316" y="176"/>
                </a:cubicBezTo>
                <a:cubicBezTo>
                  <a:pt x="312" y="176"/>
                  <a:pt x="312" y="176"/>
                  <a:pt x="312" y="176"/>
                </a:cubicBezTo>
                <a:cubicBezTo>
                  <a:pt x="315" y="158"/>
                  <a:pt x="315" y="158"/>
                  <a:pt x="315" y="158"/>
                </a:cubicBezTo>
                <a:cubicBezTo>
                  <a:pt x="316" y="159"/>
                  <a:pt x="317" y="159"/>
                  <a:pt x="318" y="159"/>
                </a:cubicBezTo>
                <a:cubicBezTo>
                  <a:pt x="319" y="159"/>
                  <a:pt x="319" y="159"/>
                  <a:pt x="319" y="159"/>
                </a:cubicBezTo>
                <a:close/>
                <a:moveTo>
                  <a:pt x="310" y="153"/>
                </a:moveTo>
                <a:cubicBezTo>
                  <a:pt x="292" y="156"/>
                  <a:pt x="292" y="156"/>
                  <a:pt x="292" y="156"/>
                </a:cubicBezTo>
                <a:cubicBezTo>
                  <a:pt x="291" y="153"/>
                  <a:pt x="291" y="153"/>
                  <a:pt x="291" y="153"/>
                </a:cubicBezTo>
                <a:cubicBezTo>
                  <a:pt x="309" y="149"/>
                  <a:pt x="309" y="149"/>
                  <a:pt x="309" y="149"/>
                </a:cubicBezTo>
                <a:cubicBezTo>
                  <a:pt x="309" y="149"/>
                  <a:pt x="309" y="149"/>
                  <a:pt x="309" y="149"/>
                </a:cubicBezTo>
                <a:cubicBezTo>
                  <a:pt x="309" y="151"/>
                  <a:pt x="309" y="152"/>
                  <a:pt x="310" y="153"/>
                </a:cubicBezTo>
                <a:close/>
                <a:moveTo>
                  <a:pt x="313" y="141"/>
                </a:moveTo>
                <a:cubicBezTo>
                  <a:pt x="306" y="125"/>
                  <a:pt x="306" y="125"/>
                  <a:pt x="306" y="125"/>
                </a:cubicBezTo>
                <a:cubicBezTo>
                  <a:pt x="309" y="123"/>
                  <a:pt x="309" y="123"/>
                  <a:pt x="309" y="123"/>
                </a:cubicBezTo>
                <a:cubicBezTo>
                  <a:pt x="317" y="140"/>
                  <a:pt x="317" y="140"/>
                  <a:pt x="317" y="140"/>
                </a:cubicBezTo>
                <a:cubicBezTo>
                  <a:pt x="315" y="140"/>
                  <a:pt x="314" y="141"/>
                  <a:pt x="313" y="141"/>
                </a:cubicBezTo>
                <a:close/>
                <a:moveTo>
                  <a:pt x="330" y="148"/>
                </a:moveTo>
                <a:cubicBezTo>
                  <a:pt x="346" y="138"/>
                  <a:pt x="346" y="138"/>
                  <a:pt x="346" y="138"/>
                </a:cubicBezTo>
                <a:cubicBezTo>
                  <a:pt x="347" y="142"/>
                  <a:pt x="348" y="145"/>
                  <a:pt x="348" y="149"/>
                </a:cubicBezTo>
                <a:cubicBezTo>
                  <a:pt x="348" y="151"/>
                  <a:pt x="348" y="153"/>
                  <a:pt x="348" y="154"/>
                </a:cubicBezTo>
                <a:cubicBezTo>
                  <a:pt x="330" y="148"/>
                  <a:pt x="330" y="148"/>
                  <a:pt x="330" y="148"/>
                </a:cubicBezTo>
                <a:close/>
                <a:moveTo>
                  <a:pt x="338" y="171"/>
                </a:moveTo>
                <a:cubicBezTo>
                  <a:pt x="334" y="175"/>
                  <a:pt x="329" y="177"/>
                  <a:pt x="324" y="178"/>
                </a:cubicBezTo>
                <a:cubicBezTo>
                  <a:pt x="324" y="159"/>
                  <a:pt x="324" y="159"/>
                  <a:pt x="324" y="159"/>
                </a:cubicBezTo>
                <a:cubicBezTo>
                  <a:pt x="338" y="171"/>
                  <a:pt x="338" y="171"/>
                  <a:pt x="338" y="171"/>
                </a:cubicBezTo>
                <a:close/>
                <a:moveTo>
                  <a:pt x="321" y="139"/>
                </a:moveTo>
                <a:cubicBezTo>
                  <a:pt x="316" y="120"/>
                  <a:pt x="316" y="120"/>
                  <a:pt x="316" y="120"/>
                </a:cubicBezTo>
                <a:cubicBezTo>
                  <a:pt x="317" y="120"/>
                  <a:pt x="318" y="120"/>
                  <a:pt x="319" y="120"/>
                </a:cubicBezTo>
                <a:cubicBezTo>
                  <a:pt x="324" y="120"/>
                  <a:pt x="329" y="121"/>
                  <a:pt x="334" y="124"/>
                </a:cubicBezTo>
                <a:cubicBezTo>
                  <a:pt x="321" y="139"/>
                  <a:pt x="321" y="139"/>
                  <a:pt x="321" y="139"/>
                </a:cubicBezTo>
                <a:close/>
                <a:moveTo>
                  <a:pt x="310" y="145"/>
                </a:moveTo>
                <a:cubicBezTo>
                  <a:pt x="289" y="146"/>
                  <a:pt x="289" y="146"/>
                  <a:pt x="289" y="146"/>
                </a:cubicBezTo>
                <a:cubicBezTo>
                  <a:pt x="290" y="139"/>
                  <a:pt x="293" y="133"/>
                  <a:pt x="298" y="128"/>
                </a:cubicBezTo>
                <a:cubicBezTo>
                  <a:pt x="298" y="128"/>
                  <a:pt x="298" y="128"/>
                  <a:pt x="299" y="127"/>
                </a:cubicBezTo>
                <a:cubicBezTo>
                  <a:pt x="310" y="145"/>
                  <a:pt x="310" y="145"/>
                  <a:pt x="310" y="145"/>
                </a:cubicBezTo>
                <a:close/>
                <a:moveTo>
                  <a:pt x="311" y="158"/>
                </a:moveTo>
                <a:cubicBezTo>
                  <a:pt x="305" y="175"/>
                  <a:pt x="305" y="175"/>
                  <a:pt x="305" y="175"/>
                </a:cubicBezTo>
                <a:cubicBezTo>
                  <a:pt x="302" y="174"/>
                  <a:pt x="300" y="172"/>
                  <a:pt x="298" y="170"/>
                </a:cubicBezTo>
                <a:cubicBezTo>
                  <a:pt x="296" y="168"/>
                  <a:pt x="294" y="166"/>
                  <a:pt x="293" y="164"/>
                </a:cubicBezTo>
                <a:cubicBezTo>
                  <a:pt x="311" y="158"/>
                  <a:pt x="311" y="158"/>
                  <a:pt x="311" y="158"/>
                </a:cubicBezTo>
                <a:close/>
                <a:moveTo>
                  <a:pt x="81" y="142"/>
                </a:moveTo>
                <a:cubicBezTo>
                  <a:pt x="95" y="130"/>
                  <a:pt x="95" y="130"/>
                  <a:pt x="95" y="130"/>
                </a:cubicBezTo>
                <a:cubicBezTo>
                  <a:pt x="97" y="133"/>
                  <a:pt x="97" y="133"/>
                  <a:pt x="97" y="133"/>
                </a:cubicBezTo>
                <a:cubicBezTo>
                  <a:pt x="83" y="145"/>
                  <a:pt x="83" y="145"/>
                  <a:pt x="83" y="145"/>
                </a:cubicBezTo>
                <a:cubicBezTo>
                  <a:pt x="83" y="144"/>
                  <a:pt x="82" y="143"/>
                  <a:pt x="81" y="142"/>
                </a:cubicBezTo>
                <a:close/>
                <a:moveTo>
                  <a:pt x="84" y="152"/>
                </a:moveTo>
                <a:cubicBezTo>
                  <a:pt x="100" y="161"/>
                  <a:pt x="100" y="161"/>
                  <a:pt x="100" y="161"/>
                </a:cubicBezTo>
                <a:cubicBezTo>
                  <a:pt x="98" y="164"/>
                  <a:pt x="98" y="164"/>
                  <a:pt x="98" y="164"/>
                </a:cubicBezTo>
                <a:cubicBezTo>
                  <a:pt x="82" y="155"/>
                  <a:pt x="82" y="155"/>
                  <a:pt x="82" y="155"/>
                </a:cubicBezTo>
                <a:cubicBezTo>
                  <a:pt x="83" y="154"/>
                  <a:pt x="84" y="153"/>
                  <a:pt x="84" y="152"/>
                </a:cubicBezTo>
                <a:close/>
                <a:moveTo>
                  <a:pt x="75" y="159"/>
                </a:moveTo>
                <a:cubicBezTo>
                  <a:pt x="73" y="176"/>
                  <a:pt x="73" y="176"/>
                  <a:pt x="73" y="176"/>
                </a:cubicBezTo>
                <a:cubicBezTo>
                  <a:pt x="69" y="176"/>
                  <a:pt x="69" y="176"/>
                  <a:pt x="69" y="176"/>
                </a:cubicBezTo>
                <a:cubicBezTo>
                  <a:pt x="72" y="158"/>
                  <a:pt x="72" y="158"/>
                  <a:pt x="72" y="158"/>
                </a:cubicBezTo>
                <a:cubicBezTo>
                  <a:pt x="73" y="159"/>
                  <a:pt x="74" y="159"/>
                  <a:pt x="75" y="159"/>
                </a:cubicBezTo>
                <a:cubicBezTo>
                  <a:pt x="75" y="159"/>
                  <a:pt x="75" y="159"/>
                  <a:pt x="75" y="159"/>
                </a:cubicBezTo>
                <a:close/>
                <a:moveTo>
                  <a:pt x="66" y="153"/>
                </a:moveTo>
                <a:cubicBezTo>
                  <a:pt x="49" y="156"/>
                  <a:pt x="49" y="156"/>
                  <a:pt x="49" y="156"/>
                </a:cubicBezTo>
                <a:cubicBezTo>
                  <a:pt x="48" y="153"/>
                  <a:pt x="48" y="153"/>
                  <a:pt x="48" y="153"/>
                </a:cubicBezTo>
                <a:cubicBezTo>
                  <a:pt x="66" y="149"/>
                  <a:pt x="66" y="149"/>
                  <a:pt x="66" y="149"/>
                </a:cubicBezTo>
                <a:cubicBezTo>
                  <a:pt x="66" y="149"/>
                  <a:pt x="66" y="149"/>
                  <a:pt x="66" y="149"/>
                </a:cubicBezTo>
                <a:cubicBezTo>
                  <a:pt x="66" y="151"/>
                  <a:pt x="66" y="152"/>
                  <a:pt x="66" y="153"/>
                </a:cubicBezTo>
                <a:close/>
                <a:moveTo>
                  <a:pt x="70" y="141"/>
                </a:moveTo>
                <a:cubicBezTo>
                  <a:pt x="63" y="125"/>
                  <a:pt x="63" y="125"/>
                  <a:pt x="63" y="125"/>
                </a:cubicBezTo>
                <a:cubicBezTo>
                  <a:pt x="66" y="123"/>
                  <a:pt x="66" y="123"/>
                  <a:pt x="66" y="123"/>
                </a:cubicBezTo>
                <a:cubicBezTo>
                  <a:pt x="73" y="140"/>
                  <a:pt x="73" y="140"/>
                  <a:pt x="73" y="140"/>
                </a:cubicBezTo>
                <a:cubicBezTo>
                  <a:pt x="72" y="140"/>
                  <a:pt x="71" y="141"/>
                  <a:pt x="70" y="141"/>
                </a:cubicBezTo>
                <a:close/>
                <a:moveTo>
                  <a:pt x="87" y="148"/>
                </a:moveTo>
                <a:cubicBezTo>
                  <a:pt x="103" y="138"/>
                  <a:pt x="103" y="138"/>
                  <a:pt x="103" y="138"/>
                </a:cubicBezTo>
                <a:cubicBezTo>
                  <a:pt x="104" y="142"/>
                  <a:pt x="105" y="145"/>
                  <a:pt x="105" y="149"/>
                </a:cubicBezTo>
                <a:cubicBezTo>
                  <a:pt x="105" y="151"/>
                  <a:pt x="105" y="153"/>
                  <a:pt x="104" y="154"/>
                </a:cubicBezTo>
                <a:cubicBezTo>
                  <a:pt x="87" y="148"/>
                  <a:pt x="87" y="148"/>
                  <a:pt x="87" y="148"/>
                </a:cubicBezTo>
                <a:close/>
                <a:moveTo>
                  <a:pt x="95" y="171"/>
                </a:moveTo>
                <a:cubicBezTo>
                  <a:pt x="91" y="175"/>
                  <a:pt x="86" y="177"/>
                  <a:pt x="80" y="178"/>
                </a:cubicBezTo>
                <a:cubicBezTo>
                  <a:pt x="80" y="159"/>
                  <a:pt x="80" y="159"/>
                  <a:pt x="80" y="159"/>
                </a:cubicBezTo>
                <a:cubicBezTo>
                  <a:pt x="95" y="171"/>
                  <a:pt x="95" y="171"/>
                  <a:pt x="95" y="171"/>
                </a:cubicBezTo>
                <a:close/>
                <a:moveTo>
                  <a:pt x="78" y="139"/>
                </a:moveTo>
                <a:cubicBezTo>
                  <a:pt x="73" y="120"/>
                  <a:pt x="73" y="120"/>
                  <a:pt x="73" y="120"/>
                </a:cubicBezTo>
                <a:cubicBezTo>
                  <a:pt x="73" y="120"/>
                  <a:pt x="74" y="120"/>
                  <a:pt x="75" y="120"/>
                </a:cubicBezTo>
                <a:cubicBezTo>
                  <a:pt x="81" y="120"/>
                  <a:pt x="86" y="121"/>
                  <a:pt x="90" y="124"/>
                </a:cubicBezTo>
                <a:cubicBezTo>
                  <a:pt x="78" y="139"/>
                  <a:pt x="78" y="139"/>
                  <a:pt x="78" y="139"/>
                </a:cubicBezTo>
                <a:close/>
                <a:moveTo>
                  <a:pt x="66" y="145"/>
                </a:moveTo>
                <a:cubicBezTo>
                  <a:pt x="46" y="146"/>
                  <a:pt x="46" y="146"/>
                  <a:pt x="46" y="146"/>
                </a:cubicBezTo>
                <a:cubicBezTo>
                  <a:pt x="47" y="139"/>
                  <a:pt x="50" y="133"/>
                  <a:pt x="54" y="128"/>
                </a:cubicBezTo>
                <a:cubicBezTo>
                  <a:pt x="55" y="128"/>
                  <a:pt x="55" y="128"/>
                  <a:pt x="55" y="127"/>
                </a:cubicBezTo>
                <a:cubicBezTo>
                  <a:pt x="66" y="145"/>
                  <a:pt x="66" y="145"/>
                  <a:pt x="66" y="145"/>
                </a:cubicBezTo>
                <a:close/>
                <a:moveTo>
                  <a:pt x="67" y="158"/>
                </a:moveTo>
                <a:cubicBezTo>
                  <a:pt x="61" y="175"/>
                  <a:pt x="61" y="175"/>
                  <a:pt x="61" y="175"/>
                </a:cubicBezTo>
                <a:cubicBezTo>
                  <a:pt x="59" y="174"/>
                  <a:pt x="56" y="172"/>
                  <a:pt x="54" y="170"/>
                </a:cubicBezTo>
                <a:cubicBezTo>
                  <a:pt x="53" y="168"/>
                  <a:pt x="51" y="166"/>
                  <a:pt x="50" y="164"/>
                </a:cubicBezTo>
                <a:lnTo>
                  <a:pt x="67" y="158"/>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11" name="Freeform 74"/>
          <p:cNvSpPr>
            <a:spLocks noEditPoints="1"/>
          </p:cNvSpPr>
          <p:nvPr/>
        </p:nvSpPr>
        <p:spPr bwMode="auto">
          <a:xfrm>
            <a:off x="7837170" y="1328420"/>
            <a:ext cx="287020" cy="129540"/>
          </a:xfrm>
          <a:custGeom>
            <a:avLst/>
            <a:gdLst>
              <a:gd name="T0" fmla="*/ 21 w 293"/>
              <a:gd name="T1" fmla="*/ 6 h 146"/>
              <a:gd name="T2" fmla="*/ 279 w 293"/>
              <a:gd name="T3" fmla="*/ 73 h 146"/>
              <a:gd name="T4" fmla="*/ 288 w 293"/>
              <a:gd name="T5" fmla="*/ 124 h 146"/>
              <a:gd name="T6" fmla="*/ 260 w 293"/>
              <a:gd name="T7" fmla="*/ 99 h 146"/>
              <a:gd name="T8" fmla="*/ 209 w 293"/>
              <a:gd name="T9" fmla="*/ 121 h 146"/>
              <a:gd name="T10" fmla="*/ 78 w 293"/>
              <a:gd name="T11" fmla="*/ 121 h 146"/>
              <a:gd name="T12" fmla="*/ 26 w 293"/>
              <a:gd name="T13" fmla="*/ 99 h 146"/>
              <a:gd name="T14" fmla="*/ 15 w 293"/>
              <a:gd name="T15" fmla="*/ 131 h 146"/>
              <a:gd name="T16" fmla="*/ 9 w 293"/>
              <a:gd name="T17" fmla="*/ 67 h 146"/>
              <a:gd name="T18" fmla="*/ 10 w 293"/>
              <a:gd name="T19" fmla="*/ 61 h 146"/>
              <a:gd name="T20" fmla="*/ 79 w 293"/>
              <a:gd name="T21" fmla="*/ 15 h 146"/>
              <a:gd name="T22" fmla="*/ 39 w 293"/>
              <a:gd name="T23" fmla="*/ 55 h 146"/>
              <a:gd name="T24" fmla="*/ 140 w 293"/>
              <a:gd name="T25" fmla="*/ 55 h 146"/>
              <a:gd name="T26" fmla="*/ 158 w 293"/>
              <a:gd name="T27" fmla="*/ 15 h 146"/>
              <a:gd name="T28" fmla="*/ 231 w 293"/>
              <a:gd name="T29" fmla="*/ 51 h 146"/>
              <a:gd name="T30" fmla="*/ 150 w 293"/>
              <a:gd name="T31" fmla="*/ 11 h 146"/>
              <a:gd name="T32" fmla="*/ 85 w 293"/>
              <a:gd name="T33" fmla="*/ 123 h 146"/>
              <a:gd name="T34" fmla="*/ 83 w 293"/>
              <a:gd name="T35" fmla="*/ 72 h 146"/>
              <a:gd name="T36" fmla="*/ 83 w 293"/>
              <a:gd name="T37" fmla="*/ 78 h 146"/>
              <a:gd name="T38" fmla="*/ 84 w 293"/>
              <a:gd name="T39" fmla="*/ 124 h 146"/>
              <a:gd name="T40" fmla="*/ 150 w 293"/>
              <a:gd name="T41" fmla="*/ 123 h 146"/>
              <a:gd name="T42" fmla="*/ 238 w 293"/>
              <a:gd name="T43" fmla="*/ 72 h 146"/>
              <a:gd name="T44" fmla="*/ 126 w 293"/>
              <a:gd name="T45" fmla="*/ 64 h 146"/>
              <a:gd name="T46" fmla="*/ 126 w 293"/>
              <a:gd name="T47" fmla="*/ 70 h 146"/>
              <a:gd name="T48" fmla="*/ 140 w 293"/>
              <a:gd name="T49" fmla="*/ 67 h 146"/>
              <a:gd name="T50" fmla="*/ 165 w 293"/>
              <a:gd name="T51" fmla="*/ 64 h 146"/>
              <a:gd name="T52" fmla="*/ 165 w 293"/>
              <a:gd name="T53" fmla="*/ 70 h 146"/>
              <a:gd name="T54" fmla="*/ 179 w 293"/>
              <a:gd name="T55" fmla="*/ 67 h 146"/>
              <a:gd name="T56" fmla="*/ 275 w 293"/>
              <a:gd name="T57" fmla="*/ 75 h 146"/>
              <a:gd name="T58" fmla="*/ 262 w 293"/>
              <a:gd name="T59" fmla="*/ 82 h 146"/>
              <a:gd name="T60" fmla="*/ 275 w 293"/>
              <a:gd name="T61" fmla="*/ 75 h 146"/>
              <a:gd name="T62" fmla="*/ 9 w 293"/>
              <a:gd name="T63" fmla="*/ 77 h 146"/>
              <a:gd name="T64" fmla="*/ 17 w 293"/>
              <a:gd name="T65" fmla="*/ 78 h 146"/>
              <a:gd name="T66" fmla="*/ 17 w 293"/>
              <a:gd name="T67" fmla="*/ 83 h 146"/>
              <a:gd name="T68" fmla="*/ 30 w 293"/>
              <a:gd name="T69" fmla="*/ 103 h 146"/>
              <a:gd name="T70" fmla="*/ 48 w 293"/>
              <a:gd name="T71" fmla="*/ 146 h 146"/>
              <a:gd name="T72" fmla="*/ 66 w 293"/>
              <a:gd name="T73" fmla="*/ 103 h 146"/>
              <a:gd name="T74" fmla="*/ 48 w 293"/>
              <a:gd name="T75" fmla="*/ 109 h 146"/>
              <a:gd name="T76" fmla="*/ 39 w 293"/>
              <a:gd name="T77" fmla="*/ 129 h 146"/>
              <a:gd name="T78" fmla="*/ 59 w 293"/>
              <a:gd name="T79" fmla="*/ 121 h 146"/>
              <a:gd name="T80" fmla="*/ 221 w 293"/>
              <a:gd name="T81" fmla="*/ 103 h 146"/>
              <a:gd name="T82" fmla="*/ 239 w 293"/>
              <a:gd name="T83" fmla="*/ 146 h 146"/>
              <a:gd name="T84" fmla="*/ 257 w 293"/>
              <a:gd name="T85" fmla="*/ 103 h 146"/>
              <a:gd name="T86" fmla="*/ 239 w 293"/>
              <a:gd name="T87" fmla="*/ 109 h 146"/>
              <a:gd name="T88" fmla="*/ 231 w 293"/>
              <a:gd name="T89" fmla="*/ 129 h 146"/>
              <a:gd name="T90" fmla="*/ 251 w 293"/>
              <a:gd name="T91" fmla="*/ 12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93" h="146">
                <a:moveTo>
                  <a:pt x="0" y="84"/>
                </a:moveTo>
                <a:cubicBezTo>
                  <a:pt x="2" y="84"/>
                  <a:pt x="4" y="84"/>
                  <a:pt x="6" y="83"/>
                </a:cubicBezTo>
                <a:cubicBezTo>
                  <a:pt x="6" y="49"/>
                  <a:pt x="11" y="22"/>
                  <a:pt x="21" y="6"/>
                </a:cubicBezTo>
                <a:cubicBezTo>
                  <a:pt x="79" y="3"/>
                  <a:pt x="137" y="0"/>
                  <a:pt x="195" y="6"/>
                </a:cubicBezTo>
                <a:cubicBezTo>
                  <a:pt x="214" y="17"/>
                  <a:pt x="229" y="32"/>
                  <a:pt x="242" y="51"/>
                </a:cubicBezTo>
                <a:cubicBezTo>
                  <a:pt x="255" y="56"/>
                  <a:pt x="268" y="63"/>
                  <a:pt x="279" y="73"/>
                </a:cubicBezTo>
                <a:cubicBezTo>
                  <a:pt x="282" y="79"/>
                  <a:pt x="284" y="86"/>
                  <a:pt x="286" y="92"/>
                </a:cubicBezTo>
                <a:cubicBezTo>
                  <a:pt x="288" y="93"/>
                  <a:pt x="290" y="94"/>
                  <a:pt x="292" y="96"/>
                </a:cubicBezTo>
                <a:cubicBezTo>
                  <a:pt x="293" y="107"/>
                  <a:pt x="292" y="117"/>
                  <a:pt x="288" y="124"/>
                </a:cubicBezTo>
                <a:cubicBezTo>
                  <a:pt x="268" y="130"/>
                  <a:pt x="268" y="130"/>
                  <a:pt x="268" y="130"/>
                </a:cubicBezTo>
                <a:cubicBezTo>
                  <a:pt x="269" y="127"/>
                  <a:pt x="269" y="124"/>
                  <a:pt x="269" y="121"/>
                </a:cubicBezTo>
                <a:cubicBezTo>
                  <a:pt x="269" y="113"/>
                  <a:pt x="266" y="105"/>
                  <a:pt x="260" y="99"/>
                </a:cubicBezTo>
                <a:cubicBezTo>
                  <a:pt x="255" y="94"/>
                  <a:pt x="247" y="91"/>
                  <a:pt x="239" y="91"/>
                </a:cubicBezTo>
                <a:cubicBezTo>
                  <a:pt x="231" y="91"/>
                  <a:pt x="223" y="94"/>
                  <a:pt x="218" y="99"/>
                </a:cubicBezTo>
                <a:cubicBezTo>
                  <a:pt x="212" y="105"/>
                  <a:pt x="209" y="113"/>
                  <a:pt x="209" y="121"/>
                </a:cubicBezTo>
                <a:cubicBezTo>
                  <a:pt x="209" y="124"/>
                  <a:pt x="209" y="128"/>
                  <a:pt x="210" y="131"/>
                </a:cubicBezTo>
                <a:cubicBezTo>
                  <a:pt x="76" y="131"/>
                  <a:pt x="76" y="131"/>
                  <a:pt x="76" y="131"/>
                </a:cubicBezTo>
                <a:cubicBezTo>
                  <a:pt x="77" y="128"/>
                  <a:pt x="78" y="124"/>
                  <a:pt x="78" y="121"/>
                </a:cubicBezTo>
                <a:cubicBezTo>
                  <a:pt x="78" y="113"/>
                  <a:pt x="75" y="105"/>
                  <a:pt x="69" y="99"/>
                </a:cubicBezTo>
                <a:cubicBezTo>
                  <a:pt x="64" y="94"/>
                  <a:pt x="56" y="91"/>
                  <a:pt x="48" y="91"/>
                </a:cubicBezTo>
                <a:cubicBezTo>
                  <a:pt x="39" y="91"/>
                  <a:pt x="32" y="94"/>
                  <a:pt x="26" y="99"/>
                </a:cubicBezTo>
                <a:cubicBezTo>
                  <a:pt x="21" y="105"/>
                  <a:pt x="17" y="113"/>
                  <a:pt x="17" y="121"/>
                </a:cubicBezTo>
                <a:cubicBezTo>
                  <a:pt x="17" y="124"/>
                  <a:pt x="18" y="128"/>
                  <a:pt x="19" y="131"/>
                </a:cubicBezTo>
                <a:cubicBezTo>
                  <a:pt x="15" y="131"/>
                  <a:pt x="15" y="131"/>
                  <a:pt x="15" y="131"/>
                </a:cubicBezTo>
                <a:cubicBezTo>
                  <a:pt x="1" y="118"/>
                  <a:pt x="2" y="102"/>
                  <a:pt x="0" y="84"/>
                </a:cubicBezTo>
                <a:close/>
                <a:moveTo>
                  <a:pt x="10" y="61"/>
                </a:moveTo>
                <a:cubicBezTo>
                  <a:pt x="9" y="63"/>
                  <a:pt x="9" y="65"/>
                  <a:pt x="9" y="67"/>
                </a:cubicBezTo>
                <a:cubicBezTo>
                  <a:pt x="17" y="67"/>
                  <a:pt x="17" y="67"/>
                  <a:pt x="17" y="67"/>
                </a:cubicBezTo>
                <a:cubicBezTo>
                  <a:pt x="17" y="61"/>
                  <a:pt x="17" y="61"/>
                  <a:pt x="17" y="61"/>
                </a:cubicBezTo>
                <a:cubicBezTo>
                  <a:pt x="14" y="61"/>
                  <a:pt x="12" y="61"/>
                  <a:pt x="10" y="61"/>
                </a:cubicBezTo>
                <a:close/>
                <a:moveTo>
                  <a:pt x="39" y="55"/>
                </a:moveTo>
                <a:cubicBezTo>
                  <a:pt x="78" y="55"/>
                  <a:pt x="78" y="55"/>
                  <a:pt x="78" y="55"/>
                </a:cubicBezTo>
                <a:cubicBezTo>
                  <a:pt x="79" y="15"/>
                  <a:pt x="79" y="15"/>
                  <a:pt x="79" y="15"/>
                </a:cubicBezTo>
                <a:cubicBezTo>
                  <a:pt x="63" y="15"/>
                  <a:pt x="47" y="16"/>
                  <a:pt x="32" y="17"/>
                </a:cubicBezTo>
                <a:cubicBezTo>
                  <a:pt x="31" y="27"/>
                  <a:pt x="30" y="37"/>
                  <a:pt x="30" y="47"/>
                </a:cubicBezTo>
                <a:cubicBezTo>
                  <a:pt x="33" y="50"/>
                  <a:pt x="36" y="53"/>
                  <a:pt x="39" y="55"/>
                </a:cubicBezTo>
                <a:close/>
                <a:moveTo>
                  <a:pt x="90" y="14"/>
                </a:moveTo>
                <a:cubicBezTo>
                  <a:pt x="90" y="55"/>
                  <a:pt x="90" y="55"/>
                  <a:pt x="90" y="55"/>
                </a:cubicBezTo>
                <a:cubicBezTo>
                  <a:pt x="140" y="55"/>
                  <a:pt x="140" y="55"/>
                  <a:pt x="140" y="55"/>
                </a:cubicBezTo>
                <a:cubicBezTo>
                  <a:pt x="140" y="14"/>
                  <a:pt x="140" y="14"/>
                  <a:pt x="140" y="14"/>
                </a:cubicBezTo>
                <a:cubicBezTo>
                  <a:pt x="123" y="14"/>
                  <a:pt x="106" y="14"/>
                  <a:pt x="90" y="14"/>
                </a:cubicBezTo>
                <a:close/>
                <a:moveTo>
                  <a:pt x="158" y="15"/>
                </a:moveTo>
                <a:cubicBezTo>
                  <a:pt x="160" y="55"/>
                  <a:pt x="160" y="55"/>
                  <a:pt x="160" y="55"/>
                </a:cubicBezTo>
                <a:cubicBezTo>
                  <a:pt x="227" y="54"/>
                  <a:pt x="227" y="54"/>
                  <a:pt x="227" y="54"/>
                </a:cubicBezTo>
                <a:cubicBezTo>
                  <a:pt x="228" y="53"/>
                  <a:pt x="230" y="52"/>
                  <a:pt x="231" y="51"/>
                </a:cubicBezTo>
                <a:cubicBezTo>
                  <a:pt x="220" y="37"/>
                  <a:pt x="209" y="25"/>
                  <a:pt x="193" y="17"/>
                </a:cubicBezTo>
                <a:cubicBezTo>
                  <a:pt x="182" y="16"/>
                  <a:pt x="170" y="15"/>
                  <a:pt x="158" y="15"/>
                </a:cubicBezTo>
                <a:close/>
                <a:moveTo>
                  <a:pt x="150" y="11"/>
                </a:moveTo>
                <a:cubicBezTo>
                  <a:pt x="148" y="11"/>
                  <a:pt x="148" y="11"/>
                  <a:pt x="148" y="11"/>
                </a:cubicBezTo>
                <a:cubicBezTo>
                  <a:pt x="148" y="123"/>
                  <a:pt x="148" y="123"/>
                  <a:pt x="148" y="123"/>
                </a:cubicBezTo>
                <a:cubicBezTo>
                  <a:pt x="85" y="123"/>
                  <a:pt x="85" y="123"/>
                  <a:pt x="85" y="123"/>
                </a:cubicBezTo>
                <a:cubicBezTo>
                  <a:pt x="85" y="13"/>
                  <a:pt x="85" y="13"/>
                  <a:pt x="85" y="13"/>
                </a:cubicBezTo>
                <a:cubicBezTo>
                  <a:pt x="83" y="13"/>
                  <a:pt x="83" y="13"/>
                  <a:pt x="83" y="13"/>
                </a:cubicBezTo>
                <a:cubicBezTo>
                  <a:pt x="83" y="72"/>
                  <a:pt x="83" y="72"/>
                  <a:pt x="83" y="72"/>
                </a:cubicBezTo>
                <a:cubicBezTo>
                  <a:pt x="27" y="72"/>
                  <a:pt x="27" y="72"/>
                  <a:pt x="27" y="72"/>
                </a:cubicBezTo>
                <a:cubicBezTo>
                  <a:pt x="27" y="78"/>
                  <a:pt x="27" y="78"/>
                  <a:pt x="27" y="78"/>
                </a:cubicBezTo>
                <a:cubicBezTo>
                  <a:pt x="83" y="78"/>
                  <a:pt x="83" y="78"/>
                  <a:pt x="83" y="78"/>
                </a:cubicBezTo>
                <a:cubicBezTo>
                  <a:pt x="83" y="123"/>
                  <a:pt x="83" y="123"/>
                  <a:pt x="83" y="123"/>
                </a:cubicBezTo>
                <a:cubicBezTo>
                  <a:pt x="83" y="124"/>
                  <a:pt x="83" y="124"/>
                  <a:pt x="83" y="124"/>
                </a:cubicBezTo>
                <a:cubicBezTo>
                  <a:pt x="84" y="124"/>
                  <a:pt x="84" y="124"/>
                  <a:pt x="84" y="124"/>
                </a:cubicBezTo>
                <a:cubicBezTo>
                  <a:pt x="149" y="124"/>
                  <a:pt x="149" y="124"/>
                  <a:pt x="149" y="124"/>
                </a:cubicBezTo>
                <a:cubicBezTo>
                  <a:pt x="150" y="124"/>
                  <a:pt x="150" y="124"/>
                  <a:pt x="150" y="124"/>
                </a:cubicBezTo>
                <a:cubicBezTo>
                  <a:pt x="150" y="123"/>
                  <a:pt x="150" y="123"/>
                  <a:pt x="150" y="123"/>
                </a:cubicBezTo>
                <a:cubicBezTo>
                  <a:pt x="150" y="74"/>
                  <a:pt x="150" y="74"/>
                  <a:pt x="150" y="74"/>
                </a:cubicBezTo>
                <a:cubicBezTo>
                  <a:pt x="238" y="74"/>
                  <a:pt x="238" y="74"/>
                  <a:pt x="238" y="74"/>
                </a:cubicBezTo>
                <a:cubicBezTo>
                  <a:pt x="238" y="72"/>
                  <a:pt x="238" y="72"/>
                  <a:pt x="238" y="72"/>
                </a:cubicBezTo>
                <a:cubicBezTo>
                  <a:pt x="150" y="72"/>
                  <a:pt x="150" y="72"/>
                  <a:pt x="150" y="72"/>
                </a:cubicBezTo>
                <a:cubicBezTo>
                  <a:pt x="150" y="11"/>
                  <a:pt x="150" y="11"/>
                  <a:pt x="150" y="11"/>
                </a:cubicBezTo>
                <a:close/>
                <a:moveTo>
                  <a:pt x="126" y="64"/>
                </a:moveTo>
                <a:cubicBezTo>
                  <a:pt x="124" y="64"/>
                  <a:pt x="123" y="65"/>
                  <a:pt x="123" y="67"/>
                </a:cubicBezTo>
                <a:cubicBezTo>
                  <a:pt x="123" y="67"/>
                  <a:pt x="123" y="67"/>
                  <a:pt x="123" y="67"/>
                </a:cubicBezTo>
                <a:cubicBezTo>
                  <a:pt x="123" y="68"/>
                  <a:pt x="124" y="70"/>
                  <a:pt x="126" y="70"/>
                </a:cubicBezTo>
                <a:cubicBezTo>
                  <a:pt x="137" y="70"/>
                  <a:pt x="137" y="70"/>
                  <a:pt x="137" y="70"/>
                </a:cubicBezTo>
                <a:cubicBezTo>
                  <a:pt x="139" y="70"/>
                  <a:pt x="140" y="68"/>
                  <a:pt x="140" y="67"/>
                </a:cubicBezTo>
                <a:cubicBezTo>
                  <a:pt x="140" y="67"/>
                  <a:pt x="140" y="67"/>
                  <a:pt x="140" y="67"/>
                </a:cubicBezTo>
                <a:cubicBezTo>
                  <a:pt x="140" y="65"/>
                  <a:pt x="139" y="64"/>
                  <a:pt x="137" y="64"/>
                </a:cubicBezTo>
                <a:cubicBezTo>
                  <a:pt x="126" y="64"/>
                  <a:pt x="126" y="64"/>
                  <a:pt x="126" y="64"/>
                </a:cubicBezTo>
                <a:close/>
                <a:moveTo>
                  <a:pt x="165" y="64"/>
                </a:moveTo>
                <a:cubicBezTo>
                  <a:pt x="163" y="64"/>
                  <a:pt x="162" y="65"/>
                  <a:pt x="162" y="67"/>
                </a:cubicBezTo>
                <a:cubicBezTo>
                  <a:pt x="162" y="67"/>
                  <a:pt x="162" y="67"/>
                  <a:pt x="162" y="67"/>
                </a:cubicBezTo>
                <a:cubicBezTo>
                  <a:pt x="162" y="68"/>
                  <a:pt x="163" y="70"/>
                  <a:pt x="165" y="70"/>
                </a:cubicBezTo>
                <a:cubicBezTo>
                  <a:pt x="176" y="70"/>
                  <a:pt x="176" y="70"/>
                  <a:pt x="176" y="70"/>
                </a:cubicBezTo>
                <a:cubicBezTo>
                  <a:pt x="178" y="70"/>
                  <a:pt x="179" y="68"/>
                  <a:pt x="179" y="67"/>
                </a:cubicBezTo>
                <a:cubicBezTo>
                  <a:pt x="179" y="67"/>
                  <a:pt x="179" y="67"/>
                  <a:pt x="179" y="67"/>
                </a:cubicBezTo>
                <a:cubicBezTo>
                  <a:pt x="179" y="65"/>
                  <a:pt x="178" y="64"/>
                  <a:pt x="176" y="64"/>
                </a:cubicBezTo>
                <a:cubicBezTo>
                  <a:pt x="165" y="64"/>
                  <a:pt x="165" y="64"/>
                  <a:pt x="165" y="64"/>
                </a:cubicBezTo>
                <a:close/>
                <a:moveTo>
                  <a:pt x="275" y="75"/>
                </a:moveTo>
                <a:cubicBezTo>
                  <a:pt x="249" y="72"/>
                  <a:pt x="249" y="72"/>
                  <a:pt x="249" y="72"/>
                </a:cubicBezTo>
                <a:cubicBezTo>
                  <a:pt x="250" y="79"/>
                  <a:pt x="250" y="79"/>
                  <a:pt x="250" y="79"/>
                </a:cubicBezTo>
                <a:cubicBezTo>
                  <a:pt x="262" y="82"/>
                  <a:pt x="262" y="82"/>
                  <a:pt x="262" y="82"/>
                </a:cubicBezTo>
                <a:cubicBezTo>
                  <a:pt x="262" y="82"/>
                  <a:pt x="263" y="85"/>
                  <a:pt x="266" y="87"/>
                </a:cubicBezTo>
                <a:cubicBezTo>
                  <a:pt x="269" y="88"/>
                  <a:pt x="278" y="88"/>
                  <a:pt x="278" y="88"/>
                </a:cubicBezTo>
                <a:cubicBezTo>
                  <a:pt x="275" y="75"/>
                  <a:pt x="275" y="75"/>
                  <a:pt x="275" y="75"/>
                </a:cubicBezTo>
                <a:close/>
                <a:moveTo>
                  <a:pt x="17" y="69"/>
                </a:moveTo>
                <a:cubicBezTo>
                  <a:pt x="9" y="69"/>
                  <a:pt x="9" y="69"/>
                  <a:pt x="9" y="69"/>
                </a:cubicBezTo>
                <a:cubicBezTo>
                  <a:pt x="9" y="71"/>
                  <a:pt x="9" y="74"/>
                  <a:pt x="9" y="77"/>
                </a:cubicBezTo>
                <a:cubicBezTo>
                  <a:pt x="17" y="77"/>
                  <a:pt x="17" y="77"/>
                  <a:pt x="17" y="77"/>
                </a:cubicBezTo>
                <a:cubicBezTo>
                  <a:pt x="17" y="69"/>
                  <a:pt x="17" y="69"/>
                  <a:pt x="17" y="69"/>
                </a:cubicBezTo>
                <a:close/>
                <a:moveTo>
                  <a:pt x="17" y="78"/>
                </a:moveTo>
                <a:cubicBezTo>
                  <a:pt x="9" y="78"/>
                  <a:pt x="9" y="78"/>
                  <a:pt x="9" y="78"/>
                </a:cubicBezTo>
                <a:cubicBezTo>
                  <a:pt x="9" y="80"/>
                  <a:pt x="9" y="82"/>
                  <a:pt x="9" y="83"/>
                </a:cubicBezTo>
                <a:cubicBezTo>
                  <a:pt x="12" y="83"/>
                  <a:pt x="14" y="83"/>
                  <a:pt x="17" y="83"/>
                </a:cubicBezTo>
                <a:cubicBezTo>
                  <a:pt x="17" y="78"/>
                  <a:pt x="17" y="78"/>
                  <a:pt x="17" y="78"/>
                </a:cubicBezTo>
                <a:close/>
                <a:moveTo>
                  <a:pt x="48" y="95"/>
                </a:moveTo>
                <a:cubicBezTo>
                  <a:pt x="41" y="95"/>
                  <a:pt x="34" y="98"/>
                  <a:pt x="30" y="103"/>
                </a:cubicBezTo>
                <a:cubicBezTo>
                  <a:pt x="25" y="108"/>
                  <a:pt x="22" y="114"/>
                  <a:pt x="22" y="121"/>
                </a:cubicBezTo>
                <a:cubicBezTo>
                  <a:pt x="22" y="128"/>
                  <a:pt x="25" y="134"/>
                  <a:pt x="30" y="139"/>
                </a:cubicBezTo>
                <a:cubicBezTo>
                  <a:pt x="34" y="144"/>
                  <a:pt x="41" y="146"/>
                  <a:pt x="48" y="146"/>
                </a:cubicBezTo>
                <a:cubicBezTo>
                  <a:pt x="55" y="146"/>
                  <a:pt x="61" y="144"/>
                  <a:pt x="66" y="139"/>
                </a:cubicBezTo>
                <a:cubicBezTo>
                  <a:pt x="70" y="134"/>
                  <a:pt x="73" y="128"/>
                  <a:pt x="73" y="121"/>
                </a:cubicBezTo>
                <a:cubicBezTo>
                  <a:pt x="73" y="114"/>
                  <a:pt x="70" y="108"/>
                  <a:pt x="66" y="103"/>
                </a:cubicBezTo>
                <a:cubicBezTo>
                  <a:pt x="61" y="98"/>
                  <a:pt x="55" y="95"/>
                  <a:pt x="48" y="95"/>
                </a:cubicBezTo>
                <a:close/>
                <a:moveTo>
                  <a:pt x="56" y="113"/>
                </a:moveTo>
                <a:cubicBezTo>
                  <a:pt x="54" y="110"/>
                  <a:pt x="51" y="109"/>
                  <a:pt x="48" y="109"/>
                </a:cubicBezTo>
                <a:cubicBezTo>
                  <a:pt x="44" y="109"/>
                  <a:pt x="41" y="110"/>
                  <a:pt x="39" y="113"/>
                </a:cubicBezTo>
                <a:cubicBezTo>
                  <a:pt x="37" y="115"/>
                  <a:pt x="36" y="118"/>
                  <a:pt x="36" y="121"/>
                </a:cubicBezTo>
                <a:cubicBezTo>
                  <a:pt x="36" y="124"/>
                  <a:pt x="37" y="127"/>
                  <a:pt x="39" y="129"/>
                </a:cubicBezTo>
                <a:cubicBezTo>
                  <a:pt x="41" y="132"/>
                  <a:pt x="44" y="133"/>
                  <a:pt x="48" y="133"/>
                </a:cubicBezTo>
                <a:cubicBezTo>
                  <a:pt x="51" y="133"/>
                  <a:pt x="54" y="132"/>
                  <a:pt x="56" y="129"/>
                </a:cubicBezTo>
                <a:cubicBezTo>
                  <a:pt x="58" y="127"/>
                  <a:pt x="59" y="124"/>
                  <a:pt x="59" y="121"/>
                </a:cubicBezTo>
                <a:cubicBezTo>
                  <a:pt x="59" y="118"/>
                  <a:pt x="58" y="115"/>
                  <a:pt x="56" y="113"/>
                </a:cubicBezTo>
                <a:close/>
                <a:moveTo>
                  <a:pt x="239" y="95"/>
                </a:moveTo>
                <a:cubicBezTo>
                  <a:pt x="232" y="95"/>
                  <a:pt x="226" y="98"/>
                  <a:pt x="221" y="103"/>
                </a:cubicBezTo>
                <a:cubicBezTo>
                  <a:pt x="216" y="108"/>
                  <a:pt x="214" y="114"/>
                  <a:pt x="214" y="121"/>
                </a:cubicBezTo>
                <a:cubicBezTo>
                  <a:pt x="214" y="128"/>
                  <a:pt x="216" y="134"/>
                  <a:pt x="221" y="139"/>
                </a:cubicBezTo>
                <a:cubicBezTo>
                  <a:pt x="226" y="144"/>
                  <a:pt x="232" y="146"/>
                  <a:pt x="239" y="146"/>
                </a:cubicBezTo>
                <a:cubicBezTo>
                  <a:pt x="246" y="146"/>
                  <a:pt x="252" y="144"/>
                  <a:pt x="257" y="139"/>
                </a:cubicBezTo>
                <a:cubicBezTo>
                  <a:pt x="262" y="134"/>
                  <a:pt x="264" y="128"/>
                  <a:pt x="264" y="121"/>
                </a:cubicBezTo>
                <a:cubicBezTo>
                  <a:pt x="264" y="114"/>
                  <a:pt x="262" y="108"/>
                  <a:pt x="257" y="103"/>
                </a:cubicBezTo>
                <a:cubicBezTo>
                  <a:pt x="252" y="98"/>
                  <a:pt x="246" y="95"/>
                  <a:pt x="239" y="95"/>
                </a:cubicBezTo>
                <a:close/>
                <a:moveTo>
                  <a:pt x="247" y="113"/>
                </a:moveTo>
                <a:cubicBezTo>
                  <a:pt x="245" y="110"/>
                  <a:pt x="242" y="109"/>
                  <a:pt x="239" y="109"/>
                </a:cubicBezTo>
                <a:cubicBezTo>
                  <a:pt x="236" y="109"/>
                  <a:pt x="233" y="110"/>
                  <a:pt x="231" y="113"/>
                </a:cubicBezTo>
                <a:cubicBezTo>
                  <a:pt x="228" y="115"/>
                  <a:pt x="227" y="118"/>
                  <a:pt x="227" y="121"/>
                </a:cubicBezTo>
                <a:cubicBezTo>
                  <a:pt x="227" y="124"/>
                  <a:pt x="228" y="127"/>
                  <a:pt x="231" y="129"/>
                </a:cubicBezTo>
                <a:cubicBezTo>
                  <a:pt x="233" y="132"/>
                  <a:pt x="236" y="133"/>
                  <a:pt x="239" y="133"/>
                </a:cubicBezTo>
                <a:cubicBezTo>
                  <a:pt x="242" y="133"/>
                  <a:pt x="245" y="132"/>
                  <a:pt x="247" y="129"/>
                </a:cubicBezTo>
                <a:cubicBezTo>
                  <a:pt x="250" y="127"/>
                  <a:pt x="251" y="124"/>
                  <a:pt x="251" y="121"/>
                </a:cubicBezTo>
                <a:cubicBezTo>
                  <a:pt x="251" y="118"/>
                  <a:pt x="250" y="115"/>
                  <a:pt x="247" y="11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grpSp>
        <p:nvGrpSpPr>
          <p:cNvPr id="12" name="组合 11"/>
          <p:cNvGrpSpPr/>
          <p:nvPr/>
        </p:nvGrpSpPr>
        <p:grpSpPr>
          <a:xfrm>
            <a:off x="5556885" y="1329690"/>
            <a:ext cx="281305" cy="130810"/>
            <a:chOff x="8347" y="687"/>
            <a:chExt cx="612" cy="270"/>
          </a:xfrm>
          <a:solidFill>
            <a:schemeClr val="bg1"/>
          </a:solidFill>
        </p:grpSpPr>
        <p:sp>
          <p:nvSpPr>
            <p:cNvPr id="13" name="Freeform 163"/>
            <p:cNvSpPr>
              <a:spLocks noEditPoints="1"/>
            </p:cNvSpPr>
            <p:nvPr/>
          </p:nvSpPr>
          <p:spPr bwMode="auto">
            <a:xfrm>
              <a:off x="8347" y="687"/>
              <a:ext cx="612" cy="232"/>
            </a:xfrm>
            <a:custGeom>
              <a:avLst/>
              <a:gdLst>
                <a:gd name="T0" fmla="*/ 4 w 134"/>
                <a:gd name="T1" fmla="*/ 51 h 51"/>
                <a:gd name="T2" fmla="*/ 13 w 134"/>
                <a:gd name="T3" fmla="*/ 51 h 51"/>
                <a:gd name="T4" fmla="*/ 15 w 134"/>
                <a:gd name="T5" fmla="*/ 45 h 51"/>
                <a:gd name="T6" fmla="*/ 24 w 134"/>
                <a:gd name="T7" fmla="*/ 34 h 51"/>
                <a:gd name="T8" fmla="*/ 40 w 134"/>
                <a:gd name="T9" fmla="*/ 39 h 51"/>
                <a:gd name="T10" fmla="*/ 43 w 134"/>
                <a:gd name="T11" fmla="*/ 49 h 51"/>
                <a:gd name="T12" fmla="*/ 68 w 134"/>
                <a:gd name="T13" fmla="*/ 51 h 51"/>
                <a:gd name="T14" fmla="*/ 95 w 134"/>
                <a:gd name="T15" fmla="*/ 48 h 51"/>
                <a:gd name="T16" fmla="*/ 102 w 134"/>
                <a:gd name="T17" fmla="*/ 36 h 51"/>
                <a:gd name="T18" fmla="*/ 115 w 134"/>
                <a:gd name="T19" fmla="*/ 35 h 51"/>
                <a:gd name="T20" fmla="*/ 123 w 134"/>
                <a:gd name="T21" fmla="*/ 46 h 51"/>
                <a:gd name="T22" fmla="*/ 127 w 134"/>
                <a:gd name="T23" fmla="*/ 51 h 51"/>
                <a:gd name="T24" fmla="*/ 134 w 134"/>
                <a:gd name="T25" fmla="*/ 47 h 51"/>
                <a:gd name="T26" fmla="*/ 133 w 134"/>
                <a:gd name="T27" fmla="*/ 33 h 51"/>
                <a:gd name="T28" fmla="*/ 121 w 134"/>
                <a:gd name="T29" fmla="*/ 23 h 51"/>
                <a:gd name="T30" fmla="*/ 97 w 134"/>
                <a:gd name="T31" fmla="*/ 14 h 51"/>
                <a:gd name="T32" fmla="*/ 73 w 134"/>
                <a:gd name="T33" fmla="*/ 1 h 51"/>
                <a:gd name="T34" fmla="*/ 47 w 134"/>
                <a:gd name="T35" fmla="*/ 0 h 51"/>
                <a:gd name="T36" fmla="*/ 28 w 134"/>
                <a:gd name="T37" fmla="*/ 2 h 51"/>
                <a:gd name="T38" fmla="*/ 18 w 134"/>
                <a:gd name="T39" fmla="*/ 13 h 51"/>
                <a:gd name="T40" fmla="*/ 7 w 134"/>
                <a:gd name="T41" fmla="*/ 19 h 51"/>
                <a:gd name="T42" fmla="*/ 0 w 134"/>
                <a:gd name="T43" fmla="*/ 40 h 51"/>
                <a:gd name="T44" fmla="*/ 120 w 134"/>
                <a:gd name="T45" fmla="*/ 25 h 51"/>
                <a:gd name="T46" fmla="*/ 124 w 134"/>
                <a:gd name="T47" fmla="*/ 26 h 51"/>
                <a:gd name="T48" fmla="*/ 127 w 134"/>
                <a:gd name="T49" fmla="*/ 28 h 51"/>
                <a:gd name="T50" fmla="*/ 131 w 134"/>
                <a:gd name="T51" fmla="*/ 33 h 51"/>
                <a:gd name="T52" fmla="*/ 127 w 134"/>
                <a:gd name="T53" fmla="*/ 33 h 51"/>
                <a:gd name="T54" fmla="*/ 119 w 134"/>
                <a:gd name="T55" fmla="*/ 28 h 51"/>
                <a:gd name="T56" fmla="*/ 53 w 134"/>
                <a:gd name="T57" fmla="*/ 3 h 51"/>
                <a:gd name="T58" fmla="*/ 77 w 134"/>
                <a:gd name="T59" fmla="*/ 6 h 51"/>
                <a:gd name="T60" fmla="*/ 94 w 134"/>
                <a:gd name="T61" fmla="*/ 19 h 51"/>
                <a:gd name="T62" fmla="*/ 69 w 134"/>
                <a:gd name="T63" fmla="*/ 20 h 51"/>
                <a:gd name="T64" fmla="*/ 54 w 134"/>
                <a:gd name="T65" fmla="*/ 18 h 51"/>
                <a:gd name="T66" fmla="*/ 52 w 134"/>
                <a:gd name="T67" fmla="*/ 4 h 51"/>
                <a:gd name="T68" fmla="*/ 21 w 134"/>
                <a:gd name="T69" fmla="*/ 15 h 51"/>
                <a:gd name="T70" fmla="*/ 28 w 134"/>
                <a:gd name="T71" fmla="*/ 6 h 51"/>
                <a:gd name="T72" fmla="*/ 39 w 134"/>
                <a:gd name="T73" fmla="*/ 2 h 51"/>
                <a:gd name="T74" fmla="*/ 46 w 134"/>
                <a:gd name="T75" fmla="*/ 3 h 51"/>
                <a:gd name="T76" fmla="*/ 47 w 134"/>
                <a:gd name="T77" fmla="*/ 17 h 51"/>
                <a:gd name="T78" fmla="*/ 34 w 134"/>
                <a:gd name="T79" fmla="*/ 18 h 51"/>
                <a:gd name="T80" fmla="*/ 21 w 134"/>
                <a:gd name="T81" fmla="*/ 15 h 51"/>
                <a:gd name="T82" fmla="*/ 5 w 134"/>
                <a:gd name="T83" fmla="*/ 23 h 51"/>
                <a:gd name="T84" fmla="*/ 12 w 134"/>
                <a:gd name="T85" fmla="*/ 23 h 51"/>
                <a:gd name="T86" fmla="*/ 6 w 134"/>
                <a:gd name="T87" fmla="*/ 28 h 51"/>
                <a:gd name="T88" fmla="*/ 2 w 134"/>
                <a:gd name="T89" fmla="*/ 36 h 51"/>
                <a:gd name="T90" fmla="*/ 2 w 134"/>
                <a:gd name="T91"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34" h="51">
                  <a:moveTo>
                    <a:pt x="1" y="49"/>
                  </a:moveTo>
                  <a:cubicBezTo>
                    <a:pt x="2" y="50"/>
                    <a:pt x="3" y="51"/>
                    <a:pt x="4" y="51"/>
                  </a:cubicBezTo>
                  <a:cubicBezTo>
                    <a:pt x="4" y="51"/>
                    <a:pt x="6" y="51"/>
                    <a:pt x="8" y="51"/>
                  </a:cubicBezTo>
                  <a:cubicBezTo>
                    <a:pt x="10" y="51"/>
                    <a:pt x="12" y="51"/>
                    <a:pt x="13" y="51"/>
                  </a:cubicBezTo>
                  <a:cubicBezTo>
                    <a:pt x="14" y="51"/>
                    <a:pt x="14" y="50"/>
                    <a:pt x="14" y="50"/>
                  </a:cubicBezTo>
                  <a:cubicBezTo>
                    <a:pt x="14" y="49"/>
                    <a:pt x="15" y="47"/>
                    <a:pt x="15" y="45"/>
                  </a:cubicBezTo>
                  <a:cubicBezTo>
                    <a:pt x="15" y="43"/>
                    <a:pt x="16" y="41"/>
                    <a:pt x="17" y="39"/>
                  </a:cubicBezTo>
                  <a:cubicBezTo>
                    <a:pt x="18" y="37"/>
                    <a:pt x="21" y="35"/>
                    <a:pt x="24" y="34"/>
                  </a:cubicBezTo>
                  <a:cubicBezTo>
                    <a:pt x="26" y="33"/>
                    <a:pt x="30" y="33"/>
                    <a:pt x="33" y="34"/>
                  </a:cubicBezTo>
                  <a:cubicBezTo>
                    <a:pt x="35" y="35"/>
                    <a:pt x="38" y="37"/>
                    <a:pt x="40" y="39"/>
                  </a:cubicBezTo>
                  <a:cubicBezTo>
                    <a:pt x="41" y="41"/>
                    <a:pt x="42" y="43"/>
                    <a:pt x="42" y="45"/>
                  </a:cubicBezTo>
                  <a:cubicBezTo>
                    <a:pt x="42" y="46"/>
                    <a:pt x="43" y="48"/>
                    <a:pt x="43" y="49"/>
                  </a:cubicBezTo>
                  <a:cubicBezTo>
                    <a:pt x="43" y="50"/>
                    <a:pt x="43" y="51"/>
                    <a:pt x="44" y="51"/>
                  </a:cubicBezTo>
                  <a:cubicBezTo>
                    <a:pt x="45" y="51"/>
                    <a:pt x="56" y="51"/>
                    <a:pt x="68" y="51"/>
                  </a:cubicBezTo>
                  <a:cubicBezTo>
                    <a:pt x="81" y="51"/>
                    <a:pt x="92" y="51"/>
                    <a:pt x="93" y="51"/>
                  </a:cubicBezTo>
                  <a:cubicBezTo>
                    <a:pt x="95" y="51"/>
                    <a:pt x="96" y="50"/>
                    <a:pt x="95" y="48"/>
                  </a:cubicBezTo>
                  <a:cubicBezTo>
                    <a:pt x="95" y="46"/>
                    <a:pt x="96" y="42"/>
                    <a:pt x="97" y="41"/>
                  </a:cubicBezTo>
                  <a:cubicBezTo>
                    <a:pt x="98" y="39"/>
                    <a:pt x="100" y="37"/>
                    <a:pt x="102" y="36"/>
                  </a:cubicBezTo>
                  <a:cubicBezTo>
                    <a:pt x="104" y="35"/>
                    <a:pt x="107" y="34"/>
                    <a:pt x="108" y="34"/>
                  </a:cubicBezTo>
                  <a:cubicBezTo>
                    <a:pt x="110" y="33"/>
                    <a:pt x="113" y="34"/>
                    <a:pt x="115" y="35"/>
                  </a:cubicBezTo>
                  <a:cubicBezTo>
                    <a:pt x="117" y="36"/>
                    <a:pt x="120" y="38"/>
                    <a:pt x="121" y="39"/>
                  </a:cubicBezTo>
                  <a:cubicBezTo>
                    <a:pt x="122" y="41"/>
                    <a:pt x="123" y="44"/>
                    <a:pt x="123" y="46"/>
                  </a:cubicBezTo>
                  <a:cubicBezTo>
                    <a:pt x="123" y="48"/>
                    <a:pt x="123" y="50"/>
                    <a:pt x="123" y="50"/>
                  </a:cubicBezTo>
                  <a:cubicBezTo>
                    <a:pt x="123" y="51"/>
                    <a:pt x="125" y="51"/>
                    <a:pt x="127" y="51"/>
                  </a:cubicBezTo>
                  <a:cubicBezTo>
                    <a:pt x="129" y="51"/>
                    <a:pt x="132" y="51"/>
                    <a:pt x="133" y="50"/>
                  </a:cubicBezTo>
                  <a:cubicBezTo>
                    <a:pt x="134" y="50"/>
                    <a:pt x="134" y="48"/>
                    <a:pt x="134" y="47"/>
                  </a:cubicBezTo>
                  <a:cubicBezTo>
                    <a:pt x="134" y="45"/>
                    <a:pt x="134" y="42"/>
                    <a:pt x="134" y="40"/>
                  </a:cubicBezTo>
                  <a:cubicBezTo>
                    <a:pt x="134" y="38"/>
                    <a:pt x="134" y="35"/>
                    <a:pt x="133" y="33"/>
                  </a:cubicBezTo>
                  <a:cubicBezTo>
                    <a:pt x="132" y="31"/>
                    <a:pt x="130" y="28"/>
                    <a:pt x="128" y="27"/>
                  </a:cubicBezTo>
                  <a:cubicBezTo>
                    <a:pt x="126" y="25"/>
                    <a:pt x="123" y="24"/>
                    <a:pt x="121" y="23"/>
                  </a:cubicBezTo>
                  <a:cubicBezTo>
                    <a:pt x="119" y="22"/>
                    <a:pt x="115" y="21"/>
                    <a:pt x="111" y="20"/>
                  </a:cubicBezTo>
                  <a:cubicBezTo>
                    <a:pt x="108" y="20"/>
                    <a:pt x="102" y="17"/>
                    <a:pt x="97" y="14"/>
                  </a:cubicBezTo>
                  <a:cubicBezTo>
                    <a:pt x="93" y="11"/>
                    <a:pt x="87" y="7"/>
                    <a:pt x="84" y="5"/>
                  </a:cubicBezTo>
                  <a:cubicBezTo>
                    <a:pt x="81" y="3"/>
                    <a:pt x="76" y="1"/>
                    <a:pt x="73" y="1"/>
                  </a:cubicBezTo>
                  <a:cubicBezTo>
                    <a:pt x="70" y="0"/>
                    <a:pt x="64" y="0"/>
                    <a:pt x="60" y="0"/>
                  </a:cubicBezTo>
                  <a:cubicBezTo>
                    <a:pt x="55" y="0"/>
                    <a:pt x="49" y="0"/>
                    <a:pt x="47" y="0"/>
                  </a:cubicBezTo>
                  <a:cubicBezTo>
                    <a:pt x="44" y="0"/>
                    <a:pt x="39" y="0"/>
                    <a:pt x="36" y="0"/>
                  </a:cubicBezTo>
                  <a:cubicBezTo>
                    <a:pt x="33" y="0"/>
                    <a:pt x="29" y="1"/>
                    <a:pt x="28" y="2"/>
                  </a:cubicBezTo>
                  <a:cubicBezTo>
                    <a:pt x="26" y="3"/>
                    <a:pt x="24" y="5"/>
                    <a:pt x="22" y="7"/>
                  </a:cubicBezTo>
                  <a:cubicBezTo>
                    <a:pt x="21" y="8"/>
                    <a:pt x="19" y="11"/>
                    <a:pt x="18" y="13"/>
                  </a:cubicBezTo>
                  <a:cubicBezTo>
                    <a:pt x="17" y="14"/>
                    <a:pt x="15" y="16"/>
                    <a:pt x="13" y="16"/>
                  </a:cubicBezTo>
                  <a:cubicBezTo>
                    <a:pt x="12" y="16"/>
                    <a:pt x="9" y="18"/>
                    <a:pt x="7" y="19"/>
                  </a:cubicBezTo>
                  <a:cubicBezTo>
                    <a:pt x="4" y="20"/>
                    <a:pt x="2" y="24"/>
                    <a:pt x="1" y="28"/>
                  </a:cubicBezTo>
                  <a:cubicBezTo>
                    <a:pt x="0" y="31"/>
                    <a:pt x="0" y="37"/>
                    <a:pt x="0" y="40"/>
                  </a:cubicBezTo>
                  <a:cubicBezTo>
                    <a:pt x="0" y="44"/>
                    <a:pt x="1" y="48"/>
                    <a:pt x="1" y="49"/>
                  </a:cubicBezTo>
                  <a:close/>
                  <a:moveTo>
                    <a:pt x="120" y="25"/>
                  </a:moveTo>
                  <a:cubicBezTo>
                    <a:pt x="120" y="25"/>
                    <a:pt x="121" y="25"/>
                    <a:pt x="122" y="25"/>
                  </a:cubicBezTo>
                  <a:cubicBezTo>
                    <a:pt x="123" y="25"/>
                    <a:pt x="123" y="25"/>
                    <a:pt x="124" y="26"/>
                  </a:cubicBezTo>
                  <a:cubicBezTo>
                    <a:pt x="124" y="26"/>
                    <a:pt x="125" y="26"/>
                    <a:pt x="125" y="26"/>
                  </a:cubicBezTo>
                  <a:cubicBezTo>
                    <a:pt x="125" y="27"/>
                    <a:pt x="127" y="27"/>
                    <a:pt x="127" y="28"/>
                  </a:cubicBezTo>
                  <a:cubicBezTo>
                    <a:pt x="128" y="29"/>
                    <a:pt x="129" y="30"/>
                    <a:pt x="130" y="31"/>
                  </a:cubicBezTo>
                  <a:cubicBezTo>
                    <a:pt x="130" y="32"/>
                    <a:pt x="131" y="33"/>
                    <a:pt x="131" y="33"/>
                  </a:cubicBezTo>
                  <a:cubicBezTo>
                    <a:pt x="131" y="33"/>
                    <a:pt x="131" y="33"/>
                    <a:pt x="130" y="33"/>
                  </a:cubicBezTo>
                  <a:cubicBezTo>
                    <a:pt x="130" y="33"/>
                    <a:pt x="128" y="33"/>
                    <a:pt x="127" y="33"/>
                  </a:cubicBezTo>
                  <a:cubicBezTo>
                    <a:pt x="125" y="32"/>
                    <a:pt x="123" y="32"/>
                    <a:pt x="122" y="31"/>
                  </a:cubicBezTo>
                  <a:cubicBezTo>
                    <a:pt x="120" y="30"/>
                    <a:pt x="119" y="29"/>
                    <a:pt x="119" y="28"/>
                  </a:cubicBezTo>
                  <a:cubicBezTo>
                    <a:pt x="119" y="27"/>
                    <a:pt x="119" y="25"/>
                    <a:pt x="120" y="25"/>
                  </a:cubicBezTo>
                  <a:close/>
                  <a:moveTo>
                    <a:pt x="53" y="3"/>
                  </a:moveTo>
                  <a:cubicBezTo>
                    <a:pt x="54" y="3"/>
                    <a:pt x="58" y="3"/>
                    <a:pt x="63" y="3"/>
                  </a:cubicBezTo>
                  <a:cubicBezTo>
                    <a:pt x="67" y="3"/>
                    <a:pt x="74" y="5"/>
                    <a:pt x="77" y="6"/>
                  </a:cubicBezTo>
                  <a:cubicBezTo>
                    <a:pt x="81" y="7"/>
                    <a:pt x="86" y="10"/>
                    <a:pt x="88" y="12"/>
                  </a:cubicBezTo>
                  <a:cubicBezTo>
                    <a:pt x="91" y="14"/>
                    <a:pt x="94" y="17"/>
                    <a:pt x="94" y="19"/>
                  </a:cubicBezTo>
                  <a:cubicBezTo>
                    <a:pt x="95" y="20"/>
                    <a:pt x="92" y="21"/>
                    <a:pt x="88" y="21"/>
                  </a:cubicBezTo>
                  <a:cubicBezTo>
                    <a:pt x="84" y="21"/>
                    <a:pt x="76" y="21"/>
                    <a:pt x="69" y="20"/>
                  </a:cubicBezTo>
                  <a:cubicBezTo>
                    <a:pt x="63" y="19"/>
                    <a:pt x="57" y="19"/>
                    <a:pt x="56" y="19"/>
                  </a:cubicBezTo>
                  <a:cubicBezTo>
                    <a:pt x="55" y="19"/>
                    <a:pt x="55" y="18"/>
                    <a:pt x="54" y="18"/>
                  </a:cubicBezTo>
                  <a:cubicBezTo>
                    <a:pt x="54" y="17"/>
                    <a:pt x="54" y="14"/>
                    <a:pt x="53" y="11"/>
                  </a:cubicBezTo>
                  <a:cubicBezTo>
                    <a:pt x="53" y="8"/>
                    <a:pt x="52" y="5"/>
                    <a:pt x="52" y="4"/>
                  </a:cubicBezTo>
                  <a:cubicBezTo>
                    <a:pt x="52" y="3"/>
                    <a:pt x="52" y="3"/>
                    <a:pt x="53" y="3"/>
                  </a:cubicBezTo>
                  <a:close/>
                  <a:moveTo>
                    <a:pt x="21" y="15"/>
                  </a:moveTo>
                  <a:cubicBezTo>
                    <a:pt x="21" y="13"/>
                    <a:pt x="22" y="11"/>
                    <a:pt x="23" y="10"/>
                  </a:cubicBezTo>
                  <a:cubicBezTo>
                    <a:pt x="24" y="8"/>
                    <a:pt x="26" y="7"/>
                    <a:pt x="28" y="6"/>
                  </a:cubicBezTo>
                  <a:cubicBezTo>
                    <a:pt x="29" y="5"/>
                    <a:pt x="31" y="4"/>
                    <a:pt x="33" y="3"/>
                  </a:cubicBezTo>
                  <a:cubicBezTo>
                    <a:pt x="34" y="3"/>
                    <a:pt x="37" y="3"/>
                    <a:pt x="39" y="2"/>
                  </a:cubicBezTo>
                  <a:cubicBezTo>
                    <a:pt x="41" y="2"/>
                    <a:pt x="44" y="2"/>
                    <a:pt x="45" y="2"/>
                  </a:cubicBezTo>
                  <a:cubicBezTo>
                    <a:pt x="45" y="2"/>
                    <a:pt x="46" y="3"/>
                    <a:pt x="46" y="3"/>
                  </a:cubicBezTo>
                  <a:cubicBezTo>
                    <a:pt x="46" y="4"/>
                    <a:pt x="46" y="7"/>
                    <a:pt x="46" y="10"/>
                  </a:cubicBezTo>
                  <a:cubicBezTo>
                    <a:pt x="47" y="14"/>
                    <a:pt x="47" y="17"/>
                    <a:pt x="47" y="17"/>
                  </a:cubicBezTo>
                  <a:cubicBezTo>
                    <a:pt x="47" y="18"/>
                    <a:pt x="46" y="18"/>
                    <a:pt x="46" y="18"/>
                  </a:cubicBezTo>
                  <a:cubicBezTo>
                    <a:pt x="45" y="18"/>
                    <a:pt x="40" y="18"/>
                    <a:pt x="34" y="18"/>
                  </a:cubicBezTo>
                  <a:cubicBezTo>
                    <a:pt x="29" y="18"/>
                    <a:pt x="23" y="18"/>
                    <a:pt x="22" y="17"/>
                  </a:cubicBezTo>
                  <a:cubicBezTo>
                    <a:pt x="21" y="17"/>
                    <a:pt x="20" y="16"/>
                    <a:pt x="21" y="15"/>
                  </a:cubicBezTo>
                  <a:close/>
                  <a:moveTo>
                    <a:pt x="2" y="29"/>
                  </a:moveTo>
                  <a:cubicBezTo>
                    <a:pt x="3" y="27"/>
                    <a:pt x="4" y="24"/>
                    <a:pt x="5" y="23"/>
                  </a:cubicBezTo>
                  <a:cubicBezTo>
                    <a:pt x="5" y="22"/>
                    <a:pt x="7" y="21"/>
                    <a:pt x="9" y="21"/>
                  </a:cubicBezTo>
                  <a:cubicBezTo>
                    <a:pt x="11" y="21"/>
                    <a:pt x="12" y="22"/>
                    <a:pt x="12" y="23"/>
                  </a:cubicBezTo>
                  <a:cubicBezTo>
                    <a:pt x="12" y="24"/>
                    <a:pt x="11" y="25"/>
                    <a:pt x="10" y="25"/>
                  </a:cubicBezTo>
                  <a:cubicBezTo>
                    <a:pt x="9" y="25"/>
                    <a:pt x="7" y="26"/>
                    <a:pt x="6" y="28"/>
                  </a:cubicBezTo>
                  <a:cubicBezTo>
                    <a:pt x="5" y="29"/>
                    <a:pt x="4" y="32"/>
                    <a:pt x="3" y="33"/>
                  </a:cubicBezTo>
                  <a:cubicBezTo>
                    <a:pt x="3" y="35"/>
                    <a:pt x="2" y="36"/>
                    <a:pt x="2" y="36"/>
                  </a:cubicBezTo>
                  <a:cubicBezTo>
                    <a:pt x="2" y="36"/>
                    <a:pt x="2" y="35"/>
                    <a:pt x="2" y="34"/>
                  </a:cubicBezTo>
                  <a:cubicBezTo>
                    <a:pt x="2" y="33"/>
                    <a:pt x="2" y="31"/>
                    <a:pt x="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16" name="Freeform 164"/>
            <p:cNvSpPr>
              <a:spLocks noEditPoints="1"/>
            </p:cNvSpPr>
            <p:nvPr/>
          </p:nvSpPr>
          <p:spPr bwMode="auto">
            <a:xfrm>
              <a:off x="8795" y="855"/>
              <a:ext cx="99" cy="102"/>
            </a:xfrm>
            <a:custGeom>
              <a:avLst/>
              <a:gdLst>
                <a:gd name="T0" fmla="*/ 22 w 22"/>
                <a:gd name="T1" fmla="*/ 11 h 22"/>
                <a:gd name="T2" fmla="*/ 11 w 22"/>
                <a:gd name="T3" fmla="*/ 0 h 22"/>
                <a:gd name="T4" fmla="*/ 0 w 22"/>
                <a:gd name="T5" fmla="*/ 11 h 22"/>
                <a:gd name="T6" fmla="*/ 11 w 22"/>
                <a:gd name="T7" fmla="*/ 22 h 22"/>
                <a:gd name="T8" fmla="*/ 22 w 22"/>
                <a:gd name="T9" fmla="*/ 11 h 22"/>
                <a:gd name="T10" fmla="*/ 5 w 22"/>
                <a:gd name="T11" fmla="*/ 11 h 22"/>
                <a:gd name="T12" fmla="*/ 11 w 22"/>
                <a:gd name="T13" fmla="*/ 5 h 22"/>
                <a:gd name="T14" fmla="*/ 17 w 22"/>
                <a:gd name="T15" fmla="*/ 11 h 22"/>
                <a:gd name="T16" fmla="*/ 11 w 22"/>
                <a:gd name="T17" fmla="*/ 17 h 22"/>
                <a:gd name="T18" fmla="*/ 5 w 22"/>
                <a:gd name="T19" fmla="*/ 1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22">
                  <a:moveTo>
                    <a:pt x="22" y="11"/>
                  </a:moveTo>
                  <a:cubicBezTo>
                    <a:pt x="22" y="5"/>
                    <a:pt x="17" y="0"/>
                    <a:pt x="11" y="0"/>
                  </a:cubicBezTo>
                  <a:cubicBezTo>
                    <a:pt x="5" y="0"/>
                    <a:pt x="0" y="5"/>
                    <a:pt x="0" y="11"/>
                  </a:cubicBezTo>
                  <a:cubicBezTo>
                    <a:pt x="0" y="17"/>
                    <a:pt x="5" y="22"/>
                    <a:pt x="11" y="22"/>
                  </a:cubicBezTo>
                  <a:cubicBezTo>
                    <a:pt x="17" y="22"/>
                    <a:pt x="22" y="17"/>
                    <a:pt x="22" y="11"/>
                  </a:cubicBezTo>
                  <a:close/>
                  <a:moveTo>
                    <a:pt x="5" y="11"/>
                  </a:moveTo>
                  <a:cubicBezTo>
                    <a:pt x="5" y="7"/>
                    <a:pt x="8" y="5"/>
                    <a:pt x="11" y="5"/>
                  </a:cubicBezTo>
                  <a:cubicBezTo>
                    <a:pt x="15" y="5"/>
                    <a:pt x="17" y="7"/>
                    <a:pt x="17" y="11"/>
                  </a:cubicBezTo>
                  <a:cubicBezTo>
                    <a:pt x="17" y="14"/>
                    <a:pt x="15" y="17"/>
                    <a:pt x="11" y="17"/>
                  </a:cubicBezTo>
                  <a:cubicBezTo>
                    <a:pt x="8" y="17"/>
                    <a:pt x="5" y="14"/>
                    <a:pt x="5"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19" name="Freeform 165"/>
            <p:cNvSpPr>
              <a:spLocks noEditPoints="1"/>
            </p:cNvSpPr>
            <p:nvPr/>
          </p:nvSpPr>
          <p:spPr bwMode="auto">
            <a:xfrm>
              <a:off x="8424" y="855"/>
              <a:ext cx="99" cy="102"/>
            </a:xfrm>
            <a:custGeom>
              <a:avLst/>
              <a:gdLst>
                <a:gd name="T0" fmla="*/ 11 w 22"/>
                <a:gd name="T1" fmla="*/ 0 h 22"/>
                <a:gd name="T2" fmla="*/ 0 w 22"/>
                <a:gd name="T3" fmla="*/ 11 h 22"/>
                <a:gd name="T4" fmla="*/ 11 w 22"/>
                <a:gd name="T5" fmla="*/ 22 h 22"/>
                <a:gd name="T6" fmla="*/ 22 w 22"/>
                <a:gd name="T7" fmla="*/ 11 h 22"/>
                <a:gd name="T8" fmla="*/ 11 w 22"/>
                <a:gd name="T9" fmla="*/ 0 h 22"/>
                <a:gd name="T10" fmla="*/ 11 w 22"/>
                <a:gd name="T11" fmla="*/ 17 h 22"/>
                <a:gd name="T12" fmla="*/ 5 w 22"/>
                <a:gd name="T13" fmla="*/ 11 h 22"/>
                <a:gd name="T14" fmla="*/ 11 w 22"/>
                <a:gd name="T15" fmla="*/ 5 h 22"/>
                <a:gd name="T16" fmla="*/ 18 w 22"/>
                <a:gd name="T17" fmla="*/ 11 h 22"/>
                <a:gd name="T18" fmla="*/ 11 w 22"/>
                <a:gd name="T19" fmla="*/ 17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22">
                  <a:moveTo>
                    <a:pt x="11" y="0"/>
                  </a:moveTo>
                  <a:cubicBezTo>
                    <a:pt x="5" y="0"/>
                    <a:pt x="0" y="5"/>
                    <a:pt x="0" y="11"/>
                  </a:cubicBezTo>
                  <a:cubicBezTo>
                    <a:pt x="0" y="17"/>
                    <a:pt x="5" y="22"/>
                    <a:pt x="11" y="22"/>
                  </a:cubicBezTo>
                  <a:cubicBezTo>
                    <a:pt x="18" y="22"/>
                    <a:pt x="22" y="17"/>
                    <a:pt x="22" y="11"/>
                  </a:cubicBezTo>
                  <a:cubicBezTo>
                    <a:pt x="22" y="5"/>
                    <a:pt x="18" y="0"/>
                    <a:pt x="11" y="0"/>
                  </a:cubicBezTo>
                  <a:close/>
                  <a:moveTo>
                    <a:pt x="11" y="17"/>
                  </a:moveTo>
                  <a:cubicBezTo>
                    <a:pt x="8" y="17"/>
                    <a:pt x="5" y="14"/>
                    <a:pt x="5" y="11"/>
                  </a:cubicBezTo>
                  <a:cubicBezTo>
                    <a:pt x="5" y="7"/>
                    <a:pt x="8" y="5"/>
                    <a:pt x="11" y="5"/>
                  </a:cubicBezTo>
                  <a:cubicBezTo>
                    <a:pt x="15" y="5"/>
                    <a:pt x="18" y="7"/>
                    <a:pt x="18" y="11"/>
                  </a:cubicBezTo>
                  <a:cubicBezTo>
                    <a:pt x="18" y="14"/>
                    <a:pt x="15" y="17"/>
                    <a:pt x="11"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gr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82952373-7980-4DA7-9ADE-54D716DB38BB}" type="slidenum">
              <a:rPr lang="zh-CN" altLang="en-US" smtClean="0"/>
            </a:fld>
            <a:endParaRPr lang="zh-CN" altLang="en-US"/>
          </a:p>
        </p:txBody>
      </p:sp>
      <p:sp>
        <p:nvSpPr>
          <p:cNvPr id="2" name="文本框 12"/>
          <p:cNvSpPr txBox="1">
            <a:spLocks noChangeArrowheads="1"/>
          </p:cNvSpPr>
          <p:nvPr userDrawn="1"/>
        </p:nvSpPr>
        <p:spPr bwMode="auto">
          <a:xfrm>
            <a:off x="615950" y="197485"/>
            <a:ext cx="587375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2200" b="1" u="sng" dirty="0">
                <a:solidFill>
                  <a:srgbClr val="159EBE"/>
                </a:solidFill>
                <a:latin typeface="Arial" panose="020B0604020202020204"/>
                <a:ea typeface="微软雅黑" panose="020B0503020204020204" pitchFamily="34" charset="-122"/>
                <a:sym typeface="+mn-lt"/>
              </a:rPr>
              <a:t>总体市场</a:t>
            </a:r>
            <a:r>
              <a:rPr lang="en-US" altLang="zh-CN" sz="2200" u="sng" dirty="0">
                <a:solidFill>
                  <a:srgbClr val="159EBE"/>
                </a:solidFill>
                <a:latin typeface="Arial" panose="020B0604020202020204"/>
                <a:ea typeface="微软雅黑" panose="020B0503020204020204" pitchFamily="34" charset="-122"/>
                <a:sym typeface="+mn-lt"/>
              </a:rPr>
              <a:t>-</a:t>
            </a:r>
            <a:r>
              <a:rPr lang="zh-CN" altLang="en-US" sz="2200" u="sng" dirty="0">
                <a:solidFill>
                  <a:srgbClr val="159EBE"/>
                </a:solidFill>
                <a:latin typeface="Arial" panose="020B0604020202020204"/>
                <a:ea typeface="微软雅黑" panose="020B0503020204020204" pitchFamily="34" charset="-122"/>
                <a:sym typeface="+mn-ea"/>
              </a:rPr>
              <a:t>201</a:t>
            </a:r>
            <a:r>
              <a:rPr lang="en-US" altLang="zh-CN" sz="2200" u="sng" dirty="0">
                <a:solidFill>
                  <a:srgbClr val="159EBE"/>
                </a:solidFill>
                <a:latin typeface="Arial" panose="020B0604020202020204"/>
                <a:ea typeface="微软雅黑" panose="020B0503020204020204" pitchFamily="34" charset="-122"/>
                <a:sym typeface="+mn-ea"/>
              </a:rPr>
              <a:t>7</a:t>
            </a:r>
            <a:r>
              <a:rPr lang="zh-CN" altLang="en-US" sz="2200" u="sng" dirty="0">
                <a:solidFill>
                  <a:srgbClr val="159EBE"/>
                </a:solidFill>
                <a:latin typeface="Arial" panose="020B0604020202020204"/>
                <a:ea typeface="微软雅黑" panose="020B0503020204020204" pitchFamily="34" charset="-122"/>
                <a:sym typeface="+mn-ea"/>
              </a:rPr>
              <a:t>~202</a:t>
            </a:r>
            <a:r>
              <a:rPr lang="en-US" altLang="zh-CN" sz="2200" u="sng" dirty="0">
                <a:solidFill>
                  <a:srgbClr val="159EBE"/>
                </a:solidFill>
                <a:latin typeface="Arial" panose="020B0604020202020204"/>
                <a:ea typeface="微软雅黑" panose="020B0503020204020204" pitchFamily="34" charset="-122"/>
                <a:sym typeface="+mn-ea"/>
              </a:rPr>
              <a:t>2</a:t>
            </a:r>
            <a:r>
              <a:rPr lang="zh-CN" altLang="en-US" sz="2200" u="sng" dirty="0">
                <a:solidFill>
                  <a:srgbClr val="159EBE"/>
                </a:solidFill>
                <a:latin typeface="Arial" panose="020B0604020202020204"/>
                <a:ea typeface="微软雅黑" panose="020B0503020204020204" pitchFamily="34" charset="-122"/>
                <a:sym typeface="+mn-ea"/>
              </a:rPr>
              <a:t>年</a:t>
            </a:r>
            <a:r>
              <a:rPr lang="en-US" altLang="zh-CN" sz="2200" u="sng" dirty="0">
                <a:solidFill>
                  <a:srgbClr val="159EBE"/>
                </a:solidFill>
                <a:latin typeface="Arial" panose="020B0604020202020204"/>
                <a:ea typeface="微软雅黑" panose="020B0503020204020204" pitchFamily="34" charset="-122"/>
                <a:sym typeface="+mn-ea"/>
              </a:rPr>
              <a:t>1</a:t>
            </a:r>
            <a:r>
              <a:rPr lang="zh-CN" altLang="en-US" sz="2200" u="sng" dirty="0">
                <a:solidFill>
                  <a:srgbClr val="159EBE"/>
                </a:solidFill>
                <a:latin typeface="Arial" panose="020B0604020202020204"/>
                <a:ea typeface="微软雅黑" panose="020B0503020204020204" pitchFamily="34" charset="-122"/>
                <a:sym typeface="+mn-ea"/>
              </a:rPr>
              <a:t>月</a:t>
            </a:r>
            <a:r>
              <a:rPr lang="zh-CN" altLang="en-US" sz="2200" u="sng" dirty="0">
                <a:solidFill>
                  <a:srgbClr val="159EBE"/>
                </a:solidFill>
                <a:latin typeface="Arial" panose="020B0604020202020204"/>
                <a:ea typeface="微软雅黑" panose="020B0503020204020204" pitchFamily="34" charset="-122"/>
                <a:sym typeface="+mn-lt"/>
              </a:rPr>
              <a:t>销量走势</a:t>
            </a:r>
            <a:endParaRPr lang="zh-CN" altLang="en-US" sz="2200" u="sng" dirty="0">
              <a:solidFill>
                <a:srgbClr val="159EBE"/>
              </a:solidFill>
              <a:latin typeface="Arial" panose="020B0604020202020204"/>
              <a:ea typeface="微软雅黑" panose="020B0503020204020204" pitchFamily="34" charset="-122"/>
              <a:sym typeface="+mn-lt"/>
            </a:endParaRPr>
          </a:p>
        </p:txBody>
      </p:sp>
      <p:graphicFrame>
        <p:nvGraphicFramePr>
          <p:cNvPr id="15" name="图表 14"/>
          <p:cNvGraphicFramePr/>
          <p:nvPr/>
        </p:nvGraphicFramePr>
        <p:xfrm>
          <a:off x="948055" y="852805"/>
          <a:ext cx="7670800" cy="154686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17" name="图表 16"/>
          <p:cNvGraphicFramePr/>
          <p:nvPr/>
        </p:nvGraphicFramePr>
        <p:xfrm>
          <a:off x="948055" y="2964180"/>
          <a:ext cx="7670800" cy="173926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表格 17"/>
          <p:cNvGraphicFramePr>
            <a:graphicFrameLocks noGrp="1"/>
          </p:cNvGraphicFramePr>
          <p:nvPr>
            <p:custDataLst>
              <p:tags r:id="rId3"/>
            </p:custDataLst>
          </p:nvPr>
        </p:nvGraphicFramePr>
        <p:xfrm>
          <a:off x="1318260" y="2372995"/>
          <a:ext cx="7307580" cy="216535"/>
        </p:xfrm>
        <a:graphic>
          <a:graphicData uri="http://schemas.openxmlformats.org/drawingml/2006/table">
            <a:tbl>
              <a:tblPr firstRow="1" firstCol="1" lastRow="1">
                <a:effectLst/>
                <a:tableStyleId>{5940675A-B579-460E-94D1-54222C63F5DA}</a:tableStyleId>
              </a:tblPr>
              <a:tblGrid>
                <a:gridCol w="643255"/>
                <a:gridCol w="594995"/>
                <a:gridCol w="602615"/>
                <a:gridCol w="601980"/>
                <a:gridCol w="601980"/>
                <a:gridCol w="608965"/>
                <a:gridCol w="615315"/>
                <a:gridCol w="602615"/>
                <a:gridCol w="601980"/>
                <a:gridCol w="608965"/>
                <a:gridCol w="581660"/>
                <a:gridCol w="643255"/>
              </a:tblGrid>
              <a:tr h="216535">
                <a:tc>
                  <a:txBody>
                    <a:bodyPr/>
                    <a:lstStyle/>
                    <a:p>
                      <a:pPr indent="0" algn="ctr">
                        <a:lnSpc>
                          <a:spcPct val="130000"/>
                        </a:lnSpc>
                        <a:buNone/>
                      </a:pPr>
                      <a:r>
                        <a:rPr lang="en-US" sz="800" b="0">
                          <a:solidFill>
                            <a:schemeClr val="bg1"/>
                          </a:solidFill>
                          <a:latin typeface="微软雅黑" panose="020B0503020204020204" pitchFamily="34" charset="-122"/>
                          <a:ea typeface="微软雅黑" panose="020B0503020204020204" pitchFamily="34" charset="-122"/>
                        </a:rPr>
                        <a:t>-4.4%</a:t>
                      </a: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zh-CN"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r>
            </a:tbl>
          </a:graphicData>
        </a:graphic>
      </p:graphicFrame>
      <p:graphicFrame>
        <p:nvGraphicFramePr>
          <p:cNvPr id="20" name="表格 19"/>
          <p:cNvGraphicFramePr>
            <a:graphicFrameLocks noGrp="1"/>
          </p:cNvGraphicFramePr>
          <p:nvPr>
            <p:custDataLst>
              <p:tags r:id="rId4"/>
            </p:custDataLst>
          </p:nvPr>
        </p:nvGraphicFramePr>
        <p:xfrm>
          <a:off x="1318260" y="4485640"/>
          <a:ext cx="7307580" cy="216535"/>
        </p:xfrm>
        <a:graphic>
          <a:graphicData uri="http://schemas.openxmlformats.org/drawingml/2006/table">
            <a:tbl>
              <a:tblPr firstRow="1" firstCol="1" lastRow="1">
                <a:effectLst/>
                <a:tableStyleId>{5940675A-B579-460E-94D1-54222C63F5DA}</a:tableStyleId>
              </a:tblPr>
              <a:tblGrid>
                <a:gridCol w="643255"/>
                <a:gridCol w="594995"/>
                <a:gridCol w="602615"/>
                <a:gridCol w="601980"/>
                <a:gridCol w="601980"/>
                <a:gridCol w="608965"/>
                <a:gridCol w="615315"/>
                <a:gridCol w="602615"/>
                <a:gridCol w="601980"/>
                <a:gridCol w="608965"/>
                <a:gridCol w="581660"/>
                <a:gridCol w="643255"/>
              </a:tblGrid>
              <a:tr h="216535">
                <a:tc>
                  <a:txBody>
                    <a:bodyPr/>
                    <a:lstStyle/>
                    <a:p>
                      <a:pPr indent="0" algn="ctr">
                        <a:lnSpc>
                          <a:spcPct val="130000"/>
                        </a:lnSpc>
                        <a:buNone/>
                      </a:pPr>
                      <a:r>
                        <a:rPr lang="en-US" altLang="en-US" sz="800" b="0">
                          <a:solidFill>
                            <a:schemeClr val="bg1"/>
                          </a:solidFill>
                          <a:latin typeface="微软雅黑" panose="020B0503020204020204" pitchFamily="34" charset="-122"/>
                          <a:ea typeface="微软雅黑" panose="020B0503020204020204" pitchFamily="34" charset="-122"/>
                        </a:rPr>
                        <a:t>6.8%</a:t>
                      </a: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r>
            </a:tbl>
          </a:graphicData>
        </a:graphic>
      </p:graphicFrame>
      <p:sp>
        <p:nvSpPr>
          <p:cNvPr id="21" name="Freeform 19"/>
          <p:cNvSpPr>
            <a:spLocks noEditPoints="1"/>
          </p:cNvSpPr>
          <p:nvPr/>
        </p:nvSpPr>
        <p:spPr bwMode="auto">
          <a:xfrm>
            <a:off x="1376377" y="4684277"/>
            <a:ext cx="534808" cy="189033"/>
          </a:xfrm>
          <a:custGeom>
            <a:avLst/>
            <a:gdLst/>
            <a:ahLst/>
            <a:cxnLst>
              <a:cxn ang="0">
                <a:pos x="17" y="86"/>
              </a:cxn>
              <a:cxn ang="0">
                <a:pos x="33" y="83"/>
              </a:cxn>
              <a:cxn ang="0">
                <a:pos x="20" y="76"/>
              </a:cxn>
              <a:cxn ang="0">
                <a:pos x="17" y="56"/>
              </a:cxn>
              <a:cxn ang="0">
                <a:pos x="245" y="11"/>
              </a:cxn>
              <a:cxn ang="0">
                <a:pos x="397" y="70"/>
              </a:cxn>
              <a:cxn ang="0">
                <a:pos x="457" y="93"/>
              </a:cxn>
              <a:cxn ang="0">
                <a:pos x="424" y="93"/>
              </a:cxn>
              <a:cxn ang="0">
                <a:pos x="474" y="144"/>
              </a:cxn>
              <a:cxn ang="0">
                <a:pos x="430" y="148"/>
              </a:cxn>
              <a:cxn ang="0">
                <a:pos x="349" y="148"/>
              </a:cxn>
              <a:cxn ang="0">
                <a:pos x="181" y="148"/>
              </a:cxn>
              <a:cxn ang="0">
                <a:pos x="141" y="148"/>
              </a:cxn>
              <a:cxn ang="0">
                <a:pos x="60" y="141"/>
              </a:cxn>
              <a:cxn ang="0">
                <a:pos x="17" y="86"/>
              </a:cxn>
              <a:cxn ang="0">
                <a:pos x="225" y="62"/>
              </a:cxn>
              <a:cxn ang="0">
                <a:pos x="309" y="66"/>
              </a:cxn>
              <a:cxn ang="0">
                <a:pos x="322" y="52"/>
              </a:cxn>
              <a:cxn ang="0">
                <a:pos x="218" y="22"/>
              </a:cxn>
              <a:cxn ang="0">
                <a:pos x="225" y="62"/>
              </a:cxn>
              <a:cxn ang="0">
                <a:pos x="208" y="62"/>
              </a:cxn>
              <a:cxn ang="0">
                <a:pos x="202" y="22"/>
              </a:cxn>
              <a:cxn ang="0">
                <a:pos x="127" y="32"/>
              </a:cxn>
              <a:cxn ang="0">
                <a:pos x="134" y="59"/>
              </a:cxn>
              <a:cxn ang="0">
                <a:pos x="208" y="62"/>
              </a:cxn>
              <a:cxn ang="0">
                <a:pos x="114" y="59"/>
              </a:cxn>
              <a:cxn ang="0">
                <a:pos x="131" y="59"/>
              </a:cxn>
              <a:cxn ang="0">
                <a:pos x="127" y="35"/>
              </a:cxn>
              <a:cxn ang="0">
                <a:pos x="114" y="59"/>
              </a:cxn>
              <a:cxn ang="0">
                <a:pos x="385" y="102"/>
              </a:cxn>
              <a:cxn ang="0">
                <a:pos x="420" y="137"/>
              </a:cxn>
              <a:cxn ang="0">
                <a:pos x="385" y="173"/>
              </a:cxn>
              <a:cxn ang="0">
                <a:pos x="350" y="137"/>
              </a:cxn>
              <a:cxn ang="0">
                <a:pos x="385" y="102"/>
              </a:cxn>
              <a:cxn ang="0">
                <a:pos x="100" y="102"/>
              </a:cxn>
              <a:cxn ang="0">
                <a:pos x="135" y="137"/>
              </a:cxn>
              <a:cxn ang="0">
                <a:pos x="100" y="173"/>
              </a:cxn>
              <a:cxn ang="0">
                <a:pos x="66" y="137"/>
              </a:cxn>
              <a:cxn ang="0">
                <a:pos x="100" y="102"/>
              </a:cxn>
            </a:cxnLst>
            <a:rect l="0" t="0" r="r" b="b"/>
            <a:pathLst>
              <a:path w="489" h="173">
                <a:moveTo>
                  <a:pt x="17" y="86"/>
                </a:moveTo>
                <a:cubicBezTo>
                  <a:pt x="21" y="85"/>
                  <a:pt x="34" y="90"/>
                  <a:pt x="33" y="83"/>
                </a:cubicBezTo>
                <a:cubicBezTo>
                  <a:pt x="26" y="71"/>
                  <a:pt x="20" y="61"/>
                  <a:pt x="20" y="76"/>
                </a:cubicBezTo>
                <a:cubicBezTo>
                  <a:pt x="16" y="72"/>
                  <a:pt x="16" y="64"/>
                  <a:pt x="17" y="56"/>
                </a:cubicBezTo>
                <a:cubicBezTo>
                  <a:pt x="87" y="43"/>
                  <a:pt x="143" y="0"/>
                  <a:pt x="245" y="11"/>
                </a:cubicBezTo>
                <a:cubicBezTo>
                  <a:pt x="294" y="17"/>
                  <a:pt x="340" y="63"/>
                  <a:pt x="397" y="70"/>
                </a:cubicBezTo>
                <a:cubicBezTo>
                  <a:pt x="426" y="73"/>
                  <a:pt x="440" y="77"/>
                  <a:pt x="457" y="93"/>
                </a:cubicBezTo>
                <a:cubicBezTo>
                  <a:pt x="443" y="98"/>
                  <a:pt x="431" y="83"/>
                  <a:pt x="424" y="93"/>
                </a:cubicBezTo>
                <a:cubicBezTo>
                  <a:pt x="447" y="103"/>
                  <a:pt x="489" y="108"/>
                  <a:pt x="474" y="144"/>
                </a:cubicBezTo>
                <a:cubicBezTo>
                  <a:pt x="463" y="149"/>
                  <a:pt x="446" y="147"/>
                  <a:pt x="430" y="148"/>
                </a:cubicBezTo>
                <a:cubicBezTo>
                  <a:pt x="441" y="84"/>
                  <a:pt x="337" y="78"/>
                  <a:pt x="349" y="148"/>
                </a:cubicBezTo>
                <a:cubicBezTo>
                  <a:pt x="181" y="148"/>
                  <a:pt x="181" y="148"/>
                  <a:pt x="181" y="148"/>
                </a:cubicBezTo>
                <a:cubicBezTo>
                  <a:pt x="166" y="145"/>
                  <a:pt x="147" y="151"/>
                  <a:pt x="141" y="148"/>
                </a:cubicBezTo>
                <a:cubicBezTo>
                  <a:pt x="150" y="88"/>
                  <a:pt x="55" y="77"/>
                  <a:pt x="60" y="141"/>
                </a:cubicBezTo>
                <a:cubicBezTo>
                  <a:pt x="16" y="151"/>
                  <a:pt x="0" y="119"/>
                  <a:pt x="17" y="86"/>
                </a:cubicBezTo>
                <a:close/>
                <a:moveTo>
                  <a:pt x="225" y="62"/>
                </a:moveTo>
                <a:cubicBezTo>
                  <a:pt x="252" y="65"/>
                  <a:pt x="279" y="67"/>
                  <a:pt x="309" y="66"/>
                </a:cubicBezTo>
                <a:cubicBezTo>
                  <a:pt x="307" y="54"/>
                  <a:pt x="311" y="50"/>
                  <a:pt x="322" y="52"/>
                </a:cubicBezTo>
                <a:cubicBezTo>
                  <a:pt x="296" y="34"/>
                  <a:pt x="259" y="26"/>
                  <a:pt x="218" y="22"/>
                </a:cubicBezTo>
                <a:cubicBezTo>
                  <a:pt x="212" y="31"/>
                  <a:pt x="222" y="52"/>
                  <a:pt x="225" y="62"/>
                </a:cubicBezTo>
                <a:close/>
                <a:moveTo>
                  <a:pt x="208" y="62"/>
                </a:moveTo>
                <a:cubicBezTo>
                  <a:pt x="204" y="51"/>
                  <a:pt x="201" y="38"/>
                  <a:pt x="202" y="22"/>
                </a:cubicBezTo>
                <a:cubicBezTo>
                  <a:pt x="179" y="27"/>
                  <a:pt x="146" y="23"/>
                  <a:pt x="127" y="32"/>
                </a:cubicBezTo>
                <a:cubicBezTo>
                  <a:pt x="132" y="39"/>
                  <a:pt x="131" y="51"/>
                  <a:pt x="134" y="59"/>
                </a:cubicBezTo>
                <a:cubicBezTo>
                  <a:pt x="162" y="63"/>
                  <a:pt x="176" y="61"/>
                  <a:pt x="208" y="62"/>
                </a:cubicBezTo>
                <a:close/>
                <a:moveTo>
                  <a:pt x="114" y="59"/>
                </a:moveTo>
                <a:cubicBezTo>
                  <a:pt x="131" y="59"/>
                  <a:pt x="131" y="59"/>
                  <a:pt x="131" y="59"/>
                </a:cubicBezTo>
                <a:cubicBezTo>
                  <a:pt x="130" y="51"/>
                  <a:pt x="125" y="46"/>
                  <a:pt x="127" y="35"/>
                </a:cubicBezTo>
                <a:cubicBezTo>
                  <a:pt x="115" y="35"/>
                  <a:pt x="113" y="45"/>
                  <a:pt x="114" y="59"/>
                </a:cubicBezTo>
                <a:close/>
                <a:moveTo>
                  <a:pt x="385" y="102"/>
                </a:moveTo>
                <a:cubicBezTo>
                  <a:pt x="405" y="102"/>
                  <a:pt x="420" y="118"/>
                  <a:pt x="420" y="137"/>
                </a:cubicBezTo>
                <a:cubicBezTo>
                  <a:pt x="420" y="157"/>
                  <a:pt x="405" y="173"/>
                  <a:pt x="385" y="173"/>
                </a:cubicBezTo>
                <a:cubicBezTo>
                  <a:pt x="366" y="173"/>
                  <a:pt x="350" y="157"/>
                  <a:pt x="350" y="137"/>
                </a:cubicBezTo>
                <a:cubicBezTo>
                  <a:pt x="350" y="118"/>
                  <a:pt x="366" y="102"/>
                  <a:pt x="385" y="102"/>
                </a:cubicBezTo>
                <a:close/>
                <a:moveTo>
                  <a:pt x="100" y="102"/>
                </a:moveTo>
                <a:cubicBezTo>
                  <a:pt x="119" y="102"/>
                  <a:pt x="135" y="118"/>
                  <a:pt x="135" y="137"/>
                </a:cubicBezTo>
                <a:cubicBezTo>
                  <a:pt x="135" y="157"/>
                  <a:pt x="119" y="173"/>
                  <a:pt x="100" y="173"/>
                </a:cubicBezTo>
                <a:cubicBezTo>
                  <a:pt x="81" y="173"/>
                  <a:pt x="66" y="157"/>
                  <a:pt x="66" y="137"/>
                </a:cubicBezTo>
                <a:cubicBezTo>
                  <a:pt x="66" y="118"/>
                  <a:pt x="81" y="102"/>
                  <a:pt x="100" y="102"/>
                </a:cubicBezTo>
                <a:close/>
              </a:path>
            </a:pathLst>
          </a:custGeom>
          <a:solidFill>
            <a:srgbClr val="159EBE"/>
          </a:solidFill>
          <a:ln w="12700">
            <a:noFill/>
            <a:round/>
          </a:ln>
        </p:spPr>
        <p:txBody>
          <a:bodyPr vert="horz" wrap="square" lIns="91440" tIns="45720" rIns="91440" bIns="45720" numCol="1" anchor="t" anchorCtr="0" compatLnSpc="1"/>
          <a:lstStyle/>
          <a:p>
            <a:endParaRPr lang="zh-CN" altLang="en-US">
              <a:solidFill>
                <a:schemeClr val="tx1">
                  <a:lumMod val="65000"/>
                  <a:lumOff val="35000"/>
                </a:schemeClr>
              </a:solidFill>
              <a:latin typeface="思源黑体 CN Normal" panose="020B0400000000000000" pitchFamily="34" charset="-122"/>
              <a:ea typeface="思源黑体 CN Normal" panose="020B0400000000000000" pitchFamily="34" charset="-122"/>
            </a:endParaRPr>
          </a:p>
        </p:txBody>
      </p:sp>
      <p:sp>
        <p:nvSpPr>
          <p:cNvPr id="22" name="Freeform 19"/>
          <p:cNvSpPr>
            <a:spLocks noEditPoints="1"/>
          </p:cNvSpPr>
          <p:nvPr/>
        </p:nvSpPr>
        <p:spPr bwMode="auto">
          <a:xfrm>
            <a:off x="1376377" y="2570362"/>
            <a:ext cx="534808" cy="189033"/>
          </a:xfrm>
          <a:custGeom>
            <a:avLst/>
            <a:gdLst/>
            <a:ahLst/>
            <a:cxnLst>
              <a:cxn ang="0">
                <a:pos x="17" y="86"/>
              </a:cxn>
              <a:cxn ang="0">
                <a:pos x="33" y="83"/>
              </a:cxn>
              <a:cxn ang="0">
                <a:pos x="20" y="76"/>
              </a:cxn>
              <a:cxn ang="0">
                <a:pos x="17" y="56"/>
              </a:cxn>
              <a:cxn ang="0">
                <a:pos x="245" y="11"/>
              </a:cxn>
              <a:cxn ang="0">
                <a:pos x="397" y="70"/>
              </a:cxn>
              <a:cxn ang="0">
                <a:pos x="457" y="93"/>
              </a:cxn>
              <a:cxn ang="0">
                <a:pos x="424" y="93"/>
              </a:cxn>
              <a:cxn ang="0">
                <a:pos x="474" y="144"/>
              </a:cxn>
              <a:cxn ang="0">
                <a:pos x="430" y="148"/>
              </a:cxn>
              <a:cxn ang="0">
                <a:pos x="349" y="148"/>
              </a:cxn>
              <a:cxn ang="0">
                <a:pos x="181" y="148"/>
              </a:cxn>
              <a:cxn ang="0">
                <a:pos x="141" y="148"/>
              </a:cxn>
              <a:cxn ang="0">
                <a:pos x="60" y="141"/>
              </a:cxn>
              <a:cxn ang="0">
                <a:pos x="17" y="86"/>
              </a:cxn>
              <a:cxn ang="0">
                <a:pos x="225" y="62"/>
              </a:cxn>
              <a:cxn ang="0">
                <a:pos x="309" y="66"/>
              </a:cxn>
              <a:cxn ang="0">
                <a:pos x="322" y="52"/>
              </a:cxn>
              <a:cxn ang="0">
                <a:pos x="218" y="22"/>
              </a:cxn>
              <a:cxn ang="0">
                <a:pos x="225" y="62"/>
              </a:cxn>
              <a:cxn ang="0">
                <a:pos x="208" y="62"/>
              </a:cxn>
              <a:cxn ang="0">
                <a:pos x="202" y="22"/>
              </a:cxn>
              <a:cxn ang="0">
                <a:pos x="127" y="32"/>
              </a:cxn>
              <a:cxn ang="0">
                <a:pos x="134" y="59"/>
              </a:cxn>
              <a:cxn ang="0">
                <a:pos x="208" y="62"/>
              </a:cxn>
              <a:cxn ang="0">
                <a:pos x="114" y="59"/>
              </a:cxn>
              <a:cxn ang="0">
                <a:pos x="131" y="59"/>
              </a:cxn>
              <a:cxn ang="0">
                <a:pos x="127" y="35"/>
              </a:cxn>
              <a:cxn ang="0">
                <a:pos x="114" y="59"/>
              </a:cxn>
              <a:cxn ang="0">
                <a:pos x="385" y="102"/>
              </a:cxn>
              <a:cxn ang="0">
                <a:pos x="420" y="137"/>
              </a:cxn>
              <a:cxn ang="0">
                <a:pos x="385" y="173"/>
              </a:cxn>
              <a:cxn ang="0">
                <a:pos x="350" y="137"/>
              </a:cxn>
              <a:cxn ang="0">
                <a:pos x="385" y="102"/>
              </a:cxn>
              <a:cxn ang="0">
                <a:pos x="100" y="102"/>
              </a:cxn>
              <a:cxn ang="0">
                <a:pos x="135" y="137"/>
              </a:cxn>
              <a:cxn ang="0">
                <a:pos x="100" y="173"/>
              </a:cxn>
              <a:cxn ang="0">
                <a:pos x="66" y="137"/>
              </a:cxn>
              <a:cxn ang="0">
                <a:pos x="100" y="102"/>
              </a:cxn>
            </a:cxnLst>
            <a:rect l="0" t="0" r="r" b="b"/>
            <a:pathLst>
              <a:path w="489" h="173">
                <a:moveTo>
                  <a:pt x="17" y="86"/>
                </a:moveTo>
                <a:cubicBezTo>
                  <a:pt x="21" y="85"/>
                  <a:pt x="34" y="90"/>
                  <a:pt x="33" y="83"/>
                </a:cubicBezTo>
                <a:cubicBezTo>
                  <a:pt x="26" y="71"/>
                  <a:pt x="20" y="61"/>
                  <a:pt x="20" y="76"/>
                </a:cubicBezTo>
                <a:cubicBezTo>
                  <a:pt x="16" y="72"/>
                  <a:pt x="16" y="64"/>
                  <a:pt x="17" y="56"/>
                </a:cubicBezTo>
                <a:cubicBezTo>
                  <a:pt x="87" y="43"/>
                  <a:pt x="143" y="0"/>
                  <a:pt x="245" y="11"/>
                </a:cubicBezTo>
                <a:cubicBezTo>
                  <a:pt x="294" y="17"/>
                  <a:pt x="340" y="63"/>
                  <a:pt x="397" y="70"/>
                </a:cubicBezTo>
                <a:cubicBezTo>
                  <a:pt x="426" y="73"/>
                  <a:pt x="440" y="77"/>
                  <a:pt x="457" y="93"/>
                </a:cubicBezTo>
                <a:cubicBezTo>
                  <a:pt x="443" y="98"/>
                  <a:pt x="431" y="83"/>
                  <a:pt x="424" y="93"/>
                </a:cubicBezTo>
                <a:cubicBezTo>
                  <a:pt x="447" y="103"/>
                  <a:pt x="489" y="108"/>
                  <a:pt x="474" y="144"/>
                </a:cubicBezTo>
                <a:cubicBezTo>
                  <a:pt x="463" y="149"/>
                  <a:pt x="446" y="147"/>
                  <a:pt x="430" y="148"/>
                </a:cubicBezTo>
                <a:cubicBezTo>
                  <a:pt x="441" y="84"/>
                  <a:pt x="337" y="78"/>
                  <a:pt x="349" y="148"/>
                </a:cubicBezTo>
                <a:cubicBezTo>
                  <a:pt x="181" y="148"/>
                  <a:pt x="181" y="148"/>
                  <a:pt x="181" y="148"/>
                </a:cubicBezTo>
                <a:cubicBezTo>
                  <a:pt x="166" y="145"/>
                  <a:pt x="147" y="151"/>
                  <a:pt x="141" y="148"/>
                </a:cubicBezTo>
                <a:cubicBezTo>
                  <a:pt x="150" y="88"/>
                  <a:pt x="55" y="77"/>
                  <a:pt x="60" y="141"/>
                </a:cubicBezTo>
                <a:cubicBezTo>
                  <a:pt x="16" y="151"/>
                  <a:pt x="0" y="119"/>
                  <a:pt x="17" y="86"/>
                </a:cubicBezTo>
                <a:close/>
                <a:moveTo>
                  <a:pt x="225" y="62"/>
                </a:moveTo>
                <a:cubicBezTo>
                  <a:pt x="252" y="65"/>
                  <a:pt x="279" y="67"/>
                  <a:pt x="309" y="66"/>
                </a:cubicBezTo>
                <a:cubicBezTo>
                  <a:pt x="307" y="54"/>
                  <a:pt x="311" y="50"/>
                  <a:pt x="322" y="52"/>
                </a:cubicBezTo>
                <a:cubicBezTo>
                  <a:pt x="296" y="34"/>
                  <a:pt x="259" y="26"/>
                  <a:pt x="218" y="22"/>
                </a:cubicBezTo>
                <a:cubicBezTo>
                  <a:pt x="212" y="31"/>
                  <a:pt x="222" y="52"/>
                  <a:pt x="225" y="62"/>
                </a:cubicBezTo>
                <a:close/>
                <a:moveTo>
                  <a:pt x="208" y="62"/>
                </a:moveTo>
                <a:cubicBezTo>
                  <a:pt x="204" y="51"/>
                  <a:pt x="201" y="38"/>
                  <a:pt x="202" y="22"/>
                </a:cubicBezTo>
                <a:cubicBezTo>
                  <a:pt x="179" y="27"/>
                  <a:pt x="146" y="23"/>
                  <a:pt x="127" y="32"/>
                </a:cubicBezTo>
                <a:cubicBezTo>
                  <a:pt x="132" y="39"/>
                  <a:pt x="131" y="51"/>
                  <a:pt x="134" y="59"/>
                </a:cubicBezTo>
                <a:cubicBezTo>
                  <a:pt x="162" y="63"/>
                  <a:pt x="176" y="61"/>
                  <a:pt x="208" y="62"/>
                </a:cubicBezTo>
                <a:close/>
                <a:moveTo>
                  <a:pt x="114" y="59"/>
                </a:moveTo>
                <a:cubicBezTo>
                  <a:pt x="131" y="59"/>
                  <a:pt x="131" y="59"/>
                  <a:pt x="131" y="59"/>
                </a:cubicBezTo>
                <a:cubicBezTo>
                  <a:pt x="130" y="51"/>
                  <a:pt x="125" y="46"/>
                  <a:pt x="127" y="35"/>
                </a:cubicBezTo>
                <a:cubicBezTo>
                  <a:pt x="115" y="35"/>
                  <a:pt x="113" y="45"/>
                  <a:pt x="114" y="59"/>
                </a:cubicBezTo>
                <a:close/>
                <a:moveTo>
                  <a:pt x="385" y="102"/>
                </a:moveTo>
                <a:cubicBezTo>
                  <a:pt x="405" y="102"/>
                  <a:pt x="420" y="118"/>
                  <a:pt x="420" y="137"/>
                </a:cubicBezTo>
                <a:cubicBezTo>
                  <a:pt x="420" y="157"/>
                  <a:pt x="405" y="173"/>
                  <a:pt x="385" y="173"/>
                </a:cubicBezTo>
                <a:cubicBezTo>
                  <a:pt x="366" y="173"/>
                  <a:pt x="350" y="157"/>
                  <a:pt x="350" y="137"/>
                </a:cubicBezTo>
                <a:cubicBezTo>
                  <a:pt x="350" y="118"/>
                  <a:pt x="366" y="102"/>
                  <a:pt x="385" y="102"/>
                </a:cubicBezTo>
                <a:close/>
                <a:moveTo>
                  <a:pt x="100" y="102"/>
                </a:moveTo>
                <a:cubicBezTo>
                  <a:pt x="119" y="102"/>
                  <a:pt x="135" y="118"/>
                  <a:pt x="135" y="137"/>
                </a:cubicBezTo>
                <a:cubicBezTo>
                  <a:pt x="135" y="157"/>
                  <a:pt x="119" y="173"/>
                  <a:pt x="100" y="173"/>
                </a:cubicBezTo>
                <a:cubicBezTo>
                  <a:pt x="81" y="173"/>
                  <a:pt x="66" y="157"/>
                  <a:pt x="66" y="137"/>
                </a:cubicBezTo>
                <a:cubicBezTo>
                  <a:pt x="66" y="118"/>
                  <a:pt x="81" y="102"/>
                  <a:pt x="100" y="102"/>
                </a:cubicBezTo>
                <a:close/>
              </a:path>
            </a:pathLst>
          </a:custGeom>
          <a:solidFill>
            <a:srgbClr val="159EBE"/>
          </a:solidFill>
          <a:ln w="12700">
            <a:noFill/>
            <a:round/>
          </a:ln>
        </p:spPr>
        <p:txBody>
          <a:bodyPr vert="horz" wrap="square" lIns="91440" tIns="45720" rIns="91440" bIns="45720" numCol="1" anchor="t" anchorCtr="0" compatLnSpc="1"/>
          <a:lstStyle/>
          <a:p>
            <a:endParaRPr lang="zh-CN" altLang="en-US">
              <a:solidFill>
                <a:schemeClr val="tx1">
                  <a:lumMod val="65000"/>
                  <a:lumOff val="35000"/>
                </a:schemeClr>
              </a:solidFill>
              <a:latin typeface="思源黑体 CN Normal" panose="020B0400000000000000" pitchFamily="34" charset="-122"/>
              <a:ea typeface="思源黑体 CN Normal" panose="020B0400000000000000" pitchFamily="34" charset="-122"/>
            </a:endParaRPr>
          </a:p>
        </p:txBody>
      </p:sp>
      <p:sp>
        <p:nvSpPr>
          <p:cNvPr id="23" name="文本框 22"/>
          <p:cNvSpPr txBox="1"/>
          <p:nvPr userDrawn="1"/>
        </p:nvSpPr>
        <p:spPr>
          <a:xfrm>
            <a:off x="259715" y="831850"/>
            <a:ext cx="693420" cy="213995"/>
          </a:xfrm>
          <a:prstGeom prst="rect">
            <a:avLst/>
          </a:prstGeom>
          <a:noFill/>
        </p:spPr>
        <p:txBody>
          <a:bodyPr wrap="square" rtlCol="0">
            <a:spAutoFit/>
          </a:bodyPr>
          <a:lstStyle/>
          <a:p>
            <a:r>
              <a:rPr lang="zh-CN" altLang="en-US" sz="800">
                <a:solidFill>
                  <a:srgbClr val="159EBE"/>
                </a:solidFill>
                <a:latin typeface="微软雅黑" panose="020B0503020204020204" pitchFamily="34" charset="-122"/>
                <a:ea typeface="微软雅黑" panose="020B0503020204020204" pitchFamily="34" charset="-122"/>
              </a:rPr>
              <a:t>单位：万辆</a:t>
            </a:r>
            <a:endParaRPr lang="zh-CN" altLang="en-US" sz="800">
              <a:solidFill>
                <a:srgbClr val="159EBE"/>
              </a:solidFill>
              <a:latin typeface="微软雅黑" panose="020B0503020204020204" pitchFamily="34" charset="-122"/>
              <a:ea typeface="微软雅黑" panose="020B0503020204020204" pitchFamily="34" charset="-122"/>
            </a:endParaRPr>
          </a:p>
        </p:txBody>
      </p:sp>
      <p:sp>
        <p:nvSpPr>
          <p:cNvPr id="24" name="文本框 23"/>
          <p:cNvSpPr txBox="1"/>
          <p:nvPr userDrawn="1"/>
        </p:nvSpPr>
        <p:spPr>
          <a:xfrm>
            <a:off x="570865" y="1125220"/>
            <a:ext cx="382905" cy="1208405"/>
          </a:xfrm>
          <a:prstGeom prst="rect">
            <a:avLst/>
          </a:prstGeom>
          <a:noFill/>
        </p:spPr>
        <p:txBody>
          <a:bodyPr vert="eaVert" wrap="square" rtlCol="0">
            <a:spAutoFit/>
          </a:bodyPr>
          <a:lstStyle/>
          <a:p>
            <a:r>
              <a:rPr lang="zh-CN" altLang="en-US" sz="13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零  售  销  量</a:t>
            </a:r>
            <a:endParaRPr lang="zh-CN" altLang="en-US" sz="13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9" name="文本框 28"/>
          <p:cNvSpPr txBox="1"/>
          <p:nvPr userDrawn="1"/>
        </p:nvSpPr>
        <p:spPr>
          <a:xfrm>
            <a:off x="285115" y="1188720"/>
            <a:ext cx="382905" cy="955675"/>
          </a:xfrm>
          <a:prstGeom prst="rect">
            <a:avLst/>
          </a:prstGeom>
          <a:noFill/>
        </p:spPr>
        <p:txBody>
          <a:bodyPr vert="eaVert" wrap="square" rtlCol="0">
            <a:spAutoFit/>
          </a:bodyPr>
          <a:lstStyle/>
          <a:p>
            <a:r>
              <a:rPr lang="zh-CN" altLang="en-US" sz="1300">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狭义乘用车</a:t>
            </a:r>
            <a:endParaRPr lang="zh-CN" altLang="en-US" sz="13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0" name="文本框 49"/>
          <p:cNvSpPr txBox="1"/>
          <p:nvPr userDrawn="1"/>
        </p:nvSpPr>
        <p:spPr>
          <a:xfrm>
            <a:off x="259715" y="2940050"/>
            <a:ext cx="693420" cy="213995"/>
          </a:xfrm>
          <a:prstGeom prst="rect">
            <a:avLst/>
          </a:prstGeom>
          <a:noFill/>
        </p:spPr>
        <p:txBody>
          <a:bodyPr wrap="square" rtlCol="0">
            <a:spAutoFit/>
          </a:bodyPr>
          <a:lstStyle/>
          <a:p>
            <a:r>
              <a:rPr lang="zh-CN" altLang="en-US" sz="800">
                <a:solidFill>
                  <a:srgbClr val="159EBE"/>
                </a:solidFill>
                <a:latin typeface="微软雅黑" panose="020B0503020204020204" pitchFamily="34" charset="-122"/>
                <a:ea typeface="微软雅黑" panose="020B0503020204020204" pitchFamily="34" charset="-122"/>
              </a:rPr>
              <a:t>单位：万辆</a:t>
            </a:r>
            <a:endParaRPr lang="zh-CN" altLang="en-US" sz="800">
              <a:solidFill>
                <a:srgbClr val="159EBE"/>
              </a:solidFill>
              <a:latin typeface="微软雅黑" panose="020B0503020204020204" pitchFamily="34" charset="-122"/>
              <a:ea typeface="微软雅黑" panose="020B0503020204020204" pitchFamily="34" charset="-122"/>
            </a:endParaRPr>
          </a:p>
        </p:txBody>
      </p:sp>
      <p:sp>
        <p:nvSpPr>
          <p:cNvPr id="54" name="文本框 53"/>
          <p:cNvSpPr txBox="1"/>
          <p:nvPr userDrawn="1"/>
        </p:nvSpPr>
        <p:spPr>
          <a:xfrm>
            <a:off x="570865" y="3239770"/>
            <a:ext cx="382905" cy="1208405"/>
          </a:xfrm>
          <a:prstGeom prst="rect">
            <a:avLst/>
          </a:prstGeom>
          <a:noFill/>
        </p:spPr>
        <p:txBody>
          <a:bodyPr vert="eaVert" wrap="square" rtlCol="0">
            <a:spAutoFit/>
          </a:bodyPr>
          <a:lstStyle/>
          <a:p>
            <a:r>
              <a:rPr lang="zh-CN" altLang="en-US" sz="13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批  发  销  量</a:t>
            </a:r>
            <a:endParaRPr lang="zh-CN" altLang="en-US" sz="13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5" name="文本框 54"/>
          <p:cNvSpPr txBox="1"/>
          <p:nvPr userDrawn="1"/>
        </p:nvSpPr>
        <p:spPr>
          <a:xfrm>
            <a:off x="285115" y="3303270"/>
            <a:ext cx="382905" cy="955675"/>
          </a:xfrm>
          <a:prstGeom prst="rect">
            <a:avLst/>
          </a:prstGeom>
          <a:noFill/>
        </p:spPr>
        <p:txBody>
          <a:bodyPr vert="eaVert" wrap="square" rtlCol="0">
            <a:spAutoFit/>
          </a:bodyPr>
          <a:lstStyle/>
          <a:p>
            <a:r>
              <a:rPr lang="zh-CN" altLang="en-US" sz="1300">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狭义乘用车</a:t>
            </a:r>
            <a:endParaRPr lang="zh-CN" altLang="en-US" sz="13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6" name="Freeform 217"/>
          <p:cNvSpPr>
            <a:spLocks noEditPoints="1"/>
          </p:cNvSpPr>
          <p:nvPr userDrawn="1"/>
        </p:nvSpPr>
        <p:spPr>
          <a:xfrm>
            <a:off x="399415" y="2408555"/>
            <a:ext cx="127635" cy="111125"/>
          </a:xfrm>
          <a:custGeom>
            <a:avLst/>
            <a:gdLst/>
            <a:ahLst/>
            <a:cxnLst>
              <a:cxn ang="0">
                <a:pos x="911908846" y="689827597"/>
              </a:cxn>
              <a:cxn ang="0">
                <a:pos x="0" y="689827597"/>
              </a:cxn>
              <a:cxn ang="0">
                <a:pos x="0" y="0"/>
              </a:cxn>
              <a:cxn ang="0">
                <a:pos x="58455169" y="0"/>
              </a:cxn>
              <a:cxn ang="0">
                <a:pos x="58455169" y="630358095"/>
              </a:cxn>
              <a:cxn ang="0">
                <a:pos x="911908846" y="630358095"/>
              </a:cxn>
              <a:cxn ang="0">
                <a:pos x="911908846" y="689827597"/>
              </a:cxn>
              <a:cxn ang="0">
                <a:pos x="853453677" y="261660290"/>
              </a:cxn>
              <a:cxn ang="0">
                <a:pos x="830069558" y="273551431"/>
              </a:cxn>
              <a:cxn ang="0">
                <a:pos x="771614388" y="214085378"/>
              </a:cxn>
              <a:cxn ang="0">
                <a:pos x="491028892" y="499531399"/>
              </a:cxn>
              <a:cxn ang="0">
                <a:pos x="467644773" y="499531399"/>
              </a:cxn>
              <a:cxn ang="0">
                <a:pos x="362424785" y="404381576"/>
              </a:cxn>
              <a:cxn ang="0">
                <a:pos x="187059277" y="582786632"/>
              </a:cxn>
              <a:cxn ang="0">
                <a:pos x="93529638" y="499531399"/>
              </a:cxn>
              <a:cxn ang="0">
                <a:pos x="350734435" y="237871109"/>
              </a:cxn>
              <a:cxn ang="0">
                <a:pos x="374115135" y="237871109"/>
              </a:cxn>
              <a:cxn ang="0">
                <a:pos x="479335123" y="344915523"/>
              </a:cxn>
              <a:cxn ang="0">
                <a:pos x="689778519" y="130830145"/>
              </a:cxn>
              <a:cxn ang="0">
                <a:pos x="631319931" y="71360643"/>
              </a:cxn>
              <a:cxn ang="0">
                <a:pos x="643013700" y="47574912"/>
              </a:cxn>
              <a:cxn ang="0">
                <a:pos x="830069558" y="47574912"/>
              </a:cxn>
              <a:cxn ang="0">
                <a:pos x="853453677" y="71360643"/>
              </a:cxn>
              <a:cxn ang="0">
                <a:pos x="853453677" y="261660290"/>
              </a:cxn>
            </a:cxnLst>
            <a:rect l="0" t="0" r="0" b="0"/>
            <a:pathLst>
              <a:path w="78" h="58">
                <a:moveTo>
                  <a:pt x="78" y="58"/>
                </a:moveTo>
                <a:cubicBezTo>
                  <a:pt x="0" y="58"/>
                  <a:pt x="0" y="58"/>
                  <a:pt x="0" y="58"/>
                </a:cubicBezTo>
                <a:cubicBezTo>
                  <a:pt x="0" y="0"/>
                  <a:pt x="0" y="0"/>
                  <a:pt x="0" y="0"/>
                </a:cubicBezTo>
                <a:cubicBezTo>
                  <a:pt x="5" y="0"/>
                  <a:pt x="5" y="0"/>
                  <a:pt x="5" y="0"/>
                </a:cubicBezTo>
                <a:cubicBezTo>
                  <a:pt x="5" y="53"/>
                  <a:pt x="5" y="53"/>
                  <a:pt x="5" y="53"/>
                </a:cubicBezTo>
                <a:cubicBezTo>
                  <a:pt x="78" y="53"/>
                  <a:pt x="78" y="53"/>
                  <a:pt x="78" y="53"/>
                </a:cubicBezTo>
                <a:lnTo>
                  <a:pt x="78" y="58"/>
                </a:lnTo>
                <a:close/>
                <a:moveTo>
                  <a:pt x="73" y="22"/>
                </a:moveTo>
                <a:cubicBezTo>
                  <a:pt x="73" y="23"/>
                  <a:pt x="71" y="24"/>
                  <a:pt x="71" y="23"/>
                </a:cubicBezTo>
                <a:cubicBezTo>
                  <a:pt x="66" y="18"/>
                  <a:pt x="66" y="18"/>
                  <a:pt x="66" y="18"/>
                </a:cubicBezTo>
                <a:cubicBezTo>
                  <a:pt x="42" y="42"/>
                  <a:pt x="42" y="42"/>
                  <a:pt x="42" y="42"/>
                </a:cubicBezTo>
                <a:cubicBezTo>
                  <a:pt x="41" y="43"/>
                  <a:pt x="41" y="43"/>
                  <a:pt x="40" y="42"/>
                </a:cubicBezTo>
                <a:cubicBezTo>
                  <a:pt x="31" y="34"/>
                  <a:pt x="31" y="34"/>
                  <a:pt x="31" y="34"/>
                </a:cubicBezTo>
                <a:cubicBezTo>
                  <a:pt x="16" y="49"/>
                  <a:pt x="16" y="49"/>
                  <a:pt x="16" y="49"/>
                </a:cubicBezTo>
                <a:cubicBezTo>
                  <a:pt x="8" y="42"/>
                  <a:pt x="8" y="42"/>
                  <a:pt x="8" y="42"/>
                </a:cubicBezTo>
                <a:cubicBezTo>
                  <a:pt x="30" y="20"/>
                  <a:pt x="30" y="20"/>
                  <a:pt x="30" y="20"/>
                </a:cubicBezTo>
                <a:cubicBezTo>
                  <a:pt x="31" y="19"/>
                  <a:pt x="32" y="19"/>
                  <a:pt x="32" y="20"/>
                </a:cubicBezTo>
                <a:cubicBezTo>
                  <a:pt x="41" y="29"/>
                  <a:pt x="41" y="29"/>
                  <a:pt x="41" y="29"/>
                </a:cubicBezTo>
                <a:cubicBezTo>
                  <a:pt x="59" y="11"/>
                  <a:pt x="59" y="11"/>
                  <a:pt x="59" y="11"/>
                </a:cubicBezTo>
                <a:cubicBezTo>
                  <a:pt x="54" y="6"/>
                  <a:pt x="54" y="6"/>
                  <a:pt x="54" y="6"/>
                </a:cubicBezTo>
                <a:cubicBezTo>
                  <a:pt x="53" y="6"/>
                  <a:pt x="54" y="4"/>
                  <a:pt x="55" y="4"/>
                </a:cubicBezTo>
                <a:cubicBezTo>
                  <a:pt x="71" y="4"/>
                  <a:pt x="71" y="4"/>
                  <a:pt x="71" y="4"/>
                </a:cubicBezTo>
                <a:cubicBezTo>
                  <a:pt x="72" y="4"/>
                  <a:pt x="73" y="5"/>
                  <a:pt x="73" y="6"/>
                </a:cubicBezTo>
                <a:lnTo>
                  <a:pt x="73" y="22"/>
                </a:lnTo>
                <a:close/>
              </a:path>
            </a:pathLst>
          </a:custGeom>
          <a:solidFill>
            <a:srgbClr val="159EBE"/>
          </a:solidFill>
          <a:ln w="9525">
            <a:noFill/>
          </a:ln>
        </p:spPr>
        <p:txBody>
          <a:bodyPr/>
          <a:lstStyle/>
          <a:p>
            <a:endParaRPr lang="zh-CN" altLang="en-US"/>
          </a:p>
        </p:txBody>
      </p:sp>
      <p:sp>
        <p:nvSpPr>
          <p:cNvPr id="57" name="文本框 56"/>
          <p:cNvSpPr txBox="1"/>
          <p:nvPr userDrawn="1"/>
        </p:nvSpPr>
        <p:spPr>
          <a:xfrm>
            <a:off x="457200" y="2360295"/>
            <a:ext cx="931545" cy="213995"/>
          </a:xfrm>
          <a:prstGeom prst="rect">
            <a:avLst/>
          </a:prstGeom>
          <a:noFill/>
        </p:spPr>
        <p:txBody>
          <a:bodyPr wrap="square" rtlCol="0">
            <a:spAutoFit/>
          </a:bodyPr>
          <a:lstStyle/>
          <a:p>
            <a:r>
              <a:rPr lang="zh-CN" altLang="en-US" sz="800">
                <a:solidFill>
                  <a:srgbClr val="00A4C5"/>
                </a:solidFill>
                <a:latin typeface="微软雅黑" panose="020B0503020204020204" pitchFamily="34" charset="-122"/>
                <a:ea typeface="微软雅黑" panose="020B0503020204020204" pitchFamily="34" charset="-122"/>
              </a:rPr>
              <a:t>月同比</a:t>
            </a:r>
            <a:r>
              <a:rPr lang="en-US" altLang="zh-CN" sz="800">
                <a:solidFill>
                  <a:srgbClr val="00A4C5"/>
                </a:solidFill>
                <a:latin typeface="微软雅黑" panose="020B0503020204020204" pitchFamily="34" charset="-122"/>
                <a:ea typeface="微软雅黑" panose="020B0503020204020204" pitchFamily="34" charset="-122"/>
              </a:rPr>
              <a:t>(2022</a:t>
            </a:r>
            <a:r>
              <a:rPr lang="zh-CN" altLang="en-US" sz="800">
                <a:solidFill>
                  <a:srgbClr val="00A4C5"/>
                </a:solidFill>
                <a:latin typeface="微软雅黑" panose="020B0503020204020204" pitchFamily="34" charset="-122"/>
                <a:ea typeface="微软雅黑" panose="020B0503020204020204" pitchFamily="34" charset="-122"/>
              </a:rPr>
              <a:t>年</a:t>
            </a:r>
            <a:r>
              <a:rPr lang="en-US" altLang="zh-CN" sz="800">
                <a:solidFill>
                  <a:srgbClr val="00A4C5"/>
                </a:solidFill>
                <a:latin typeface="微软雅黑" panose="020B0503020204020204" pitchFamily="34" charset="-122"/>
                <a:ea typeface="微软雅黑" panose="020B0503020204020204" pitchFamily="34" charset="-122"/>
              </a:rPr>
              <a:t>)</a:t>
            </a:r>
            <a:endParaRPr lang="en-US" altLang="zh-CN" sz="800">
              <a:solidFill>
                <a:srgbClr val="00A4C5"/>
              </a:solidFill>
              <a:latin typeface="微软雅黑" panose="020B0503020204020204" pitchFamily="34" charset="-122"/>
              <a:ea typeface="微软雅黑" panose="020B0503020204020204" pitchFamily="34" charset="-122"/>
            </a:endParaRPr>
          </a:p>
        </p:txBody>
      </p:sp>
      <p:sp>
        <p:nvSpPr>
          <p:cNvPr id="58" name="Freeform 217"/>
          <p:cNvSpPr>
            <a:spLocks noEditPoints="1"/>
          </p:cNvSpPr>
          <p:nvPr userDrawn="1"/>
        </p:nvSpPr>
        <p:spPr>
          <a:xfrm>
            <a:off x="399415" y="4531360"/>
            <a:ext cx="127635" cy="111125"/>
          </a:xfrm>
          <a:custGeom>
            <a:avLst/>
            <a:gdLst/>
            <a:ahLst/>
            <a:cxnLst>
              <a:cxn ang="0">
                <a:pos x="911908846" y="689827597"/>
              </a:cxn>
              <a:cxn ang="0">
                <a:pos x="0" y="689827597"/>
              </a:cxn>
              <a:cxn ang="0">
                <a:pos x="0" y="0"/>
              </a:cxn>
              <a:cxn ang="0">
                <a:pos x="58455169" y="0"/>
              </a:cxn>
              <a:cxn ang="0">
                <a:pos x="58455169" y="630358095"/>
              </a:cxn>
              <a:cxn ang="0">
                <a:pos x="911908846" y="630358095"/>
              </a:cxn>
              <a:cxn ang="0">
                <a:pos x="911908846" y="689827597"/>
              </a:cxn>
              <a:cxn ang="0">
                <a:pos x="853453677" y="261660290"/>
              </a:cxn>
              <a:cxn ang="0">
                <a:pos x="830069558" y="273551431"/>
              </a:cxn>
              <a:cxn ang="0">
                <a:pos x="771614388" y="214085378"/>
              </a:cxn>
              <a:cxn ang="0">
                <a:pos x="491028892" y="499531399"/>
              </a:cxn>
              <a:cxn ang="0">
                <a:pos x="467644773" y="499531399"/>
              </a:cxn>
              <a:cxn ang="0">
                <a:pos x="362424785" y="404381576"/>
              </a:cxn>
              <a:cxn ang="0">
                <a:pos x="187059277" y="582786632"/>
              </a:cxn>
              <a:cxn ang="0">
                <a:pos x="93529638" y="499531399"/>
              </a:cxn>
              <a:cxn ang="0">
                <a:pos x="350734435" y="237871109"/>
              </a:cxn>
              <a:cxn ang="0">
                <a:pos x="374115135" y="237871109"/>
              </a:cxn>
              <a:cxn ang="0">
                <a:pos x="479335123" y="344915523"/>
              </a:cxn>
              <a:cxn ang="0">
                <a:pos x="689778519" y="130830145"/>
              </a:cxn>
              <a:cxn ang="0">
                <a:pos x="631319931" y="71360643"/>
              </a:cxn>
              <a:cxn ang="0">
                <a:pos x="643013700" y="47574912"/>
              </a:cxn>
              <a:cxn ang="0">
                <a:pos x="830069558" y="47574912"/>
              </a:cxn>
              <a:cxn ang="0">
                <a:pos x="853453677" y="71360643"/>
              </a:cxn>
              <a:cxn ang="0">
                <a:pos x="853453677" y="261660290"/>
              </a:cxn>
            </a:cxnLst>
            <a:rect l="0" t="0" r="0" b="0"/>
            <a:pathLst>
              <a:path w="78" h="58">
                <a:moveTo>
                  <a:pt x="78" y="58"/>
                </a:moveTo>
                <a:cubicBezTo>
                  <a:pt x="0" y="58"/>
                  <a:pt x="0" y="58"/>
                  <a:pt x="0" y="58"/>
                </a:cubicBezTo>
                <a:cubicBezTo>
                  <a:pt x="0" y="0"/>
                  <a:pt x="0" y="0"/>
                  <a:pt x="0" y="0"/>
                </a:cubicBezTo>
                <a:cubicBezTo>
                  <a:pt x="5" y="0"/>
                  <a:pt x="5" y="0"/>
                  <a:pt x="5" y="0"/>
                </a:cubicBezTo>
                <a:cubicBezTo>
                  <a:pt x="5" y="53"/>
                  <a:pt x="5" y="53"/>
                  <a:pt x="5" y="53"/>
                </a:cubicBezTo>
                <a:cubicBezTo>
                  <a:pt x="78" y="53"/>
                  <a:pt x="78" y="53"/>
                  <a:pt x="78" y="53"/>
                </a:cubicBezTo>
                <a:lnTo>
                  <a:pt x="78" y="58"/>
                </a:lnTo>
                <a:close/>
                <a:moveTo>
                  <a:pt x="73" y="22"/>
                </a:moveTo>
                <a:cubicBezTo>
                  <a:pt x="73" y="23"/>
                  <a:pt x="71" y="24"/>
                  <a:pt x="71" y="23"/>
                </a:cubicBezTo>
                <a:cubicBezTo>
                  <a:pt x="66" y="18"/>
                  <a:pt x="66" y="18"/>
                  <a:pt x="66" y="18"/>
                </a:cubicBezTo>
                <a:cubicBezTo>
                  <a:pt x="42" y="42"/>
                  <a:pt x="42" y="42"/>
                  <a:pt x="42" y="42"/>
                </a:cubicBezTo>
                <a:cubicBezTo>
                  <a:pt x="41" y="43"/>
                  <a:pt x="41" y="43"/>
                  <a:pt x="40" y="42"/>
                </a:cubicBezTo>
                <a:cubicBezTo>
                  <a:pt x="31" y="34"/>
                  <a:pt x="31" y="34"/>
                  <a:pt x="31" y="34"/>
                </a:cubicBezTo>
                <a:cubicBezTo>
                  <a:pt x="16" y="49"/>
                  <a:pt x="16" y="49"/>
                  <a:pt x="16" y="49"/>
                </a:cubicBezTo>
                <a:cubicBezTo>
                  <a:pt x="8" y="42"/>
                  <a:pt x="8" y="42"/>
                  <a:pt x="8" y="42"/>
                </a:cubicBezTo>
                <a:cubicBezTo>
                  <a:pt x="30" y="20"/>
                  <a:pt x="30" y="20"/>
                  <a:pt x="30" y="20"/>
                </a:cubicBezTo>
                <a:cubicBezTo>
                  <a:pt x="31" y="19"/>
                  <a:pt x="32" y="19"/>
                  <a:pt x="32" y="20"/>
                </a:cubicBezTo>
                <a:cubicBezTo>
                  <a:pt x="41" y="29"/>
                  <a:pt x="41" y="29"/>
                  <a:pt x="41" y="29"/>
                </a:cubicBezTo>
                <a:cubicBezTo>
                  <a:pt x="59" y="11"/>
                  <a:pt x="59" y="11"/>
                  <a:pt x="59" y="11"/>
                </a:cubicBezTo>
                <a:cubicBezTo>
                  <a:pt x="54" y="6"/>
                  <a:pt x="54" y="6"/>
                  <a:pt x="54" y="6"/>
                </a:cubicBezTo>
                <a:cubicBezTo>
                  <a:pt x="53" y="6"/>
                  <a:pt x="54" y="4"/>
                  <a:pt x="55" y="4"/>
                </a:cubicBezTo>
                <a:cubicBezTo>
                  <a:pt x="71" y="4"/>
                  <a:pt x="71" y="4"/>
                  <a:pt x="71" y="4"/>
                </a:cubicBezTo>
                <a:cubicBezTo>
                  <a:pt x="72" y="4"/>
                  <a:pt x="73" y="5"/>
                  <a:pt x="73" y="6"/>
                </a:cubicBezTo>
                <a:lnTo>
                  <a:pt x="73" y="22"/>
                </a:lnTo>
                <a:close/>
              </a:path>
            </a:pathLst>
          </a:custGeom>
          <a:solidFill>
            <a:srgbClr val="159EBE"/>
          </a:solidFill>
          <a:ln w="9525">
            <a:noFill/>
          </a:ln>
        </p:spPr>
        <p:txBody>
          <a:bodyPr/>
          <a:lstStyle/>
          <a:p>
            <a:endParaRPr lang="zh-CN" altLang="en-US"/>
          </a:p>
        </p:txBody>
      </p:sp>
      <p:sp>
        <p:nvSpPr>
          <p:cNvPr id="59" name="文本框 58"/>
          <p:cNvSpPr txBox="1"/>
          <p:nvPr userDrawn="1"/>
        </p:nvSpPr>
        <p:spPr>
          <a:xfrm>
            <a:off x="457200" y="4483100"/>
            <a:ext cx="930910" cy="213995"/>
          </a:xfrm>
          <a:prstGeom prst="rect">
            <a:avLst/>
          </a:prstGeom>
          <a:noFill/>
        </p:spPr>
        <p:txBody>
          <a:bodyPr wrap="square" rtlCol="0">
            <a:spAutoFit/>
          </a:bodyPr>
          <a:lstStyle/>
          <a:p>
            <a:r>
              <a:rPr lang="zh-CN" altLang="en-US" sz="800">
                <a:solidFill>
                  <a:srgbClr val="00A4C5"/>
                </a:solidFill>
                <a:latin typeface="微软雅黑" panose="020B0503020204020204" pitchFamily="34" charset="-122"/>
                <a:ea typeface="微软雅黑" panose="020B0503020204020204" pitchFamily="34" charset="-122"/>
              </a:rPr>
              <a:t>月同比</a:t>
            </a:r>
            <a:r>
              <a:rPr lang="en-US" altLang="zh-CN" sz="800">
                <a:solidFill>
                  <a:srgbClr val="00A4C5"/>
                </a:solidFill>
                <a:latin typeface="微软雅黑" panose="020B0503020204020204" pitchFamily="34" charset="-122"/>
                <a:ea typeface="微软雅黑" panose="020B0503020204020204" pitchFamily="34" charset="-122"/>
              </a:rPr>
              <a:t>(2022</a:t>
            </a:r>
            <a:r>
              <a:rPr lang="zh-CN" altLang="en-US" sz="800">
                <a:solidFill>
                  <a:srgbClr val="00A4C5"/>
                </a:solidFill>
                <a:latin typeface="微软雅黑" panose="020B0503020204020204" pitchFamily="34" charset="-122"/>
                <a:ea typeface="微软雅黑" panose="020B0503020204020204" pitchFamily="34" charset="-122"/>
              </a:rPr>
              <a:t>年</a:t>
            </a:r>
            <a:r>
              <a:rPr lang="en-US" altLang="zh-CN" sz="800">
                <a:solidFill>
                  <a:srgbClr val="00A4C5"/>
                </a:solidFill>
                <a:latin typeface="微软雅黑" panose="020B0503020204020204" pitchFamily="34" charset="-122"/>
                <a:ea typeface="微软雅黑" panose="020B0503020204020204" pitchFamily="34" charset="-122"/>
              </a:rPr>
              <a:t>)</a:t>
            </a:r>
            <a:endParaRPr lang="en-US" altLang="zh-CN" sz="800">
              <a:solidFill>
                <a:srgbClr val="00A4C5"/>
              </a:solidFill>
              <a:latin typeface="微软雅黑" panose="020B0503020204020204" pitchFamily="34" charset="-122"/>
              <a:ea typeface="微软雅黑" panose="020B0503020204020204" pitchFamily="34" charset="-122"/>
            </a:endParaRPr>
          </a:p>
        </p:txBody>
      </p:sp>
      <p:cxnSp>
        <p:nvCxnSpPr>
          <p:cNvPr id="60" name="直接箭头连接符 59"/>
          <p:cNvCxnSpPr/>
          <p:nvPr userDrawn="1"/>
        </p:nvCxnSpPr>
        <p:spPr>
          <a:xfrm>
            <a:off x="303530" y="2819400"/>
            <a:ext cx="8305165" cy="0"/>
          </a:xfrm>
          <a:prstGeom prst="straightConnector1">
            <a:avLst/>
          </a:prstGeom>
          <a:ln w="12700" cmpd="sng">
            <a:solidFill>
              <a:srgbClr val="159EBE"/>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62" name="Freeform 32"/>
          <p:cNvSpPr>
            <a:spLocks noChangeArrowheads="1"/>
          </p:cNvSpPr>
          <p:nvPr/>
        </p:nvSpPr>
        <p:spPr bwMode="auto">
          <a:xfrm>
            <a:off x="1370330" y="4550410"/>
            <a:ext cx="90805" cy="76200"/>
          </a:xfrm>
          <a:custGeom>
            <a:avLst/>
            <a:gdLst>
              <a:gd name="T0" fmla="*/ 208635 w 609"/>
              <a:gd name="T1" fmla="*/ 61053 h 305"/>
              <a:gd name="T2" fmla="*/ 208635 w 609"/>
              <a:gd name="T3" fmla="*/ 61053 h 305"/>
              <a:gd name="T4" fmla="*/ 198563 w 609"/>
              <a:gd name="T5" fmla="*/ 50638 h 305"/>
              <a:gd name="T6" fmla="*/ 198563 w 609"/>
              <a:gd name="T7" fmla="*/ 35555 h 305"/>
              <a:gd name="T8" fmla="*/ 147484 w 609"/>
              <a:gd name="T9" fmla="*/ 86193 h 305"/>
              <a:gd name="T10" fmla="*/ 147484 w 609"/>
              <a:gd name="T11" fmla="*/ 86193 h 305"/>
              <a:gd name="T12" fmla="*/ 127339 w 609"/>
              <a:gd name="T13" fmla="*/ 104150 h 305"/>
              <a:gd name="T14" fmla="*/ 127339 w 609"/>
              <a:gd name="T15" fmla="*/ 104150 h 305"/>
              <a:gd name="T16" fmla="*/ 119785 w 609"/>
              <a:gd name="T17" fmla="*/ 109178 h 305"/>
              <a:gd name="T18" fmla="*/ 111872 w 609"/>
              <a:gd name="T19" fmla="*/ 104150 h 305"/>
              <a:gd name="T20" fmla="*/ 111872 w 609"/>
              <a:gd name="T21" fmla="*/ 104150 h 305"/>
              <a:gd name="T22" fmla="*/ 66188 w 609"/>
              <a:gd name="T23" fmla="*/ 58539 h 305"/>
              <a:gd name="T24" fmla="*/ 17986 w 609"/>
              <a:gd name="T25" fmla="*/ 104150 h 305"/>
              <a:gd name="T26" fmla="*/ 17986 w 609"/>
              <a:gd name="T27" fmla="*/ 104150 h 305"/>
              <a:gd name="T28" fmla="*/ 10432 w 609"/>
              <a:gd name="T29" fmla="*/ 109178 h 305"/>
              <a:gd name="T30" fmla="*/ 0 w 609"/>
              <a:gd name="T31" fmla="*/ 99122 h 305"/>
              <a:gd name="T32" fmla="*/ 5396 w 609"/>
              <a:gd name="T33" fmla="*/ 91221 h 305"/>
              <a:gd name="T34" fmla="*/ 5396 w 609"/>
              <a:gd name="T35" fmla="*/ 91221 h 305"/>
              <a:gd name="T36" fmla="*/ 58634 w 609"/>
              <a:gd name="T37" fmla="*/ 38069 h 305"/>
              <a:gd name="T38" fmla="*/ 58634 w 609"/>
              <a:gd name="T39" fmla="*/ 38069 h 305"/>
              <a:gd name="T40" fmla="*/ 66188 w 609"/>
              <a:gd name="T41" fmla="*/ 33041 h 305"/>
              <a:gd name="T42" fmla="*/ 71224 w 609"/>
              <a:gd name="T43" fmla="*/ 38069 h 305"/>
              <a:gd name="T44" fmla="*/ 71224 w 609"/>
              <a:gd name="T45" fmla="*/ 38069 h 305"/>
              <a:gd name="T46" fmla="*/ 119785 w 609"/>
              <a:gd name="T47" fmla="*/ 83679 h 305"/>
              <a:gd name="T48" fmla="*/ 132375 w 609"/>
              <a:gd name="T49" fmla="*/ 71109 h 305"/>
              <a:gd name="T50" fmla="*/ 132375 w 609"/>
              <a:gd name="T51" fmla="*/ 71109 h 305"/>
              <a:gd name="T52" fmla="*/ 134893 w 609"/>
              <a:gd name="T53" fmla="*/ 68595 h 305"/>
              <a:gd name="T54" fmla="*/ 139929 w 609"/>
              <a:gd name="T55" fmla="*/ 63567 h 305"/>
              <a:gd name="T56" fmla="*/ 139929 w 609"/>
              <a:gd name="T57" fmla="*/ 63567 h 305"/>
              <a:gd name="T58" fmla="*/ 183095 w 609"/>
              <a:gd name="T59" fmla="*/ 20471 h 305"/>
              <a:gd name="T60" fmla="*/ 167987 w 609"/>
              <a:gd name="T61" fmla="*/ 20471 h 305"/>
              <a:gd name="T62" fmla="*/ 157915 w 609"/>
              <a:gd name="T63" fmla="*/ 10056 h 305"/>
              <a:gd name="T64" fmla="*/ 167987 w 609"/>
              <a:gd name="T65" fmla="*/ 0 h 305"/>
              <a:gd name="T66" fmla="*/ 208635 w 609"/>
              <a:gd name="T67" fmla="*/ 0 h 305"/>
              <a:gd name="T68" fmla="*/ 218707 w 609"/>
              <a:gd name="T69" fmla="*/ 10056 h 305"/>
              <a:gd name="T70" fmla="*/ 218707 w 609"/>
              <a:gd name="T71" fmla="*/ 50638 h 305"/>
              <a:gd name="T72" fmla="*/ 208635 w 609"/>
              <a:gd name="T73" fmla="*/ 61053 h 30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09" h="305">
                <a:moveTo>
                  <a:pt x="580" y="170"/>
                </a:moveTo>
                <a:lnTo>
                  <a:pt x="580" y="170"/>
                </a:lnTo>
                <a:cubicBezTo>
                  <a:pt x="559" y="170"/>
                  <a:pt x="552" y="156"/>
                  <a:pt x="552" y="141"/>
                </a:cubicBezTo>
                <a:cubicBezTo>
                  <a:pt x="552" y="99"/>
                  <a:pt x="552" y="99"/>
                  <a:pt x="552" y="99"/>
                </a:cubicBezTo>
                <a:cubicBezTo>
                  <a:pt x="410" y="240"/>
                  <a:pt x="410" y="240"/>
                  <a:pt x="410" y="240"/>
                </a:cubicBezTo>
                <a:cubicBezTo>
                  <a:pt x="354" y="290"/>
                  <a:pt x="354" y="290"/>
                  <a:pt x="354" y="290"/>
                </a:cubicBezTo>
                <a:cubicBezTo>
                  <a:pt x="347" y="297"/>
                  <a:pt x="340" y="304"/>
                  <a:pt x="333" y="304"/>
                </a:cubicBezTo>
                <a:cubicBezTo>
                  <a:pt x="326" y="304"/>
                  <a:pt x="318" y="297"/>
                  <a:pt x="311" y="290"/>
                </a:cubicBezTo>
                <a:cubicBezTo>
                  <a:pt x="184" y="163"/>
                  <a:pt x="184" y="163"/>
                  <a:pt x="184" y="163"/>
                </a:cubicBezTo>
                <a:cubicBezTo>
                  <a:pt x="50" y="290"/>
                  <a:pt x="50" y="290"/>
                  <a:pt x="50" y="290"/>
                </a:cubicBezTo>
                <a:cubicBezTo>
                  <a:pt x="43" y="297"/>
                  <a:pt x="36" y="304"/>
                  <a:pt x="29" y="304"/>
                </a:cubicBezTo>
                <a:cubicBezTo>
                  <a:pt x="15" y="304"/>
                  <a:pt x="0" y="290"/>
                  <a:pt x="0" y="276"/>
                </a:cubicBezTo>
                <a:cubicBezTo>
                  <a:pt x="0" y="269"/>
                  <a:pt x="8" y="261"/>
                  <a:pt x="15" y="254"/>
                </a:cubicBezTo>
                <a:cubicBezTo>
                  <a:pt x="163" y="106"/>
                  <a:pt x="163" y="106"/>
                  <a:pt x="163" y="106"/>
                </a:cubicBezTo>
                <a:cubicBezTo>
                  <a:pt x="170" y="99"/>
                  <a:pt x="177" y="92"/>
                  <a:pt x="184" y="92"/>
                </a:cubicBezTo>
                <a:cubicBezTo>
                  <a:pt x="191" y="92"/>
                  <a:pt x="198" y="99"/>
                  <a:pt x="198" y="106"/>
                </a:cubicBezTo>
                <a:cubicBezTo>
                  <a:pt x="333" y="233"/>
                  <a:pt x="333" y="233"/>
                  <a:pt x="333" y="233"/>
                </a:cubicBezTo>
                <a:cubicBezTo>
                  <a:pt x="368" y="198"/>
                  <a:pt x="368" y="198"/>
                  <a:pt x="368" y="198"/>
                </a:cubicBezTo>
                <a:cubicBezTo>
                  <a:pt x="375" y="191"/>
                  <a:pt x="375" y="191"/>
                  <a:pt x="375" y="191"/>
                </a:cubicBezTo>
                <a:cubicBezTo>
                  <a:pt x="389" y="177"/>
                  <a:pt x="389" y="177"/>
                  <a:pt x="389" y="177"/>
                </a:cubicBezTo>
                <a:cubicBezTo>
                  <a:pt x="509" y="57"/>
                  <a:pt x="509" y="57"/>
                  <a:pt x="509" y="57"/>
                </a:cubicBezTo>
                <a:cubicBezTo>
                  <a:pt x="467" y="57"/>
                  <a:pt x="467" y="57"/>
                  <a:pt x="467" y="57"/>
                </a:cubicBezTo>
                <a:cubicBezTo>
                  <a:pt x="446" y="57"/>
                  <a:pt x="439" y="43"/>
                  <a:pt x="439" y="28"/>
                </a:cubicBezTo>
                <a:cubicBezTo>
                  <a:pt x="439" y="14"/>
                  <a:pt x="446" y="0"/>
                  <a:pt x="467" y="0"/>
                </a:cubicBezTo>
                <a:cubicBezTo>
                  <a:pt x="580" y="0"/>
                  <a:pt x="580" y="0"/>
                  <a:pt x="580" y="0"/>
                </a:cubicBezTo>
                <a:cubicBezTo>
                  <a:pt x="594" y="0"/>
                  <a:pt x="608" y="14"/>
                  <a:pt x="608" y="28"/>
                </a:cubicBezTo>
                <a:cubicBezTo>
                  <a:pt x="608" y="141"/>
                  <a:pt x="608" y="141"/>
                  <a:pt x="608" y="141"/>
                </a:cubicBezTo>
                <a:cubicBezTo>
                  <a:pt x="608" y="156"/>
                  <a:pt x="594" y="170"/>
                  <a:pt x="580" y="170"/>
                </a:cubicBezTo>
              </a:path>
            </a:pathLst>
          </a:custGeom>
          <a:solidFill>
            <a:srgbClr val="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marL="0" marR="0" lvl="0" indent="0" algn="l" defTabSz="4572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alibri" panose="020F0502020204030204" pitchFamily="34" charset="0"/>
              <a:ea typeface="MS PGothic" panose="020B0600070205080204" pitchFamily="34" charset="-128"/>
              <a:cs typeface="+mn-cs"/>
            </a:endParaRPr>
          </a:p>
        </p:txBody>
      </p:sp>
      <p:sp>
        <p:nvSpPr>
          <p:cNvPr id="11" name="Freeform 31"/>
          <p:cNvSpPr>
            <a:spLocks noChangeArrowheads="1"/>
          </p:cNvSpPr>
          <p:nvPr/>
        </p:nvSpPr>
        <p:spPr bwMode="auto">
          <a:xfrm>
            <a:off x="1355725" y="2438400"/>
            <a:ext cx="94615" cy="76200"/>
          </a:xfrm>
          <a:custGeom>
            <a:avLst/>
            <a:gdLst>
              <a:gd name="T0" fmla="*/ 205475 w 601"/>
              <a:gd name="T1" fmla="*/ 48124 h 305"/>
              <a:gd name="T2" fmla="*/ 205475 w 601"/>
              <a:gd name="T3" fmla="*/ 48124 h 305"/>
              <a:gd name="T4" fmla="*/ 195416 w 601"/>
              <a:gd name="T5" fmla="*/ 58539 h 305"/>
              <a:gd name="T6" fmla="*/ 195416 w 601"/>
              <a:gd name="T7" fmla="*/ 73623 h 305"/>
              <a:gd name="T8" fmla="*/ 144407 w 601"/>
              <a:gd name="T9" fmla="*/ 22985 h 305"/>
              <a:gd name="T10" fmla="*/ 144407 w 601"/>
              <a:gd name="T11" fmla="*/ 22985 h 305"/>
              <a:gd name="T12" fmla="*/ 124291 w 601"/>
              <a:gd name="T13" fmla="*/ 2514 h 305"/>
              <a:gd name="T14" fmla="*/ 124291 w 601"/>
              <a:gd name="T15" fmla="*/ 2514 h 305"/>
              <a:gd name="T16" fmla="*/ 116747 w 601"/>
              <a:gd name="T17" fmla="*/ 0 h 305"/>
              <a:gd name="T18" fmla="*/ 111718 w 601"/>
              <a:gd name="T19" fmla="*/ 2514 h 305"/>
              <a:gd name="T20" fmla="*/ 111718 w 601"/>
              <a:gd name="T21" fmla="*/ 2514 h 305"/>
              <a:gd name="T22" fmla="*/ 63223 w 601"/>
              <a:gd name="T23" fmla="*/ 50638 h 305"/>
              <a:gd name="T24" fmla="*/ 15087 w 601"/>
              <a:gd name="T25" fmla="*/ 2514 h 305"/>
              <a:gd name="T26" fmla="*/ 15087 w 601"/>
              <a:gd name="T27" fmla="*/ 2514 h 305"/>
              <a:gd name="T28" fmla="*/ 10058 w 601"/>
              <a:gd name="T29" fmla="*/ 0 h 305"/>
              <a:gd name="T30" fmla="*/ 0 w 601"/>
              <a:gd name="T31" fmla="*/ 10056 h 305"/>
              <a:gd name="T32" fmla="*/ 2515 w 601"/>
              <a:gd name="T33" fmla="*/ 17957 h 305"/>
              <a:gd name="T34" fmla="*/ 2515 w 601"/>
              <a:gd name="T35" fmla="*/ 17957 h 305"/>
              <a:gd name="T36" fmla="*/ 55679 w 601"/>
              <a:gd name="T37" fmla="*/ 71109 h 305"/>
              <a:gd name="T38" fmla="*/ 55679 w 601"/>
              <a:gd name="T39" fmla="*/ 71109 h 305"/>
              <a:gd name="T40" fmla="*/ 63223 w 601"/>
              <a:gd name="T41" fmla="*/ 73623 h 305"/>
              <a:gd name="T42" fmla="*/ 70767 w 601"/>
              <a:gd name="T43" fmla="*/ 71109 h 305"/>
              <a:gd name="T44" fmla="*/ 70767 w 601"/>
              <a:gd name="T45" fmla="*/ 71109 h 305"/>
              <a:gd name="T46" fmla="*/ 116747 w 601"/>
              <a:gd name="T47" fmla="*/ 25499 h 305"/>
              <a:gd name="T48" fmla="*/ 129320 w 601"/>
              <a:gd name="T49" fmla="*/ 38069 h 305"/>
              <a:gd name="T50" fmla="*/ 129320 w 601"/>
              <a:gd name="T51" fmla="*/ 38069 h 305"/>
              <a:gd name="T52" fmla="*/ 131834 w 601"/>
              <a:gd name="T53" fmla="*/ 38069 h 305"/>
              <a:gd name="T54" fmla="*/ 136863 w 601"/>
              <a:gd name="T55" fmla="*/ 43097 h 305"/>
              <a:gd name="T56" fmla="*/ 136863 w 601"/>
              <a:gd name="T57" fmla="*/ 43097 h 305"/>
              <a:gd name="T58" fmla="*/ 179970 w 601"/>
              <a:gd name="T59" fmla="*/ 88707 h 305"/>
              <a:gd name="T60" fmla="*/ 164883 w 601"/>
              <a:gd name="T61" fmla="*/ 88707 h 305"/>
              <a:gd name="T62" fmla="*/ 154824 w 601"/>
              <a:gd name="T63" fmla="*/ 99122 h 305"/>
              <a:gd name="T64" fmla="*/ 164883 w 601"/>
              <a:gd name="T65" fmla="*/ 109178 h 305"/>
              <a:gd name="T66" fmla="*/ 205475 w 601"/>
              <a:gd name="T67" fmla="*/ 109178 h 305"/>
              <a:gd name="T68" fmla="*/ 215533 w 601"/>
              <a:gd name="T69" fmla="*/ 99122 h 305"/>
              <a:gd name="T70" fmla="*/ 215533 w 601"/>
              <a:gd name="T71" fmla="*/ 58539 h 305"/>
              <a:gd name="T72" fmla="*/ 205475 w 601"/>
              <a:gd name="T73" fmla="*/ 48124 h 30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01" h="305">
                <a:moveTo>
                  <a:pt x="572" y="134"/>
                </a:moveTo>
                <a:lnTo>
                  <a:pt x="572" y="134"/>
                </a:lnTo>
                <a:cubicBezTo>
                  <a:pt x="558" y="134"/>
                  <a:pt x="544" y="141"/>
                  <a:pt x="544" y="163"/>
                </a:cubicBezTo>
                <a:cubicBezTo>
                  <a:pt x="544" y="205"/>
                  <a:pt x="544" y="205"/>
                  <a:pt x="544" y="205"/>
                </a:cubicBezTo>
                <a:cubicBezTo>
                  <a:pt x="402" y="64"/>
                  <a:pt x="402" y="64"/>
                  <a:pt x="402" y="64"/>
                </a:cubicBezTo>
                <a:cubicBezTo>
                  <a:pt x="346" y="7"/>
                  <a:pt x="346" y="7"/>
                  <a:pt x="346" y="7"/>
                </a:cubicBezTo>
                <a:cubicBezTo>
                  <a:pt x="339" y="0"/>
                  <a:pt x="332" y="0"/>
                  <a:pt x="325" y="0"/>
                </a:cubicBezTo>
                <a:cubicBezTo>
                  <a:pt x="318" y="0"/>
                  <a:pt x="311" y="0"/>
                  <a:pt x="311" y="7"/>
                </a:cubicBezTo>
                <a:cubicBezTo>
                  <a:pt x="176" y="141"/>
                  <a:pt x="176" y="141"/>
                  <a:pt x="176" y="141"/>
                </a:cubicBezTo>
                <a:cubicBezTo>
                  <a:pt x="42" y="7"/>
                  <a:pt x="42" y="7"/>
                  <a:pt x="42" y="7"/>
                </a:cubicBezTo>
                <a:cubicBezTo>
                  <a:pt x="42" y="0"/>
                  <a:pt x="35" y="0"/>
                  <a:pt x="28" y="0"/>
                </a:cubicBezTo>
                <a:cubicBezTo>
                  <a:pt x="7" y="0"/>
                  <a:pt x="0" y="14"/>
                  <a:pt x="0" y="28"/>
                </a:cubicBezTo>
                <a:cubicBezTo>
                  <a:pt x="0" y="35"/>
                  <a:pt x="0" y="43"/>
                  <a:pt x="7" y="50"/>
                </a:cubicBezTo>
                <a:cubicBezTo>
                  <a:pt x="155" y="198"/>
                  <a:pt x="155" y="198"/>
                  <a:pt x="155" y="198"/>
                </a:cubicBezTo>
                <a:cubicBezTo>
                  <a:pt x="162" y="205"/>
                  <a:pt x="169" y="205"/>
                  <a:pt x="176" y="205"/>
                </a:cubicBezTo>
                <a:cubicBezTo>
                  <a:pt x="183" y="205"/>
                  <a:pt x="190" y="205"/>
                  <a:pt x="197" y="198"/>
                </a:cubicBezTo>
                <a:cubicBezTo>
                  <a:pt x="325" y="71"/>
                  <a:pt x="325" y="71"/>
                  <a:pt x="325" y="71"/>
                </a:cubicBezTo>
                <a:cubicBezTo>
                  <a:pt x="360" y="106"/>
                  <a:pt x="360" y="106"/>
                  <a:pt x="360" y="106"/>
                </a:cubicBezTo>
                <a:cubicBezTo>
                  <a:pt x="367" y="106"/>
                  <a:pt x="367" y="106"/>
                  <a:pt x="367" y="106"/>
                </a:cubicBezTo>
                <a:cubicBezTo>
                  <a:pt x="381" y="120"/>
                  <a:pt x="381" y="120"/>
                  <a:pt x="381" y="120"/>
                </a:cubicBezTo>
                <a:cubicBezTo>
                  <a:pt x="501" y="247"/>
                  <a:pt x="501" y="247"/>
                  <a:pt x="501" y="247"/>
                </a:cubicBezTo>
                <a:cubicBezTo>
                  <a:pt x="459" y="247"/>
                  <a:pt x="459" y="247"/>
                  <a:pt x="459" y="247"/>
                </a:cubicBezTo>
                <a:cubicBezTo>
                  <a:pt x="445" y="247"/>
                  <a:pt x="431" y="254"/>
                  <a:pt x="431" y="276"/>
                </a:cubicBezTo>
                <a:cubicBezTo>
                  <a:pt x="431" y="290"/>
                  <a:pt x="445" y="304"/>
                  <a:pt x="459" y="304"/>
                </a:cubicBezTo>
                <a:cubicBezTo>
                  <a:pt x="572" y="304"/>
                  <a:pt x="572" y="304"/>
                  <a:pt x="572" y="304"/>
                </a:cubicBezTo>
                <a:cubicBezTo>
                  <a:pt x="586" y="304"/>
                  <a:pt x="600" y="290"/>
                  <a:pt x="600" y="276"/>
                </a:cubicBezTo>
                <a:cubicBezTo>
                  <a:pt x="600" y="163"/>
                  <a:pt x="600" y="163"/>
                  <a:pt x="600" y="163"/>
                </a:cubicBezTo>
                <a:cubicBezTo>
                  <a:pt x="600" y="141"/>
                  <a:pt x="586" y="134"/>
                  <a:pt x="572" y="134"/>
                </a:cubicBezTo>
              </a:path>
            </a:pathLst>
          </a:custGeom>
          <a:solidFill>
            <a:schemeClr val="accent2"/>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p>
            <a:pPr marL="0" marR="0" lvl="0" indent="0" algn="l" defTabSz="4572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Calibri" panose="020F0502020204030204" pitchFamily="34" charset="0"/>
              <a:ea typeface="MS PGothic" panose="020B0600070205080204" pitchFamily="34" charset="-128"/>
              <a:cs typeface="+mn-cs"/>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userDrawn="1"/>
        </p:nvSpPr>
        <p:spPr bwMode="auto">
          <a:xfrm>
            <a:off x="615950" y="197485"/>
            <a:ext cx="657606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2200" b="1" u="sng" dirty="0">
                <a:solidFill>
                  <a:srgbClr val="159EBE"/>
                </a:solidFill>
                <a:latin typeface="Arial" panose="020B0604020202020204"/>
                <a:ea typeface="微软雅黑" panose="020B0503020204020204" pitchFamily="34" charset="-122"/>
                <a:sym typeface="+mn-lt"/>
              </a:rPr>
              <a:t>新能源市场</a:t>
            </a:r>
            <a:r>
              <a:rPr lang="en-US" altLang="zh-CN" sz="2200" u="sng" dirty="0">
                <a:solidFill>
                  <a:srgbClr val="159EBE"/>
                </a:solidFill>
                <a:latin typeface="Arial" panose="020B0604020202020204"/>
                <a:ea typeface="微软雅黑" panose="020B0503020204020204" pitchFamily="34" charset="-122"/>
                <a:sym typeface="+mn-lt"/>
              </a:rPr>
              <a:t>-</a:t>
            </a:r>
            <a:r>
              <a:rPr lang="zh-CN" altLang="en-US" sz="2200" u="sng" dirty="0">
                <a:solidFill>
                  <a:srgbClr val="159EBE"/>
                </a:solidFill>
                <a:latin typeface="Arial" panose="020B0604020202020204"/>
                <a:ea typeface="微软雅黑" panose="020B0503020204020204" pitchFamily="34" charset="-122"/>
                <a:sym typeface="+mn-lt"/>
              </a:rPr>
              <a:t>202</a:t>
            </a:r>
            <a:r>
              <a:rPr lang="en-US" altLang="zh-CN" sz="2200" u="sng" dirty="0">
                <a:solidFill>
                  <a:srgbClr val="159EBE"/>
                </a:solidFill>
                <a:latin typeface="Arial" panose="020B0604020202020204"/>
                <a:ea typeface="微软雅黑" panose="020B0503020204020204" pitchFamily="34" charset="-122"/>
                <a:sym typeface="+mn-lt"/>
              </a:rPr>
              <a:t>2</a:t>
            </a:r>
            <a:r>
              <a:rPr lang="zh-CN" altLang="en-US" sz="2200" u="sng" dirty="0">
                <a:solidFill>
                  <a:srgbClr val="159EBE"/>
                </a:solidFill>
                <a:latin typeface="Arial" panose="020B0604020202020204"/>
                <a:ea typeface="微软雅黑" panose="020B0503020204020204" pitchFamily="34" charset="-122"/>
                <a:sym typeface="+mn-lt"/>
              </a:rPr>
              <a:t>年</a:t>
            </a:r>
            <a:r>
              <a:rPr lang="en-US" altLang="zh-CN" sz="2200" u="sng" dirty="0">
                <a:solidFill>
                  <a:srgbClr val="159EBE"/>
                </a:solidFill>
                <a:latin typeface="Arial" panose="020B0604020202020204"/>
                <a:ea typeface="微软雅黑" panose="020B0503020204020204" pitchFamily="34" charset="-122"/>
                <a:sym typeface="+mn-lt"/>
              </a:rPr>
              <a:t>1</a:t>
            </a:r>
            <a:r>
              <a:rPr lang="zh-CN" altLang="en-US" sz="2200" u="sng" dirty="0">
                <a:solidFill>
                  <a:srgbClr val="159EBE"/>
                </a:solidFill>
                <a:latin typeface="Arial" panose="020B0604020202020204"/>
                <a:ea typeface="微软雅黑" panose="020B0503020204020204" pitchFamily="34" charset="-122"/>
                <a:sym typeface="+mn-lt"/>
              </a:rPr>
              <a:t>月产量、零售、批发分析表</a:t>
            </a:r>
            <a:endParaRPr lang="zh-CN" altLang="en-US" sz="2200" u="sng" dirty="0">
              <a:solidFill>
                <a:srgbClr val="159EBE"/>
              </a:solidFill>
              <a:latin typeface="Arial" panose="020B0604020202020204"/>
              <a:ea typeface="微软雅黑" panose="020B0503020204020204" pitchFamily="34" charset="-122"/>
              <a:sym typeface="+mn-lt"/>
            </a:endParaRPr>
          </a:p>
        </p:txBody>
      </p:sp>
      <p:sp>
        <p:nvSpPr>
          <p:cNvPr id="10" name="灯片编号占位符 9"/>
          <p:cNvSpPr>
            <a:spLocks noGrp="1"/>
          </p:cNvSpPr>
          <p:nvPr>
            <p:ph type="sldNum" sz="quarter" idx="12"/>
          </p:nvPr>
        </p:nvSpPr>
        <p:spPr/>
        <p:txBody>
          <a:bodyPr/>
          <a:lstStyle/>
          <a:p>
            <a:fld id="{82952373-7980-4DA7-9ADE-54D716DB38BB}" type="slidenum">
              <a:rPr lang="zh-CN" altLang="en-US" smtClean="0"/>
            </a:fld>
            <a:endParaRPr lang="zh-CN" altLang="en-US"/>
          </a:p>
        </p:txBody>
      </p:sp>
      <p:sp>
        <p:nvSpPr>
          <p:cNvPr id="47" name="矩形 46"/>
          <p:cNvSpPr/>
          <p:nvPr/>
        </p:nvSpPr>
        <p:spPr>
          <a:xfrm>
            <a:off x="3336925" y="652145"/>
            <a:ext cx="487680" cy="275590"/>
          </a:xfrm>
          <a:prstGeom prst="rect">
            <a:avLst/>
          </a:prstGeom>
          <a:noFill/>
          <a:ln>
            <a:noFill/>
          </a:ln>
        </p:spPr>
        <p:txBody>
          <a:bodyPr wrap="none" rtlCol="0" anchor="t">
            <a:spAutoFit/>
          </a:bodyPr>
          <a:lstStyle/>
          <a:p>
            <a:pPr algn="ctr"/>
            <a:r>
              <a:rPr lang="zh-CN" altLang="en-US" sz="1200" b="1">
                <a:solidFill>
                  <a:srgbClr val="00A4C5"/>
                </a:solidFill>
                <a:effectLst>
                  <a:reflection blurRad="6350" stA="53000" endA="300" endPos="35500" dir="5400000" sy="-90000" algn="bl" rotWithShape="0"/>
                </a:effectLst>
              </a:rPr>
              <a:t>零售</a:t>
            </a:r>
            <a:endParaRPr lang="zh-CN" altLang="en-US" sz="1200" b="1">
              <a:solidFill>
                <a:srgbClr val="00A4C5"/>
              </a:solidFill>
              <a:effectLst>
                <a:reflection blurRad="6350" stA="53000" endA="300" endPos="35500" dir="5400000" sy="-90000" algn="bl" rotWithShape="0"/>
              </a:effectLst>
            </a:endParaRPr>
          </a:p>
        </p:txBody>
      </p:sp>
      <p:sp>
        <p:nvSpPr>
          <p:cNvPr id="16392" name="Freeform 11"/>
          <p:cNvSpPr>
            <a:spLocks noEditPoints="1"/>
          </p:cNvSpPr>
          <p:nvPr/>
        </p:nvSpPr>
        <p:spPr>
          <a:xfrm rot="5400000">
            <a:off x="3756025" y="697865"/>
            <a:ext cx="195580" cy="193040"/>
          </a:xfrm>
          <a:custGeom>
            <a:avLst/>
            <a:gdLst/>
            <a:ahLst/>
            <a:cxnLst>
              <a:cxn ang="0">
                <a:pos x="355847973" y="689827597"/>
              </a:cxn>
              <a:cxn ang="0">
                <a:pos x="0" y="344915523"/>
              </a:cxn>
              <a:cxn ang="0">
                <a:pos x="355847973" y="0"/>
              </a:cxn>
              <a:cxn ang="0">
                <a:pos x="699834576" y="344915523"/>
              </a:cxn>
              <a:cxn ang="0">
                <a:pos x="355847973" y="689827597"/>
              </a:cxn>
              <a:cxn ang="0">
                <a:pos x="581217437" y="321126343"/>
              </a:cxn>
              <a:cxn ang="0">
                <a:pos x="533771959" y="285446021"/>
              </a:cxn>
              <a:cxn ang="0">
                <a:pos x="367709342" y="118935555"/>
              </a:cxn>
              <a:cxn ang="0">
                <a:pos x="355847973" y="107040965"/>
              </a:cxn>
              <a:cxn ang="0">
                <a:pos x="332125234" y="118935555"/>
              </a:cxn>
              <a:cxn ang="0">
                <a:pos x="284679756" y="154615876"/>
              </a:cxn>
              <a:cxn ang="0">
                <a:pos x="284679756" y="178405056"/>
              </a:cxn>
              <a:cxn ang="0">
                <a:pos x="284679756" y="202190788"/>
              </a:cxn>
              <a:cxn ang="0">
                <a:pos x="379570712" y="285446021"/>
              </a:cxn>
              <a:cxn ang="0">
                <a:pos x="154201247" y="285446021"/>
              </a:cxn>
              <a:cxn ang="0">
                <a:pos x="118617139" y="309231753"/>
              </a:cxn>
              <a:cxn ang="0">
                <a:pos x="118617139" y="368701254"/>
              </a:cxn>
              <a:cxn ang="0">
                <a:pos x="154201247" y="404381576"/>
              </a:cxn>
              <a:cxn ang="0">
                <a:pos x="379570712" y="404381576"/>
              </a:cxn>
              <a:cxn ang="0">
                <a:pos x="284679756" y="487636809"/>
              </a:cxn>
              <a:cxn ang="0">
                <a:pos x="284679756" y="499531399"/>
              </a:cxn>
              <a:cxn ang="0">
                <a:pos x="284679756" y="523317131"/>
              </a:cxn>
              <a:cxn ang="0">
                <a:pos x="332125234" y="570892042"/>
              </a:cxn>
              <a:cxn ang="0">
                <a:pos x="355847973" y="570892042"/>
              </a:cxn>
              <a:cxn ang="0">
                <a:pos x="367709342" y="570892042"/>
              </a:cxn>
              <a:cxn ang="0">
                <a:pos x="533771959" y="404381576"/>
              </a:cxn>
              <a:cxn ang="0">
                <a:pos x="581217437" y="356806664"/>
              </a:cxn>
              <a:cxn ang="0">
                <a:pos x="581217437" y="344915523"/>
              </a:cxn>
              <a:cxn ang="0">
                <a:pos x="581217437" y="321126343"/>
              </a:cxn>
            </a:cxnLst>
            <a:rect l="0" t="0" r="0" b="0"/>
            <a:pathLst>
              <a:path w="59" h="58">
                <a:moveTo>
                  <a:pt x="30" y="58"/>
                </a:moveTo>
                <a:cubicBezTo>
                  <a:pt x="13" y="58"/>
                  <a:pt x="0" y="45"/>
                  <a:pt x="0" y="29"/>
                </a:cubicBezTo>
                <a:cubicBezTo>
                  <a:pt x="0" y="13"/>
                  <a:pt x="13" y="0"/>
                  <a:pt x="30" y="0"/>
                </a:cubicBezTo>
                <a:cubicBezTo>
                  <a:pt x="46" y="0"/>
                  <a:pt x="59" y="13"/>
                  <a:pt x="59" y="29"/>
                </a:cubicBezTo>
                <a:cubicBezTo>
                  <a:pt x="59" y="45"/>
                  <a:pt x="46" y="58"/>
                  <a:pt x="30" y="58"/>
                </a:cubicBezTo>
                <a:close/>
                <a:moveTo>
                  <a:pt x="49" y="27"/>
                </a:moveTo>
                <a:cubicBezTo>
                  <a:pt x="45" y="24"/>
                  <a:pt x="45" y="24"/>
                  <a:pt x="45" y="24"/>
                </a:cubicBezTo>
                <a:cubicBezTo>
                  <a:pt x="31" y="10"/>
                  <a:pt x="31" y="10"/>
                  <a:pt x="31" y="10"/>
                </a:cubicBezTo>
                <a:cubicBezTo>
                  <a:pt x="31" y="9"/>
                  <a:pt x="30" y="9"/>
                  <a:pt x="30" y="9"/>
                </a:cubicBezTo>
                <a:cubicBezTo>
                  <a:pt x="29" y="9"/>
                  <a:pt x="28" y="9"/>
                  <a:pt x="28" y="10"/>
                </a:cubicBezTo>
                <a:cubicBezTo>
                  <a:pt x="24" y="13"/>
                  <a:pt x="24" y="13"/>
                  <a:pt x="24" y="13"/>
                </a:cubicBezTo>
                <a:cubicBezTo>
                  <a:pt x="24" y="14"/>
                  <a:pt x="24" y="14"/>
                  <a:pt x="24" y="15"/>
                </a:cubicBezTo>
                <a:cubicBezTo>
                  <a:pt x="24" y="16"/>
                  <a:pt x="24" y="16"/>
                  <a:pt x="24" y="17"/>
                </a:cubicBezTo>
                <a:cubicBezTo>
                  <a:pt x="32" y="24"/>
                  <a:pt x="32" y="24"/>
                  <a:pt x="32" y="24"/>
                </a:cubicBezTo>
                <a:cubicBezTo>
                  <a:pt x="13" y="24"/>
                  <a:pt x="13" y="24"/>
                  <a:pt x="13" y="24"/>
                </a:cubicBezTo>
                <a:cubicBezTo>
                  <a:pt x="11" y="24"/>
                  <a:pt x="10" y="25"/>
                  <a:pt x="10" y="26"/>
                </a:cubicBezTo>
                <a:cubicBezTo>
                  <a:pt x="10" y="31"/>
                  <a:pt x="10" y="31"/>
                  <a:pt x="10" y="31"/>
                </a:cubicBezTo>
                <a:cubicBezTo>
                  <a:pt x="10" y="32"/>
                  <a:pt x="11" y="34"/>
                  <a:pt x="13" y="34"/>
                </a:cubicBezTo>
                <a:cubicBezTo>
                  <a:pt x="32" y="34"/>
                  <a:pt x="32" y="34"/>
                  <a:pt x="32" y="34"/>
                </a:cubicBezTo>
                <a:cubicBezTo>
                  <a:pt x="24" y="41"/>
                  <a:pt x="24" y="41"/>
                  <a:pt x="24" y="41"/>
                </a:cubicBezTo>
                <a:cubicBezTo>
                  <a:pt x="24" y="41"/>
                  <a:pt x="24" y="42"/>
                  <a:pt x="24" y="42"/>
                </a:cubicBezTo>
                <a:cubicBezTo>
                  <a:pt x="24" y="43"/>
                  <a:pt x="24" y="44"/>
                  <a:pt x="24" y="44"/>
                </a:cubicBezTo>
                <a:cubicBezTo>
                  <a:pt x="28" y="48"/>
                  <a:pt x="28" y="48"/>
                  <a:pt x="28" y="48"/>
                </a:cubicBezTo>
                <a:cubicBezTo>
                  <a:pt x="28" y="48"/>
                  <a:pt x="29" y="48"/>
                  <a:pt x="30" y="48"/>
                </a:cubicBezTo>
                <a:cubicBezTo>
                  <a:pt x="30" y="48"/>
                  <a:pt x="31" y="48"/>
                  <a:pt x="31" y="48"/>
                </a:cubicBezTo>
                <a:cubicBezTo>
                  <a:pt x="45" y="34"/>
                  <a:pt x="45" y="34"/>
                  <a:pt x="45" y="34"/>
                </a:cubicBezTo>
                <a:cubicBezTo>
                  <a:pt x="49" y="30"/>
                  <a:pt x="49" y="30"/>
                  <a:pt x="49" y="30"/>
                </a:cubicBezTo>
                <a:cubicBezTo>
                  <a:pt x="49" y="30"/>
                  <a:pt x="49" y="29"/>
                  <a:pt x="49" y="29"/>
                </a:cubicBezTo>
                <a:cubicBezTo>
                  <a:pt x="49" y="28"/>
                  <a:pt x="49" y="27"/>
                  <a:pt x="49" y="27"/>
                </a:cubicBezTo>
                <a:close/>
              </a:path>
            </a:pathLst>
          </a:custGeom>
          <a:solidFill>
            <a:srgbClr val="00A4C5"/>
          </a:solidFill>
          <a:ln w="9525">
            <a:noFill/>
          </a:ln>
        </p:spPr>
        <p:txBody>
          <a:bodyPr/>
          <a:lstStyle/>
          <a:p>
            <a:endParaRPr lang="zh-CN" altLang="en-US"/>
          </a:p>
        </p:txBody>
      </p:sp>
      <p:sp>
        <p:nvSpPr>
          <p:cNvPr id="54" name="矩形 53"/>
          <p:cNvSpPr/>
          <p:nvPr/>
        </p:nvSpPr>
        <p:spPr>
          <a:xfrm>
            <a:off x="6059805" y="658495"/>
            <a:ext cx="487680" cy="275590"/>
          </a:xfrm>
          <a:prstGeom prst="rect">
            <a:avLst/>
          </a:prstGeom>
          <a:noFill/>
          <a:ln>
            <a:noFill/>
          </a:ln>
        </p:spPr>
        <p:txBody>
          <a:bodyPr wrap="none" rtlCol="0" anchor="t">
            <a:spAutoFit/>
          </a:bodyPr>
          <a:lstStyle/>
          <a:p>
            <a:pPr algn="ctr"/>
            <a:r>
              <a:rPr lang="zh-CN" altLang="en-US" sz="1200" b="1">
                <a:solidFill>
                  <a:srgbClr val="00A4C5"/>
                </a:solidFill>
                <a:effectLst>
                  <a:reflection blurRad="6350" stA="53000" endA="300" endPos="35500" dir="5400000" sy="-90000" algn="bl" rotWithShape="0"/>
                </a:effectLst>
              </a:rPr>
              <a:t>批发</a:t>
            </a:r>
            <a:endParaRPr lang="zh-CN" altLang="en-US" sz="1200" b="1">
              <a:solidFill>
                <a:srgbClr val="00A4C5"/>
              </a:solidFill>
              <a:effectLst>
                <a:reflection blurRad="6350" stA="53000" endA="300" endPos="35500" dir="5400000" sy="-90000" algn="bl" rotWithShape="0"/>
              </a:effectLst>
            </a:endParaRPr>
          </a:p>
        </p:txBody>
      </p:sp>
      <p:sp>
        <p:nvSpPr>
          <p:cNvPr id="17442" name="Freeform 39"/>
          <p:cNvSpPr>
            <a:spLocks noEditPoints="1"/>
          </p:cNvSpPr>
          <p:nvPr/>
        </p:nvSpPr>
        <p:spPr>
          <a:xfrm rot="5400000">
            <a:off x="6476365" y="683895"/>
            <a:ext cx="209550" cy="213360"/>
          </a:xfrm>
          <a:custGeom>
            <a:avLst/>
            <a:gdLst/>
            <a:ahLst/>
            <a:cxnLst>
              <a:cxn ang="0">
                <a:pos x="365829642" y="729869768"/>
              </a:cxn>
              <a:cxn ang="0">
                <a:pos x="0" y="364936600"/>
              </a:cxn>
              <a:cxn ang="0">
                <a:pos x="365829642" y="0"/>
              </a:cxn>
              <a:cxn ang="0">
                <a:pos x="719855779" y="364936600"/>
              </a:cxn>
              <a:cxn ang="0">
                <a:pos x="365829642" y="729869768"/>
              </a:cxn>
              <a:cxn ang="0">
                <a:pos x="365829642" y="105947343"/>
              </a:cxn>
              <a:cxn ang="0">
                <a:pos x="106207498" y="364936600"/>
              </a:cxn>
              <a:cxn ang="0">
                <a:pos x="365829642" y="623922425"/>
              </a:cxn>
              <a:cxn ang="0">
                <a:pos x="613648281" y="364936600"/>
              </a:cxn>
              <a:cxn ang="0">
                <a:pos x="365829642" y="105947343"/>
              </a:cxn>
              <a:cxn ang="0">
                <a:pos x="542840993" y="376708527"/>
              </a:cxn>
              <a:cxn ang="0">
                <a:pos x="389429781" y="529743578"/>
              </a:cxn>
              <a:cxn ang="0">
                <a:pos x="377629711" y="529743578"/>
              </a:cxn>
              <a:cxn ang="0">
                <a:pos x="365829642" y="517971651"/>
              </a:cxn>
              <a:cxn ang="0">
                <a:pos x="365829642" y="423796235"/>
              </a:cxn>
              <a:cxn ang="0">
                <a:pos x="188814856" y="423796235"/>
              </a:cxn>
              <a:cxn ang="0">
                <a:pos x="177014786" y="412024308"/>
              </a:cxn>
              <a:cxn ang="0">
                <a:pos x="177014786" y="317845460"/>
              </a:cxn>
              <a:cxn ang="0">
                <a:pos x="188814856" y="306073533"/>
              </a:cxn>
              <a:cxn ang="0">
                <a:pos x="365829642" y="306073533"/>
              </a:cxn>
              <a:cxn ang="0">
                <a:pos x="365829642" y="211898117"/>
              </a:cxn>
              <a:cxn ang="0">
                <a:pos x="377629711" y="200126190"/>
              </a:cxn>
              <a:cxn ang="0">
                <a:pos x="389429781" y="211898117"/>
              </a:cxn>
              <a:cxn ang="0">
                <a:pos x="542840993" y="353161242"/>
              </a:cxn>
              <a:cxn ang="0">
                <a:pos x="542840993" y="364936600"/>
              </a:cxn>
              <a:cxn ang="0">
                <a:pos x="542840993" y="376708527"/>
              </a:cxn>
            </a:cxnLst>
            <a:rect l="0" t="0" r="0" b="0"/>
            <a:pathLst>
              <a:path w="61" h="62">
                <a:moveTo>
                  <a:pt x="31" y="62"/>
                </a:moveTo>
                <a:cubicBezTo>
                  <a:pt x="14" y="62"/>
                  <a:pt x="0" y="48"/>
                  <a:pt x="0" y="31"/>
                </a:cubicBezTo>
                <a:cubicBezTo>
                  <a:pt x="0" y="14"/>
                  <a:pt x="14" y="0"/>
                  <a:pt x="31" y="0"/>
                </a:cubicBezTo>
                <a:cubicBezTo>
                  <a:pt x="48" y="0"/>
                  <a:pt x="61" y="14"/>
                  <a:pt x="61" y="31"/>
                </a:cubicBezTo>
                <a:cubicBezTo>
                  <a:pt x="61" y="48"/>
                  <a:pt x="48" y="62"/>
                  <a:pt x="31" y="62"/>
                </a:cubicBezTo>
                <a:close/>
                <a:moveTo>
                  <a:pt x="31" y="9"/>
                </a:moveTo>
                <a:cubicBezTo>
                  <a:pt x="19" y="9"/>
                  <a:pt x="9" y="19"/>
                  <a:pt x="9" y="31"/>
                </a:cubicBezTo>
                <a:cubicBezTo>
                  <a:pt x="9" y="43"/>
                  <a:pt x="19" y="53"/>
                  <a:pt x="31" y="53"/>
                </a:cubicBezTo>
                <a:cubicBezTo>
                  <a:pt x="43" y="53"/>
                  <a:pt x="52" y="43"/>
                  <a:pt x="52" y="31"/>
                </a:cubicBezTo>
                <a:cubicBezTo>
                  <a:pt x="52" y="19"/>
                  <a:pt x="43" y="9"/>
                  <a:pt x="31" y="9"/>
                </a:cubicBezTo>
                <a:close/>
                <a:moveTo>
                  <a:pt x="46" y="32"/>
                </a:moveTo>
                <a:cubicBezTo>
                  <a:pt x="33" y="45"/>
                  <a:pt x="33" y="45"/>
                  <a:pt x="33" y="45"/>
                </a:cubicBezTo>
                <a:cubicBezTo>
                  <a:pt x="33" y="45"/>
                  <a:pt x="32" y="45"/>
                  <a:pt x="32" y="45"/>
                </a:cubicBezTo>
                <a:cubicBezTo>
                  <a:pt x="31" y="45"/>
                  <a:pt x="31" y="45"/>
                  <a:pt x="31" y="44"/>
                </a:cubicBezTo>
                <a:cubicBezTo>
                  <a:pt x="31" y="36"/>
                  <a:pt x="31" y="36"/>
                  <a:pt x="31" y="36"/>
                </a:cubicBezTo>
                <a:cubicBezTo>
                  <a:pt x="16" y="36"/>
                  <a:pt x="16" y="36"/>
                  <a:pt x="16" y="36"/>
                </a:cubicBezTo>
                <a:cubicBezTo>
                  <a:pt x="16" y="36"/>
                  <a:pt x="15" y="36"/>
                  <a:pt x="15" y="35"/>
                </a:cubicBezTo>
                <a:cubicBezTo>
                  <a:pt x="15" y="27"/>
                  <a:pt x="15" y="27"/>
                  <a:pt x="15" y="27"/>
                </a:cubicBezTo>
                <a:cubicBezTo>
                  <a:pt x="15" y="27"/>
                  <a:pt x="16" y="26"/>
                  <a:pt x="16" y="26"/>
                </a:cubicBezTo>
                <a:cubicBezTo>
                  <a:pt x="31" y="26"/>
                  <a:pt x="31" y="26"/>
                  <a:pt x="31" y="26"/>
                </a:cubicBezTo>
                <a:cubicBezTo>
                  <a:pt x="31" y="18"/>
                  <a:pt x="31" y="18"/>
                  <a:pt x="31" y="18"/>
                </a:cubicBezTo>
                <a:cubicBezTo>
                  <a:pt x="31" y="18"/>
                  <a:pt x="31" y="17"/>
                  <a:pt x="32" y="17"/>
                </a:cubicBezTo>
                <a:cubicBezTo>
                  <a:pt x="32" y="17"/>
                  <a:pt x="33" y="17"/>
                  <a:pt x="33" y="18"/>
                </a:cubicBezTo>
                <a:cubicBezTo>
                  <a:pt x="46" y="30"/>
                  <a:pt x="46" y="30"/>
                  <a:pt x="46" y="30"/>
                </a:cubicBezTo>
                <a:cubicBezTo>
                  <a:pt x="46" y="31"/>
                  <a:pt x="46" y="31"/>
                  <a:pt x="46" y="31"/>
                </a:cubicBezTo>
                <a:cubicBezTo>
                  <a:pt x="46" y="32"/>
                  <a:pt x="46" y="32"/>
                  <a:pt x="46" y="32"/>
                </a:cubicBezTo>
                <a:close/>
              </a:path>
            </a:pathLst>
          </a:custGeom>
          <a:solidFill>
            <a:srgbClr val="00A4C5"/>
          </a:solidFill>
          <a:ln w="9525">
            <a:noFill/>
          </a:ln>
        </p:spPr>
        <p:txBody>
          <a:bodyPr/>
          <a:lstStyle/>
          <a:p>
            <a:endParaRPr lang="zh-CN" altLang="en-US"/>
          </a:p>
        </p:txBody>
      </p:sp>
      <p:graphicFrame>
        <p:nvGraphicFramePr>
          <p:cNvPr id="56" name="表格 55"/>
          <p:cNvGraphicFramePr>
            <a:graphicFrameLocks noGrp="1"/>
          </p:cNvGraphicFramePr>
          <p:nvPr>
            <p:custDataLst>
              <p:tags r:id="rId1"/>
            </p:custDataLst>
          </p:nvPr>
        </p:nvGraphicFramePr>
        <p:xfrm>
          <a:off x="682201" y="922317"/>
          <a:ext cx="2394585" cy="3879215"/>
        </p:xfrm>
        <a:graphic>
          <a:graphicData uri="http://schemas.openxmlformats.org/drawingml/2006/table">
            <a:tbl>
              <a:tblPr firstRow="1" bandRow="1">
                <a:effectLst/>
                <a:tableStyleId>{5940675A-B579-460E-94D1-54222C63F5DA}</a:tableStyleId>
              </a:tblPr>
              <a:tblGrid>
                <a:gridCol w="702945"/>
                <a:gridCol w="545465"/>
                <a:gridCol w="519430"/>
                <a:gridCol w="626745"/>
              </a:tblGrid>
              <a:tr h="490220">
                <a:tc>
                  <a:txBody>
                    <a:bodyPr/>
                    <a:lstStyle/>
                    <a:p>
                      <a:pPr algn="l" fontAlgn="ctr"/>
                      <a:r>
                        <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产量</a:t>
                      </a:r>
                      <a:endPar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p>
                      <a:pPr algn="l" fontAlgn="ctr"/>
                      <a:r>
                        <a:rPr lang="en-US" altLang="zh-CN" sz="600" b="0"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a:t>
                      </a:r>
                      <a:r>
                        <a:rPr lang="zh-CN" altLang="en-US" sz="600" b="0"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单位：万辆</a:t>
                      </a:r>
                      <a:r>
                        <a:rPr lang="en-US" altLang="zh-CN" sz="600" b="0"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a:t>
                      </a:r>
                      <a:endParaRPr lang="en-US" altLang="zh-CN" sz="600" b="0"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6" marR="9526" marT="9525"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A4C5"/>
                    </a:solidFill>
                  </a:tcPr>
                </a:tc>
                <a:tc>
                  <a:txBody>
                    <a:bodyPr/>
                    <a:lstStyle/>
                    <a:p>
                      <a:pPr algn="ctr" fontAlgn="ctr"/>
                      <a:r>
                        <a:rPr lang="en-US" altLang="zh-CN"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BEV</a:t>
                      </a:r>
                      <a:endPar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p>
                      <a:pPr algn="ctr" fontAlgn="ctr"/>
                      <a:endPar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6" marR="9526" marT="9525" marB="0">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A4C5"/>
                    </a:solidFill>
                  </a:tcPr>
                </a:tc>
                <a:tc>
                  <a:txBody>
                    <a:bodyPr/>
                    <a:lstStyle/>
                    <a:p>
                      <a:pPr algn="ctr" fontAlgn="ctr"/>
                      <a:r>
                        <a:rPr lang="en-US" altLang="zh-CN"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PHEV</a:t>
                      </a:r>
                      <a:endParaRPr lang="en-US" altLang="zh-CN"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p>
                      <a:pPr algn="ctr" fontAlgn="ctr"/>
                      <a:endParaRPr lang="en-US" altLang="zh-CN"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6" marR="9526" marT="9525" marB="0">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A4C5"/>
                    </a:solidFill>
                  </a:tcPr>
                </a:tc>
                <a:tc>
                  <a:txBody>
                    <a:bodyPr/>
                    <a:lstStyle/>
                    <a:p>
                      <a:pPr algn="ctr" fontAlgn="ctr"/>
                      <a:r>
                        <a:rPr lang="en-US" altLang="zh-CN" sz="1000" b="1"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NEV</a:t>
                      </a:r>
                      <a:endParaRPr lang="en-US" altLang="zh-CN" sz="1000" b="1"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p>
                      <a:pPr algn="ctr" fontAlgn="ctr"/>
                      <a:r>
                        <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合计</a:t>
                      </a:r>
                      <a:endPar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6" marR="9526" marT="9525"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A4C5"/>
                    </a:solidFill>
                  </a:tcPr>
                </a:tc>
              </a:tr>
              <a:tr h="416560">
                <a:tc>
                  <a:txBody>
                    <a:bodyPr/>
                    <a:lstStyle/>
                    <a:p>
                      <a:pPr algn="l" fontAlgn="ctr"/>
                      <a:r>
                        <a:rPr lang="en-US" altLang="zh-CN"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rPr>
                        <a:t>月份</a:t>
                      </a:r>
                      <a:endParaRPr lang="zh-CN" altLang="en-US"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p>
                      <a:pPr indent="0" algn="r">
                        <a:buNone/>
                      </a:pPr>
                      <a:r>
                        <a:rPr lang="en-US" sz="1000" b="0">
                          <a:solidFill>
                            <a:srgbClr val="000000"/>
                          </a:solidFill>
                          <a:latin typeface="Arial" panose="020B0604020202020204" pitchFamily="34" charset="0"/>
                          <a:cs typeface="Arial" panose="020B0604020202020204" pitchFamily="34" charset="0"/>
                        </a:rPr>
                        <a:t>34.8</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p>
                      <a:pPr indent="0" algn="r">
                        <a:buNone/>
                      </a:pPr>
                      <a:r>
                        <a:rPr lang="en-US" sz="1000" b="0">
                          <a:solidFill>
                            <a:srgbClr val="000000"/>
                          </a:solidFill>
                          <a:latin typeface="Arial" panose="020B0604020202020204" pitchFamily="34" charset="0"/>
                          <a:cs typeface="Arial" panose="020B0604020202020204" pitchFamily="34" charset="0"/>
                        </a:rPr>
                        <a:t>8.0</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p>
                      <a:pPr indent="0" algn="r">
                        <a:buNone/>
                      </a:pPr>
                      <a:r>
                        <a:rPr lang="en-US" sz="1000" b="0">
                          <a:solidFill>
                            <a:srgbClr val="000000"/>
                          </a:solidFill>
                          <a:latin typeface="Arial" panose="020B0604020202020204" pitchFamily="34" charset="0"/>
                          <a:cs typeface="Arial" panose="020B0604020202020204" pitchFamily="34" charset="0"/>
                        </a:rPr>
                        <a:t>42.8</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r>
              <a:tr h="415290">
                <a:tc>
                  <a:txBody>
                    <a:bodyPr/>
                    <a:lstStyle/>
                    <a:p>
                      <a:pPr algn="l" fontAlgn="ctr"/>
                      <a:r>
                        <a:rPr lang="en-US" altLang="zh-CN"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rPr>
                        <a:t>21</a:t>
                      </a:r>
                      <a:r>
                        <a:rPr lang="zh-CN" altLang="en-US"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rPr>
                        <a:t>年</a:t>
                      </a:r>
                      <a:r>
                        <a:rPr lang="en-US" altLang="zh-CN"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rPr>
                        <a:t>12</a:t>
                      </a:r>
                      <a:r>
                        <a:rPr lang="zh-CN" altLang="en-US"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rPr>
                        <a:t>月份</a:t>
                      </a:r>
                      <a:endParaRPr lang="zh-CN" altLang="en-US"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p>
                      <a:pPr indent="0" algn="r">
                        <a:buNone/>
                      </a:pPr>
                      <a:r>
                        <a:rPr lang="en-US" sz="1000" b="0">
                          <a:solidFill>
                            <a:srgbClr val="000000"/>
                          </a:solidFill>
                          <a:latin typeface="Arial" panose="020B0604020202020204" pitchFamily="34" charset="0"/>
                          <a:cs typeface="Arial" panose="020B0604020202020204" pitchFamily="34" charset="0"/>
                        </a:rPr>
                        <a:t>40.5</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p>
                      <a:pPr indent="0" algn="r">
                        <a:buNone/>
                      </a:pPr>
                      <a:r>
                        <a:rPr lang="en-US" sz="1000" b="0">
                          <a:solidFill>
                            <a:srgbClr val="000000"/>
                          </a:solidFill>
                          <a:latin typeface="Arial" panose="020B0604020202020204" pitchFamily="34" charset="0"/>
                          <a:cs typeface="Arial" panose="020B0604020202020204" pitchFamily="34" charset="0"/>
                        </a:rPr>
                        <a:t>8.1</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p>
                      <a:pPr indent="0" algn="r">
                        <a:buNone/>
                      </a:pPr>
                      <a:r>
                        <a:rPr lang="en-US" sz="1000" b="0">
                          <a:solidFill>
                            <a:srgbClr val="000000"/>
                          </a:solidFill>
                          <a:latin typeface="Arial" panose="020B0604020202020204" pitchFamily="34" charset="0"/>
                          <a:cs typeface="Arial" panose="020B0604020202020204" pitchFamily="34" charset="0"/>
                        </a:rPr>
                        <a:t>48.6</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r>
              <a:tr h="417195">
                <a:tc>
                  <a:txBody>
                    <a:bodyPr/>
                    <a:lstStyle/>
                    <a:p>
                      <a:pPr algn="l" fontAlgn="ctr"/>
                      <a:r>
                        <a:rPr lang="zh-CN" altLang="en-US" sz="1000" b="0" u="none" strike="noStrike" kern="1200">
                          <a:solidFill>
                            <a:schemeClr val="tx1">
                              <a:lumMod val="75000"/>
                              <a:lumOff val="25000"/>
                            </a:schemeClr>
                          </a:solidFill>
                          <a:effectLst/>
                          <a:latin typeface="微软雅黑" panose="020B0503020204020204" pitchFamily="34" charset="-122"/>
                          <a:ea typeface="微软雅黑" panose="020B0503020204020204" pitchFamily="34" charset="-122"/>
                          <a:cs typeface="Arial" panose="020B0604020202020204" pitchFamily="34" charset="0"/>
                        </a:rPr>
                        <a:t>同期</a:t>
                      </a:r>
                      <a:endParaRPr lang="zh-CN" altLang="en-US" sz="1000" b="0" u="none" strike="noStrike" kern="1200">
                        <a:solidFill>
                          <a:schemeClr val="tx1">
                            <a:lumMod val="75000"/>
                            <a:lumOff val="25000"/>
                          </a:schemeClr>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p>
                      <a:pPr indent="0" algn="r">
                        <a:buNone/>
                      </a:pPr>
                      <a:r>
                        <a:rPr lang="en-US" sz="1000" b="0">
                          <a:solidFill>
                            <a:srgbClr val="000000"/>
                          </a:solidFill>
                          <a:latin typeface="Arial" panose="020B0604020202020204" pitchFamily="34" charset="0"/>
                          <a:cs typeface="Arial" panose="020B0604020202020204" pitchFamily="34" charset="0"/>
                        </a:rPr>
                        <a:t>15.3</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p>
                      <a:pPr indent="0" algn="r">
                        <a:buNone/>
                      </a:pPr>
                      <a:r>
                        <a:rPr lang="en-US" sz="1000" b="0">
                          <a:solidFill>
                            <a:srgbClr val="000000"/>
                          </a:solidFill>
                          <a:latin typeface="Arial" panose="020B0604020202020204" pitchFamily="34" charset="0"/>
                          <a:cs typeface="Arial" panose="020B0604020202020204" pitchFamily="34" charset="0"/>
                        </a:rPr>
                        <a:t>2.5</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p>
                      <a:pPr indent="0" algn="r">
                        <a:buNone/>
                      </a:pPr>
                      <a:r>
                        <a:rPr lang="en-US" sz="1000" b="0">
                          <a:solidFill>
                            <a:srgbClr val="000000"/>
                          </a:solidFill>
                          <a:latin typeface="Arial" panose="020B0604020202020204" pitchFamily="34" charset="0"/>
                          <a:cs typeface="Arial" panose="020B0604020202020204" pitchFamily="34" charset="0"/>
                        </a:rPr>
                        <a:t>17.8</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r>
              <a:tr h="417195">
                <a:tc>
                  <a:txBody>
                    <a:bodyPr/>
                    <a:lstStyle/>
                    <a:p>
                      <a:pPr algn="l" fontAlgn="ctr"/>
                      <a:r>
                        <a:rPr lang="zh-CN" altLang="en-US" sz="1000" b="1" u="none" strike="noStrike" kern="1200">
                          <a:solidFill>
                            <a:srgbClr val="00A4C5"/>
                          </a:solidFill>
                          <a:effectLst/>
                          <a:latin typeface="微软雅黑" panose="020B0503020204020204" pitchFamily="34" charset="-122"/>
                          <a:ea typeface="微软雅黑" panose="020B0503020204020204" pitchFamily="34" charset="-122"/>
                          <a:cs typeface="Arial" panose="020B0604020202020204" pitchFamily="34" charset="0"/>
                        </a:rPr>
                        <a:t>同比</a:t>
                      </a:r>
                      <a:endParaRPr lang="zh-CN" altLang="en-US" sz="1000" b="1" u="none" strike="noStrike" kern="1200">
                        <a:solidFill>
                          <a:srgbClr val="00A4C5"/>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lstStyle/>
                    <a:p>
                      <a:pPr indent="0" algn="r">
                        <a:buNone/>
                      </a:pPr>
                      <a:r>
                        <a:rPr lang="en-US" sz="1000" b="1">
                          <a:solidFill>
                            <a:srgbClr val="00A4C5"/>
                          </a:solidFill>
                          <a:latin typeface="Arial" panose="020B0604020202020204" pitchFamily="34" charset="0"/>
                          <a:cs typeface="Arial" panose="020B0604020202020204" pitchFamily="34" charset="0"/>
                        </a:rPr>
                        <a:t>127.8%</a:t>
                      </a:r>
                      <a:endParaRPr lang="en-US" altLang="en-US" sz="1000" b="1">
                        <a:solidFill>
                          <a:srgbClr val="00A4C5"/>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lstStyle/>
                    <a:p>
                      <a:pPr indent="0" algn="r">
                        <a:buNone/>
                      </a:pPr>
                      <a:r>
                        <a:rPr lang="en-US" sz="1000" b="1">
                          <a:solidFill>
                            <a:srgbClr val="00A4C5"/>
                          </a:solidFill>
                          <a:latin typeface="Arial" panose="020B0604020202020204" pitchFamily="34" charset="0"/>
                          <a:cs typeface="Arial" panose="020B0604020202020204" pitchFamily="34" charset="0"/>
                        </a:rPr>
                        <a:t>222.4%</a:t>
                      </a:r>
                      <a:endParaRPr lang="en-US" altLang="en-US" sz="1000" b="1">
                        <a:solidFill>
                          <a:srgbClr val="00A4C5"/>
                        </a:solidFill>
                        <a:latin typeface="Arial" panose="020B0604020202020204" pitchFamily="34" charset="0"/>
                        <a:cs typeface="Arial" panose="020B0604020202020204" pitchFamily="34" charset="0"/>
                      </a:endParaRPr>
                    </a:p>
                  </a:txBody>
                  <a:tcPr marL="12700" marR="12700" marT="12700" vert="horz" anchor="ctr" anchorCtr="0">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lstStyle/>
                    <a:p>
                      <a:pPr indent="0" algn="r">
                        <a:buNone/>
                      </a:pPr>
                      <a:r>
                        <a:rPr lang="en-US" sz="1000" b="1">
                          <a:solidFill>
                            <a:srgbClr val="00A4C5"/>
                          </a:solidFill>
                          <a:latin typeface="Arial" panose="020B0604020202020204" pitchFamily="34" charset="0"/>
                          <a:cs typeface="Arial" panose="020B0604020202020204" pitchFamily="34" charset="0"/>
                        </a:rPr>
                        <a:t>141.0%</a:t>
                      </a:r>
                      <a:endParaRPr lang="en-US" altLang="en-US" sz="1000" b="1">
                        <a:solidFill>
                          <a:srgbClr val="00A4C5"/>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r>
              <a:tr h="415925">
                <a:tc>
                  <a:txBody>
                    <a:bodyPr/>
                    <a:lstStyle/>
                    <a:p>
                      <a:pPr algn="l" fontAlgn="ctr"/>
                      <a:r>
                        <a:rPr lang="zh-CN" altLang="en-US" sz="1000" b="1" u="none" strike="noStrike" kern="1200">
                          <a:solidFill>
                            <a:srgbClr val="00A4C5"/>
                          </a:solidFill>
                          <a:effectLst/>
                          <a:latin typeface="微软雅黑" panose="020B0503020204020204" pitchFamily="34" charset="-122"/>
                          <a:ea typeface="微软雅黑" panose="020B0503020204020204" pitchFamily="34" charset="-122"/>
                          <a:cs typeface="Arial" panose="020B0604020202020204" pitchFamily="34" charset="0"/>
                        </a:rPr>
                        <a:t>环比</a:t>
                      </a:r>
                      <a:endParaRPr lang="zh-CN" altLang="en-US" sz="1000" b="1" u="none" strike="noStrike" kern="1200">
                        <a:solidFill>
                          <a:srgbClr val="00A4C5"/>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lstStyle/>
                    <a:p>
                      <a:pPr indent="0" algn="r">
                        <a:buNone/>
                      </a:pPr>
                      <a:r>
                        <a:rPr lang="en-US" sz="1000" b="1">
                          <a:solidFill>
                            <a:srgbClr val="00A4C5"/>
                          </a:solidFill>
                          <a:latin typeface="Arial" panose="020B0604020202020204" pitchFamily="34" charset="0"/>
                          <a:cs typeface="Arial" panose="020B0604020202020204" pitchFamily="34" charset="0"/>
                        </a:rPr>
                        <a:t>-14.0%</a:t>
                      </a:r>
                      <a:endParaRPr lang="en-US" altLang="en-US" sz="1000" b="1">
                        <a:solidFill>
                          <a:srgbClr val="00A4C5"/>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lstStyle/>
                    <a:p>
                      <a:pPr indent="0" algn="r">
                        <a:buNone/>
                      </a:pPr>
                      <a:r>
                        <a:rPr lang="en-US" sz="1000" b="1">
                          <a:solidFill>
                            <a:srgbClr val="00A4C5"/>
                          </a:solidFill>
                          <a:latin typeface="Arial" panose="020B0604020202020204" pitchFamily="34" charset="0"/>
                          <a:cs typeface="Arial" panose="020B0604020202020204" pitchFamily="34" charset="0"/>
                        </a:rPr>
                        <a:t>-0.8%</a:t>
                      </a:r>
                      <a:endParaRPr lang="en-US" altLang="en-US" sz="1000" b="1">
                        <a:solidFill>
                          <a:srgbClr val="00A4C5"/>
                        </a:solidFill>
                        <a:latin typeface="Arial" panose="020B0604020202020204" pitchFamily="34" charset="0"/>
                        <a:cs typeface="Arial" panose="020B0604020202020204" pitchFamily="34" charset="0"/>
                      </a:endParaRPr>
                    </a:p>
                  </a:txBody>
                  <a:tcPr marL="12700" marR="12700" marT="12700" vert="horz" anchor="ctr" anchorCtr="0">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lstStyle/>
                    <a:p>
                      <a:pPr indent="0" algn="r">
                        <a:buNone/>
                      </a:pPr>
                      <a:r>
                        <a:rPr lang="en-US" sz="1000" b="1">
                          <a:solidFill>
                            <a:srgbClr val="00A4C5"/>
                          </a:solidFill>
                          <a:latin typeface="Arial" panose="020B0604020202020204" pitchFamily="34" charset="0"/>
                          <a:cs typeface="Arial" panose="020B0604020202020204" pitchFamily="34" charset="0"/>
                        </a:rPr>
                        <a:t>-11.8%</a:t>
                      </a:r>
                      <a:endParaRPr lang="en-US" altLang="en-US" sz="1000" b="1">
                        <a:solidFill>
                          <a:srgbClr val="00A4C5"/>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r>
            </a:tbl>
          </a:graphicData>
        </a:graphic>
      </p:graphicFrame>
      <p:sp>
        <p:nvSpPr>
          <p:cNvPr id="57" name="矩形 56"/>
          <p:cNvSpPr/>
          <p:nvPr/>
        </p:nvSpPr>
        <p:spPr>
          <a:xfrm>
            <a:off x="598170" y="653415"/>
            <a:ext cx="487680" cy="275590"/>
          </a:xfrm>
          <a:prstGeom prst="rect">
            <a:avLst/>
          </a:prstGeom>
          <a:noFill/>
          <a:ln>
            <a:noFill/>
          </a:ln>
        </p:spPr>
        <p:txBody>
          <a:bodyPr wrap="none" rtlCol="0" anchor="t">
            <a:spAutoFit/>
          </a:bodyPr>
          <a:lstStyle/>
          <a:p>
            <a:pPr algn="ctr"/>
            <a:r>
              <a:rPr lang="zh-CN" altLang="en-US" sz="1200" b="1">
                <a:solidFill>
                  <a:srgbClr val="00A4C5"/>
                </a:solidFill>
                <a:effectLst>
                  <a:reflection blurRad="6350" stA="53000" endA="300" endPos="35500" dir="5400000" sy="-90000" algn="bl" rotWithShape="0"/>
                </a:effectLst>
              </a:rPr>
              <a:t>产量</a:t>
            </a:r>
            <a:endParaRPr lang="zh-CN" altLang="en-US" sz="1200" b="1">
              <a:solidFill>
                <a:srgbClr val="00A4C5"/>
              </a:solidFill>
              <a:effectLst>
                <a:reflection blurRad="6350" stA="53000" endA="300" endPos="35500" dir="5400000" sy="-90000" algn="bl" rotWithShape="0"/>
              </a:effectLst>
            </a:endParaRPr>
          </a:p>
        </p:txBody>
      </p:sp>
      <p:grpSp>
        <p:nvGrpSpPr>
          <p:cNvPr id="60" name="组合 59"/>
          <p:cNvGrpSpPr/>
          <p:nvPr/>
        </p:nvGrpSpPr>
        <p:grpSpPr>
          <a:xfrm>
            <a:off x="2078990" y="1109345"/>
            <a:ext cx="208280" cy="245745"/>
            <a:chOff x="14564" y="4939"/>
            <a:chExt cx="952" cy="1054"/>
          </a:xfrm>
          <a:solidFill>
            <a:schemeClr val="bg1"/>
          </a:solidFill>
        </p:grpSpPr>
        <p:sp>
          <p:nvSpPr>
            <p:cNvPr id="15437" name="Rectangle 465"/>
            <p:cNvSpPr/>
            <p:nvPr/>
          </p:nvSpPr>
          <p:spPr>
            <a:xfrm>
              <a:off x="15134" y="5118"/>
              <a:ext cx="193" cy="63"/>
            </a:xfrm>
            <a:prstGeom prst="rect">
              <a:avLst/>
            </a:prstGeom>
            <a:grpFill/>
            <a:ln w="12700" cap="flat">
              <a:noFill/>
              <a:miter lim="400000"/>
            </a:ln>
            <a:effectLst/>
          </p:spPr>
          <p:txBody>
            <a:bodyPr wrap="square" lIns="91439" tIns="91439" rIns="91439" bIns="91439" numCol="1" anchor="t">
              <a:noAutofit/>
            </a:bodyPr>
            <a:lstStyle/>
            <a:p/>
          </p:txBody>
        </p:sp>
        <p:sp>
          <p:nvSpPr>
            <p:cNvPr id="15438" name="Rectangle 466"/>
            <p:cNvSpPr/>
            <p:nvPr/>
          </p:nvSpPr>
          <p:spPr>
            <a:xfrm>
              <a:off x="15134" y="5217"/>
              <a:ext cx="193" cy="67"/>
            </a:xfrm>
            <a:prstGeom prst="rect">
              <a:avLst/>
            </a:prstGeom>
            <a:grpFill/>
            <a:ln w="12700" cap="flat">
              <a:noFill/>
              <a:miter lim="400000"/>
            </a:ln>
            <a:effectLst/>
          </p:spPr>
          <p:txBody>
            <a:bodyPr wrap="square" lIns="91439" tIns="91439" rIns="91439" bIns="91439" numCol="1" anchor="t">
              <a:noAutofit/>
            </a:bodyPr>
            <a:lstStyle/>
            <a:p/>
          </p:txBody>
        </p:sp>
        <p:sp>
          <p:nvSpPr>
            <p:cNvPr id="15439" name="Freeform 467"/>
            <p:cNvSpPr/>
            <p:nvPr/>
          </p:nvSpPr>
          <p:spPr>
            <a:xfrm>
              <a:off x="15031" y="5917"/>
              <a:ext cx="404" cy="72"/>
            </a:xfrm>
            <a:custGeom>
              <a:avLst/>
              <a:gdLst/>
              <a:ahLst/>
              <a:cxnLst>
                <a:cxn ang="0">
                  <a:pos x="wd2" y="hd2"/>
                </a:cxn>
                <a:cxn ang="5400000">
                  <a:pos x="wd2" y="hd2"/>
                </a:cxn>
                <a:cxn ang="10800000">
                  <a:pos x="wd2" y="hd2"/>
                </a:cxn>
                <a:cxn ang="16200000">
                  <a:pos x="wd2" y="hd2"/>
                </a:cxn>
              </a:cxnLst>
              <a:rect l="0" t="0" r="r" b="b"/>
              <a:pathLst>
                <a:path w="21600" h="21600" extrusionOk="0">
                  <a:moveTo>
                    <a:pt x="19562" y="0"/>
                  </a:moveTo>
                  <a:cubicBezTo>
                    <a:pt x="1834" y="0"/>
                    <a:pt x="1834" y="0"/>
                    <a:pt x="1834" y="0"/>
                  </a:cubicBezTo>
                  <a:cubicBezTo>
                    <a:pt x="815" y="0"/>
                    <a:pt x="0" y="5684"/>
                    <a:pt x="0" y="11368"/>
                  </a:cubicBezTo>
                  <a:cubicBezTo>
                    <a:pt x="0" y="17053"/>
                    <a:pt x="815" y="21600"/>
                    <a:pt x="1834" y="21600"/>
                  </a:cubicBezTo>
                  <a:cubicBezTo>
                    <a:pt x="19562" y="21600"/>
                    <a:pt x="19562" y="21600"/>
                    <a:pt x="19562" y="21600"/>
                  </a:cubicBezTo>
                  <a:cubicBezTo>
                    <a:pt x="20581" y="21600"/>
                    <a:pt x="21600" y="17053"/>
                    <a:pt x="21600" y="11368"/>
                  </a:cubicBezTo>
                  <a:cubicBezTo>
                    <a:pt x="21600" y="5684"/>
                    <a:pt x="20581" y="0"/>
                    <a:pt x="19562" y="0"/>
                  </a:cubicBezTo>
                  <a:close/>
                </a:path>
              </a:pathLst>
            </a:custGeom>
            <a:grpFill/>
            <a:ln w="12700" cap="flat">
              <a:noFill/>
              <a:miter lim="400000"/>
            </a:ln>
            <a:effectLst/>
          </p:spPr>
          <p:txBody>
            <a:bodyPr wrap="square" lIns="91439" tIns="91439" rIns="91439" bIns="91439" numCol="1" anchor="t">
              <a:noAutofit/>
            </a:bodyPr>
            <a:lstStyle/>
            <a:p/>
          </p:txBody>
        </p:sp>
        <p:sp>
          <p:nvSpPr>
            <p:cNvPr id="15440" name="Freeform 468"/>
            <p:cNvSpPr/>
            <p:nvPr/>
          </p:nvSpPr>
          <p:spPr>
            <a:xfrm>
              <a:off x="14564" y="4943"/>
              <a:ext cx="328" cy="260"/>
            </a:xfrm>
            <a:custGeom>
              <a:avLst/>
              <a:gdLst/>
              <a:ahLst/>
              <a:cxnLst>
                <a:cxn ang="0">
                  <a:pos x="wd2" y="hd2"/>
                </a:cxn>
                <a:cxn ang="5400000">
                  <a:pos x="wd2" y="hd2"/>
                </a:cxn>
                <a:cxn ang="10800000">
                  <a:pos x="wd2" y="hd2"/>
                </a:cxn>
                <a:cxn ang="16200000">
                  <a:pos x="wd2" y="hd2"/>
                </a:cxn>
              </a:cxnLst>
              <a:rect l="0" t="0" r="r" b="b"/>
              <a:pathLst>
                <a:path w="21600" h="21600" extrusionOk="0">
                  <a:moveTo>
                    <a:pt x="4469" y="9529"/>
                  </a:moveTo>
                  <a:cubicBezTo>
                    <a:pt x="6703" y="9529"/>
                    <a:pt x="6703" y="9529"/>
                    <a:pt x="6703" y="9529"/>
                  </a:cubicBezTo>
                  <a:cubicBezTo>
                    <a:pt x="8193" y="10165"/>
                    <a:pt x="9683" y="11435"/>
                    <a:pt x="9683" y="13341"/>
                  </a:cubicBezTo>
                  <a:cubicBezTo>
                    <a:pt x="16138" y="13341"/>
                    <a:pt x="16138" y="13341"/>
                    <a:pt x="16138" y="13341"/>
                  </a:cubicBezTo>
                  <a:cubicBezTo>
                    <a:pt x="16138" y="11118"/>
                    <a:pt x="16138" y="11118"/>
                    <a:pt x="16138" y="11118"/>
                  </a:cubicBezTo>
                  <a:cubicBezTo>
                    <a:pt x="20855" y="11118"/>
                    <a:pt x="20855" y="11118"/>
                    <a:pt x="20855" y="11118"/>
                  </a:cubicBezTo>
                  <a:cubicBezTo>
                    <a:pt x="21103" y="11118"/>
                    <a:pt x="21600" y="10482"/>
                    <a:pt x="21600" y="10165"/>
                  </a:cubicBezTo>
                  <a:cubicBezTo>
                    <a:pt x="21600" y="9529"/>
                    <a:pt x="21103" y="9212"/>
                    <a:pt x="20855" y="9212"/>
                  </a:cubicBezTo>
                  <a:cubicBezTo>
                    <a:pt x="16138" y="9212"/>
                    <a:pt x="16138" y="9212"/>
                    <a:pt x="16138" y="9212"/>
                  </a:cubicBezTo>
                  <a:cubicBezTo>
                    <a:pt x="16138" y="4129"/>
                    <a:pt x="16138" y="4129"/>
                    <a:pt x="16138" y="4129"/>
                  </a:cubicBezTo>
                  <a:cubicBezTo>
                    <a:pt x="20855" y="4129"/>
                    <a:pt x="20855" y="4129"/>
                    <a:pt x="20855" y="4129"/>
                  </a:cubicBezTo>
                  <a:cubicBezTo>
                    <a:pt x="21103" y="4129"/>
                    <a:pt x="21600" y="3812"/>
                    <a:pt x="21600" y="3176"/>
                  </a:cubicBezTo>
                  <a:cubicBezTo>
                    <a:pt x="21600" y="2541"/>
                    <a:pt x="21103" y="2224"/>
                    <a:pt x="20855" y="2224"/>
                  </a:cubicBezTo>
                  <a:cubicBezTo>
                    <a:pt x="16138" y="2224"/>
                    <a:pt x="16138" y="2224"/>
                    <a:pt x="16138" y="2224"/>
                  </a:cubicBezTo>
                  <a:cubicBezTo>
                    <a:pt x="16138" y="0"/>
                    <a:pt x="16138" y="0"/>
                    <a:pt x="16138" y="0"/>
                  </a:cubicBezTo>
                  <a:cubicBezTo>
                    <a:pt x="9683" y="0"/>
                    <a:pt x="9683" y="0"/>
                    <a:pt x="9683" y="0"/>
                  </a:cubicBezTo>
                  <a:cubicBezTo>
                    <a:pt x="9683" y="1906"/>
                    <a:pt x="8193" y="3176"/>
                    <a:pt x="6703" y="3812"/>
                  </a:cubicBezTo>
                  <a:cubicBezTo>
                    <a:pt x="2234" y="3812"/>
                    <a:pt x="2234" y="3812"/>
                    <a:pt x="2234" y="3812"/>
                  </a:cubicBezTo>
                  <a:cubicBezTo>
                    <a:pt x="993" y="3812"/>
                    <a:pt x="0" y="5082"/>
                    <a:pt x="0" y="6671"/>
                  </a:cubicBezTo>
                  <a:cubicBezTo>
                    <a:pt x="0" y="21600"/>
                    <a:pt x="0" y="21600"/>
                    <a:pt x="0" y="21600"/>
                  </a:cubicBezTo>
                  <a:cubicBezTo>
                    <a:pt x="4469" y="21600"/>
                    <a:pt x="4469" y="21600"/>
                    <a:pt x="4469" y="21600"/>
                  </a:cubicBezTo>
                  <a:lnTo>
                    <a:pt x="4469" y="9529"/>
                  </a:lnTo>
                  <a:close/>
                </a:path>
              </a:pathLst>
            </a:custGeom>
            <a:grpFill/>
            <a:ln w="12700" cap="flat">
              <a:noFill/>
              <a:miter lim="400000"/>
            </a:ln>
            <a:effectLst/>
          </p:spPr>
          <p:txBody>
            <a:bodyPr wrap="square" lIns="91439" tIns="91439" rIns="91439" bIns="91439" numCol="1" anchor="t">
              <a:noAutofit/>
            </a:bodyPr>
            <a:lstStyle/>
            <a:p/>
          </p:txBody>
        </p:sp>
        <p:sp>
          <p:nvSpPr>
            <p:cNvPr id="15441" name="Freeform 469"/>
            <p:cNvSpPr/>
            <p:nvPr/>
          </p:nvSpPr>
          <p:spPr>
            <a:xfrm>
              <a:off x="14564" y="4939"/>
              <a:ext cx="952" cy="1055"/>
            </a:xfrm>
            <a:custGeom>
              <a:avLst/>
              <a:gdLst/>
              <a:ahLst/>
              <a:cxnLst>
                <a:cxn ang="0">
                  <a:pos x="wd2" y="hd2"/>
                </a:cxn>
                <a:cxn ang="5400000">
                  <a:pos x="wd2" y="hd2"/>
                </a:cxn>
                <a:cxn ang="10800000">
                  <a:pos x="wd2" y="hd2"/>
                </a:cxn>
                <a:cxn ang="16200000">
                  <a:pos x="wd2" y="hd2"/>
                </a:cxn>
              </a:cxnLst>
              <a:rect l="0" t="0" r="r" b="b"/>
              <a:pathLst>
                <a:path w="21600" h="21600" extrusionOk="0">
                  <a:moveTo>
                    <a:pt x="18760" y="0"/>
                  </a:moveTo>
                  <a:cubicBezTo>
                    <a:pt x="11531" y="0"/>
                    <a:pt x="11531" y="0"/>
                    <a:pt x="11531" y="0"/>
                  </a:cubicBezTo>
                  <a:cubicBezTo>
                    <a:pt x="9896" y="0"/>
                    <a:pt x="8606" y="1165"/>
                    <a:pt x="8606" y="2564"/>
                  </a:cubicBezTo>
                  <a:cubicBezTo>
                    <a:pt x="8606" y="10023"/>
                    <a:pt x="8606" y="10023"/>
                    <a:pt x="8606" y="10023"/>
                  </a:cubicBezTo>
                  <a:cubicBezTo>
                    <a:pt x="6971" y="10023"/>
                    <a:pt x="6971" y="10023"/>
                    <a:pt x="6971" y="10023"/>
                  </a:cubicBezTo>
                  <a:cubicBezTo>
                    <a:pt x="6540" y="10023"/>
                    <a:pt x="6196" y="10334"/>
                    <a:pt x="6196" y="10722"/>
                  </a:cubicBezTo>
                  <a:cubicBezTo>
                    <a:pt x="6196" y="18104"/>
                    <a:pt x="6196" y="18104"/>
                    <a:pt x="6196" y="18104"/>
                  </a:cubicBezTo>
                  <a:cubicBezTo>
                    <a:pt x="6196" y="19269"/>
                    <a:pt x="5163" y="20201"/>
                    <a:pt x="3873" y="20201"/>
                  </a:cubicBezTo>
                  <a:cubicBezTo>
                    <a:pt x="2582" y="20201"/>
                    <a:pt x="1549" y="19269"/>
                    <a:pt x="1549" y="18104"/>
                  </a:cubicBezTo>
                  <a:cubicBezTo>
                    <a:pt x="1549" y="6138"/>
                    <a:pt x="1549" y="6138"/>
                    <a:pt x="1549" y="6138"/>
                  </a:cubicBezTo>
                  <a:cubicBezTo>
                    <a:pt x="0" y="6138"/>
                    <a:pt x="0" y="6138"/>
                    <a:pt x="0" y="6138"/>
                  </a:cubicBezTo>
                  <a:cubicBezTo>
                    <a:pt x="0" y="18104"/>
                    <a:pt x="0" y="18104"/>
                    <a:pt x="0" y="18104"/>
                  </a:cubicBezTo>
                  <a:cubicBezTo>
                    <a:pt x="0" y="20046"/>
                    <a:pt x="1721" y="21600"/>
                    <a:pt x="3873" y="21600"/>
                  </a:cubicBezTo>
                  <a:cubicBezTo>
                    <a:pt x="6024" y="21600"/>
                    <a:pt x="7745" y="20046"/>
                    <a:pt x="7745" y="18104"/>
                  </a:cubicBezTo>
                  <a:cubicBezTo>
                    <a:pt x="7745" y="11422"/>
                    <a:pt x="7745" y="11422"/>
                    <a:pt x="7745" y="11422"/>
                  </a:cubicBezTo>
                  <a:cubicBezTo>
                    <a:pt x="8606" y="11422"/>
                    <a:pt x="8606" y="11422"/>
                    <a:pt x="8606" y="11422"/>
                  </a:cubicBezTo>
                  <a:cubicBezTo>
                    <a:pt x="8606" y="16705"/>
                    <a:pt x="8606" y="16705"/>
                    <a:pt x="8606" y="16705"/>
                  </a:cubicBezTo>
                  <a:cubicBezTo>
                    <a:pt x="8606" y="18104"/>
                    <a:pt x="9896" y="19269"/>
                    <a:pt x="11531" y="19269"/>
                  </a:cubicBezTo>
                  <a:cubicBezTo>
                    <a:pt x="18760" y="19269"/>
                    <a:pt x="18760" y="19269"/>
                    <a:pt x="18760" y="19269"/>
                  </a:cubicBezTo>
                  <a:cubicBezTo>
                    <a:pt x="20309" y="19269"/>
                    <a:pt x="21600" y="18104"/>
                    <a:pt x="21600" y="16705"/>
                  </a:cubicBezTo>
                  <a:cubicBezTo>
                    <a:pt x="21600" y="2564"/>
                    <a:pt x="21600" y="2564"/>
                    <a:pt x="21600" y="2564"/>
                  </a:cubicBezTo>
                  <a:cubicBezTo>
                    <a:pt x="21600" y="1165"/>
                    <a:pt x="20309" y="0"/>
                    <a:pt x="18760" y="0"/>
                  </a:cubicBezTo>
                  <a:close/>
                  <a:moveTo>
                    <a:pt x="16178" y="16550"/>
                  </a:moveTo>
                  <a:cubicBezTo>
                    <a:pt x="14802" y="17793"/>
                    <a:pt x="14802" y="17793"/>
                    <a:pt x="14802" y="17793"/>
                  </a:cubicBezTo>
                  <a:cubicBezTo>
                    <a:pt x="14371" y="16161"/>
                    <a:pt x="14371" y="16161"/>
                    <a:pt x="14371" y="16161"/>
                  </a:cubicBezTo>
                  <a:cubicBezTo>
                    <a:pt x="14888" y="16705"/>
                    <a:pt x="14888" y="16705"/>
                    <a:pt x="14888" y="16705"/>
                  </a:cubicBezTo>
                  <a:cubicBezTo>
                    <a:pt x="15404" y="14840"/>
                    <a:pt x="15404" y="14840"/>
                    <a:pt x="15404" y="14840"/>
                  </a:cubicBezTo>
                  <a:cubicBezTo>
                    <a:pt x="13597" y="15384"/>
                    <a:pt x="13597" y="15384"/>
                    <a:pt x="13597" y="15384"/>
                  </a:cubicBezTo>
                  <a:cubicBezTo>
                    <a:pt x="14629" y="12121"/>
                    <a:pt x="14629" y="12121"/>
                    <a:pt x="14629" y="12121"/>
                  </a:cubicBezTo>
                  <a:cubicBezTo>
                    <a:pt x="15662" y="12121"/>
                    <a:pt x="15662" y="12121"/>
                    <a:pt x="15662" y="12121"/>
                  </a:cubicBezTo>
                  <a:cubicBezTo>
                    <a:pt x="14543" y="14685"/>
                    <a:pt x="14543" y="14685"/>
                    <a:pt x="14543" y="14685"/>
                  </a:cubicBezTo>
                  <a:cubicBezTo>
                    <a:pt x="16609" y="14219"/>
                    <a:pt x="16609" y="14219"/>
                    <a:pt x="16609" y="14219"/>
                  </a:cubicBezTo>
                  <a:cubicBezTo>
                    <a:pt x="15404" y="16860"/>
                    <a:pt x="15404" y="16860"/>
                    <a:pt x="15404" y="16860"/>
                  </a:cubicBezTo>
                  <a:lnTo>
                    <a:pt x="16178" y="16550"/>
                  </a:lnTo>
                  <a:close/>
                  <a:moveTo>
                    <a:pt x="18760" y="10256"/>
                  </a:moveTo>
                  <a:cubicBezTo>
                    <a:pt x="18760" y="10645"/>
                    <a:pt x="18416" y="10955"/>
                    <a:pt x="17986" y="10955"/>
                  </a:cubicBezTo>
                  <a:cubicBezTo>
                    <a:pt x="12306" y="10955"/>
                    <a:pt x="12306" y="10955"/>
                    <a:pt x="12306" y="10955"/>
                  </a:cubicBezTo>
                  <a:cubicBezTo>
                    <a:pt x="11876" y="10955"/>
                    <a:pt x="11445" y="10645"/>
                    <a:pt x="11445" y="10256"/>
                  </a:cubicBezTo>
                  <a:cubicBezTo>
                    <a:pt x="11445" y="3030"/>
                    <a:pt x="11445" y="3030"/>
                    <a:pt x="11445" y="3030"/>
                  </a:cubicBezTo>
                  <a:cubicBezTo>
                    <a:pt x="11445" y="2642"/>
                    <a:pt x="11876" y="2331"/>
                    <a:pt x="12306" y="2331"/>
                  </a:cubicBezTo>
                  <a:cubicBezTo>
                    <a:pt x="17986" y="2331"/>
                    <a:pt x="17986" y="2331"/>
                    <a:pt x="17986" y="2331"/>
                  </a:cubicBezTo>
                  <a:cubicBezTo>
                    <a:pt x="18416" y="2331"/>
                    <a:pt x="18760" y="2642"/>
                    <a:pt x="18760" y="3030"/>
                  </a:cubicBezTo>
                  <a:lnTo>
                    <a:pt x="18760" y="10256"/>
                  </a:lnTo>
                  <a:close/>
                </a:path>
              </a:pathLst>
            </a:custGeom>
            <a:grpFill/>
            <a:ln w="12700" cap="flat">
              <a:noFill/>
              <a:miter lim="400000"/>
            </a:ln>
            <a:effectLst/>
          </p:spPr>
          <p:txBody>
            <a:bodyPr wrap="square" lIns="91439" tIns="91439" rIns="91439" bIns="91439" numCol="1" anchor="t">
              <a:noAutofit/>
            </a:bodyPr>
            <a:lstStyle/>
            <a:p/>
          </p:txBody>
        </p:sp>
      </p:grpSp>
      <p:grpSp>
        <p:nvGrpSpPr>
          <p:cNvPr id="288" name="Group 287"/>
          <p:cNvGrpSpPr/>
          <p:nvPr/>
        </p:nvGrpSpPr>
        <p:grpSpPr>
          <a:xfrm rot="16200000">
            <a:off x="1530985" y="1165860"/>
            <a:ext cx="243205" cy="129540"/>
            <a:chOff x="5599113" y="798513"/>
            <a:chExt cx="292100" cy="163513"/>
          </a:xfrm>
          <a:solidFill>
            <a:srgbClr val="FFFFFF"/>
          </a:solidFill>
        </p:grpSpPr>
        <p:sp>
          <p:nvSpPr>
            <p:cNvPr id="8361" name="Freeform 169"/>
            <p:cNvSpPr>
              <a:spLocks noEditPoints="1"/>
            </p:cNvSpPr>
            <p:nvPr/>
          </p:nvSpPr>
          <p:spPr bwMode="auto">
            <a:xfrm>
              <a:off x="5599113" y="798513"/>
              <a:ext cx="292100" cy="163513"/>
            </a:xfrm>
            <a:custGeom>
              <a:avLst/>
              <a:gdLst/>
              <a:ahLst/>
              <a:cxnLst>
                <a:cxn ang="0">
                  <a:pos x="172" y="35"/>
                </a:cxn>
                <a:cxn ang="0">
                  <a:pos x="172" y="0"/>
                </a:cxn>
                <a:cxn ang="0">
                  <a:pos x="0" y="0"/>
                </a:cxn>
                <a:cxn ang="0">
                  <a:pos x="0" y="103"/>
                </a:cxn>
                <a:cxn ang="0">
                  <a:pos x="172" y="103"/>
                </a:cxn>
                <a:cxn ang="0">
                  <a:pos x="172" y="81"/>
                </a:cxn>
                <a:cxn ang="0">
                  <a:pos x="184" y="81"/>
                </a:cxn>
                <a:cxn ang="0">
                  <a:pos x="184" y="35"/>
                </a:cxn>
                <a:cxn ang="0">
                  <a:pos x="172" y="35"/>
                </a:cxn>
                <a:cxn ang="0">
                  <a:pos x="149" y="81"/>
                </a:cxn>
                <a:cxn ang="0">
                  <a:pos x="22" y="81"/>
                </a:cxn>
                <a:cxn ang="0">
                  <a:pos x="22" y="22"/>
                </a:cxn>
                <a:cxn ang="0">
                  <a:pos x="149" y="22"/>
                </a:cxn>
                <a:cxn ang="0">
                  <a:pos x="149" y="81"/>
                </a:cxn>
              </a:cxnLst>
              <a:rect l="0" t="0" r="r" b="b"/>
              <a:pathLst>
                <a:path w="184" h="103">
                  <a:moveTo>
                    <a:pt x="172" y="35"/>
                  </a:moveTo>
                  <a:lnTo>
                    <a:pt x="172" y="0"/>
                  </a:lnTo>
                  <a:lnTo>
                    <a:pt x="0" y="0"/>
                  </a:lnTo>
                  <a:lnTo>
                    <a:pt x="0" y="103"/>
                  </a:lnTo>
                  <a:lnTo>
                    <a:pt x="172" y="103"/>
                  </a:lnTo>
                  <a:lnTo>
                    <a:pt x="172" y="81"/>
                  </a:lnTo>
                  <a:lnTo>
                    <a:pt x="184" y="81"/>
                  </a:lnTo>
                  <a:lnTo>
                    <a:pt x="184" y="35"/>
                  </a:lnTo>
                  <a:lnTo>
                    <a:pt x="172" y="35"/>
                  </a:lnTo>
                  <a:close/>
                  <a:moveTo>
                    <a:pt x="149" y="81"/>
                  </a:moveTo>
                  <a:lnTo>
                    <a:pt x="22" y="81"/>
                  </a:lnTo>
                  <a:lnTo>
                    <a:pt x="22" y="22"/>
                  </a:lnTo>
                  <a:lnTo>
                    <a:pt x="149" y="22"/>
                  </a:lnTo>
                  <a:lnTo>
                    <a:pt x="149" y="81"/>
                  </a:lnTo>
                  <a:close/>
                </a:path>
              </a:pathLst>
            </a:custGeom>
            <a:grpFill/>
            <a:ln w="9525">
              <a:noFill/>
              <a:round/>
            </a:ln>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81" name="Freeform 170"/>
            <p:cNvSpPr/>
            <p:nvPr/>
          </p:nvSpPr>
          <p:spPr bwMode="auto">
            <a:xfrm>
              <a:off x="5651501" y="854075"/>
              <a:ext cx="166688" cy="52388"/>
            </a:xfrm>
            <a:custGeom>
              <a:avLst/>
              <a:gdLst/>
              <a:ahLst/>
              <a:cxnLst>
                <a:cxn ang="0">
                  <a:pos x="59" y="33"/>
                </a:cxn>
                <a:cxn ang="0">
                  <a:pos x="105" y="0"/>
                </a:cxn>
                <a:cxn ang="0">
                  <a:pos x="59" y="11"/>
                </a:cxn>
                <a:cxn ang="0">
                  <a:pos x="47" y="0"/>
                </a:cxn>
                <a:cxn ang="0">
                  <a:pos x="0" y="33"/>
                </a:cxn>
                <a:cxn ang="0">
                  <a:pos x="47" y="22"/>
                </a:cxn>
                <a:cxn ang="0">
                  <a:pos x="59" y="33"/>
                </a:cxn>
              </a:cxnLst>
              <a:rect l="0" t="0" r="r" b="b"/>
              <a:pathLst>
                <a:path w="105" h="33">
                  <a:moveTo>
                    <a:pt x="59" y="33"/>
                  </a:moveTo>
                  <a:lnTo>
                    <a:pt x="105" y="0"/>
                  </a:lnTo>
                  <a:lnTo>
                    <a:pt x="59" y="11"/>
                  </a:lnTo>
                  <a:lnTo>
                    <a:pt x="47" y="0"/>
                  </a:lnTo>
                  <a:lnTo>
                    <a:pt x="0" y="33"/>
                  </a:lnTo>
                  <a:lnTo>
                    <a:pt x="47" y="22"/>
                  </a:lnTo>
                  <a:lnTo>
                    <a:pt x="59" y="33"/>
                  </a:lnTo>
                  <a:close/>
                </a:path>
              </a:pathLst>
            </a:custGeom>
            <a:grpFill/>
            <a:ln w="9525">
              <a:noFill/>
              <a:round/>
            </a:ln>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grpSp>
      <p:graphicFrame>
        <p:nvGraphicFramePr>
          <p:cNvPr id="8" name="表格 7"/>
          <p:cNvGraphicFramePr>
            <a:graphicFrameLocks noGrp="1"/>
          </p:cNvGraphicFramePr>
          <p:nvPr>
            <p:custDataLst>
              <p:tags r:id="rId2"/>
            </p:custDataLst>
          </p:nvPr>
        </p:nvGraphicFramePr>
        <p:xfrm>
          <a:off x="3431751" y="915967"/>
          <a:ext cx="2394585" cy="3879215"/>
        </p:xfrm>
        <a:graphic>
          <a:graphicData uri="http://schemas.openxmlformats.org/drawingml/2006/table">
            <a:tbl>
              <a:tblPr firstRow="1" bandRow="1">
                <a:effectLst/>
                <a:tableStyleId>{5940675A-B579-460E-94D1-54222C63F5DA}</a:tableStyleId>
              </a:tblPr>
              <a:tblGrid>
                <a:gridCol w="702945"/>
                <a:gridCol w="545465"/>
                <a:gridCol w="519430"/>
                <a:gridCol w="626745"/>
              </a:tblGrid>
              <a:tr h="490220">
                <a:tc>
                  <a:txBody>
                    <a:bodyPr/>
                    <a:p>
                      <a:pPr algn="l" fontAlgn="ctr"/>
                      <a:r>
                        <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销量</a:t>
                      </a:r>
                      <a:endPar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p>
                      <a:pPr algn="l" fontAlgn="ctr"/>
                      <a:r>
                        <a:rPr lang="en-US" altLang="zh-CN" sz="600" b="0"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a:t>
                      </a:r>
                      <a:r>
                        <a:rPr lang="zh-CN" altLang="en-US" sz="600" b="0"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单位：万辆</a:t>
                      </a:r>
                      <a:r>
                        <a:rPr lang="en-US" altLang="zh-CN" sz="600" b="0"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a:t>
                      </a:r>
                      <a:endParaRPr lang="en-US" altLang="zh-CN" sz="600" b="0"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6" marR="9526" marT="9525"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A4C5"/>
                    </a:solidFill>
                  </a:tcPr>
                </a:tc>
                <a:tc>
                  <a:txBody>
                    <a:bodyPr/>
                    <a:p>
                      <a:pPr algn="ctr" fontAlgn="ctr"/>
                      <a:r>
                        <a:rPr lang="en-US" altLang="zh-CN"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BEV</a:t>
                      </a:r>
                      <a:endPar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p>
                      <a:pPr algn="ctr" fontAlgn="ctr"/>
                      <a:endPar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6" marR="9526" marT="9525" marB="0">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A4C5"/>
                    </a:solidFill>
                  </a:tcPr>
                </a:tc>
                <a:tc>
                  <a:txBody>
                    <a:bodyPr/>
                    <a:p>
                      <a:pPr algn="ctr" fontAlgn="ctr"/>
                      <a:r>
                        <a:rPr lang="en-US" altLang="zh-CN"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PHEV</a:t>
                      </a:r>
                      <a:endParaRPr lang="en-US" altLang="zh-CN"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p>
                      <a:pPr algn="ctr" fontAlgn="ctr"/>
                      <a:endParaRPr lang="en-US" altLang="zh-CN"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6" marR="9526" marT="9525" marB="0">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A4C5"/>
                    </a:solidFill>
                  </a:tcPr>
                </a:tc>
                <a:tc>
                  <a:txBody>
                    <a:bodyPr/>
                    <a:p>
                      <a:pPr algn="ctr" fontAlgn="ctr"/>
                      <a:r>
                        <a:rPr lang="en-US" altLang="zh-CN" sz="1000" b="1"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NEV</a:t>
                      </a:r>
                      <a:endParaRPr lang="en-US" altLang="zh-CN" sz="1000" b="1"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p>
                      <a:pPr algn="ctr" fontAlgn="ctr"/>
                      <a:r>
                        <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合计</a:t>
                      </a:r>
                      <a:endPar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6" marR="9526" marT="9525"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A4C5"/>
                    </a:solidFill>
                  </a:tcPr>
                </a:tc>
              </a:tr>
              <a:tr h="416560">
                <a:tc>
                  <a:txBody>
                    <a:bodyPr/>
                    <a:p>
                      <a:pPr algn="l" fontAlgn="ctr"/>
                      <a:r>
                        <a:rPr lang="en-US" altLang="zh-CN"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rPr>
                        <a:t>月份</a:t>
                      </a:r>
                      <a:endParaRPr lang="zh-CN" altLang="en-US"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26.9</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7.7</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34.7</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r>
              <a:tr h="415290">
                <a:tc>
                  <a:txBody>
                    <a:bodyPr/>
                    <a:p>
                      <a:pPr algn="l" fontAlgn="ctr"/>
                      <a:r>
                        <a:rPr lang="en-US" altLang="zh-CN"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rPr>
                        <a:t>21</a:t>
                      </a:r>
                      <a:r>
                        <a:rPr lang="zh-CN" altLang="en-US"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rPr>
                        <a:t>年</a:t>
                      </a:r>
                      <a:r>
                        <a:rPr lang="en-US" altLang="zh-CN"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rPr>
                        <a:t>12</a:t>
                      </a:r>
                      <a:r>
                        <a:rPr lang="zh-CN" altLang="en-US"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rPr>
                        <a:t>月份</a:t>
                      </a:r>
                      <a:endParaRPr lang="zh-CN" altLang="en-US"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39.2</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8.3</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47.5</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r>
              <a:tr h="417195">
                <a:tc>
                  <a:txBody>
                    <a:bodyPr/>
                    <a:p>
                      <a:pPr algn="l" fontAlgn="ctr"/>
                      <a:r>
                        <a:rPr lang="zh-CN" altLang="en-US" sz="1000" b="0" u="none" strike="noStrike" kern="1200">
                          <a:solidFill>
                            <a:schemeClr val="tx1">
                              <a:lumMod val="75000"/>
                              <a:lumOff val="25000"/>
                            </a:schemeClr>
                          </a:solidFill>
                          <a:effectLst/>
                          <a:latin typeface="微软雅黑" panose="020B0503020204020204" pitchFamily="34" charset="-122"/>
                          <a:ea typeface="微软雅黑" panose="020B0503020204020204" pitchFamily="34" charset="-122"/>
                          <a:cs typeface="Arial" panose="020B0604020202020204" pitchFamily="34" charset="0"/>
                        </a:rPr>
                        <a:t>同期</a:t>
                      </a:r>
                      <a:endParaRPr lang="zh-CN" altLang="en-US" sz="1000" b="0" u="none" strike="noStrike" kern="1200">
                        <a:solidFill>
                          <a:schemeClr val="tx1">
                            <a:lumMod val="75000"/>
                            <a:lumOff val="25000"/>
                          </a:schemeClr>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12.4</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2.5</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14.9</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r>
              <a:tr h="417195">
                <a:tc>
                  <a:txBody>
                    <a:bodyPr/>
                    <a:p>
                      <a:pPr algn="l" fontAlgn="ctr"/>
                      <a:r>
                        <a:rPr lang="zh-CN" altLang="en-US" sz="1000" b="1" u="none" strike="noStrike" kern="1200">
                          <a:solidFill>
                            <a:srgbClr val="00A4C5"/>
                          </a:solidFill>
                          <a:effectLst/>
                          <a:latin typeface="微软雅黑" panose="020B0503020204020204" pitchFamily="34" charset="-122"/>
                          <a:ea typeface="微软雅黑" panose="020B0503020204020204" pitchFamily="34" charset="-122"/>
                          <a:cs typeface="Arial" panose="020B0604020202020204" pitchFamily="34" charset="0"/>
                        </a:rPr>
                        <a:t>同比</a:t>
                      </a:r>
                      <a:endParaRPr lang="zh-CN" altLang="en-US" sz="1000" b="1" u="none" strike="noStrike" kern="1200">
                        <a:solidFill>
                          <a:srgbClr val="00A4C5"/>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p>
                      <a:pPr indent="0" algn="r">
                        <a:buNone/>
                      </a:pPr>
                      <a:r>
                        <a:rPr lang="en-US" sz="1000" b="1">
                          <a:solidFill>
                            <a:srgbClr val="00A4C5"/>
                          </a:solidFill>
                          <a:latin typeface="Arial" panose="020B0604020202020204" pitchFamily="34" charset="0"/>
                          <a:cs typeface="Arial" panose="020B0604020202020204" pitchFamily="34" charset="0"/>
                        </a:rPr>
                        <a:t>116.7%</a:t>
                      </a:r>
                      <a:endParaRPr lang="en-US" altLang="en-US" sz="1000" b="1">
                        <a:solidFill>
                          <a:srgbClr val="00A4C5"/>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p>
                      <a:pPr indent="0" algn="r">
                        <a:buNone/>
                      </a:pPr>
                      <a:r>
                        <a:rPr lang="en-US" sz="1000" b="1">
                          <a:solidFill>
                            <a:srgbClr val="00A4C5"/>
                          </a:solidFill>
                          <a:latin typeface="Arial" panose="020B0604020202020204" pitchFamily="34" charset="0"/>
                          <a:cs typeface="Arial" panose="020B0604020202020204" pitchFamily="34" charset="0"/>
                        </a:rPr>
                        <a:t>207.5%</a:t>
                      </a:r>
                      <a:endParaRPr lang="en-US" altLang="en-US" sz="1000" b="1">
                        <a:solidFill>
                          <a:srgbClr val="00A4C5"/>
                        </a:solidFill>
                        <a:latin typeface="Arial" panose="020B0604020202020204" pitchFamily="34" charset="0"/>
                        <a:cs typeface="Arial" panose="020B0604020202020204" pitchFamily="34" charset="0"/>
                      </a:endParaRPr>
                    </a:p>
                  </a:txBody>
                  <a:tcPr marL="12700" marR="12700" marT="12700" vert="horz" anchor="ctr" anchorCtr="0">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p>
                      <a:pPr indent="0" algn="r">
                        <a:buNone/>
                      </a:pPr>
                      <a:r>
                        <a:rPr lang="en-US" sz="1000" b="1">
                          <a:solidFill>
                            <a:srgbClr val="00A4C5"/>
                          </a:solidFill>
                          <a:latin typeface="Arial" panose="020B0604020202020204" pitchFamily="34" charset="0"/>
                          <a:cs typeface="Arial" panose="020B0604020202020204" pitchFamily="34" charset="0"/>
                        </a:rPr>
                        <a:t>132.0%</a:t>
                      </a:r>
                      <a:endParaRPr lang="en-US" altLang="en-US" sz="1000" b="1">
                        <a:solidFill>
                          <a:srgbClr val="00A4C5"/>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r>
              <a:tr h="415925">
                <a:tc>
                  <a:txBody>
                    <a:bodyPr/>
                    <a:p>
                      <a:pPr algn="l" fontAlgn="ctr"/>
                      <a:r>
                        <a:rPr lang="zh-CN" altLang="en-US" sz="1000" b="1" u="none" strike="noStrike" kern="1200">
                          <a:solidFill>
                            <a:srgbClr val="00A4C5"/>
                          </a:solidFill>
                          <a:effectLst/>
                          <a:latin typeface="微软雅黑" panose="020B0503020204020204" pitchFamily="34" charset="-122"/>
                          <a:ea typeface="微软雅黑" panose="020B0503020204020204" pitchFamily="34" charset="-122"/>
                          <a:cs typeface="Arial" panose="020B0604020202020204" pitchFamily="34" charset="0"/>
                        </a:rPr>
                        <a:t>环比</a:t>
                      </a:r>
                      <a:endParaRPr lang="zh-CN" altLang="en-US" sz="1000" b="1" u="none" strike="noStrike" kern="1200">
                        <a:solidFill>
                          <a:srgbClr val="00A4C5"/>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p>
                      <a:pPr indent="0" algn="r">
                        <a:buNone/>
                      </a:pPr>
                      <a:r>
                        <a:rPr lang="en-US" sz="1000" b="1">
                          <a:solidFill>
                            <a:srgbClr val="00A4C5"/>
                          </a:solidFill>
                          <a:latin typeface="Arial" panose="020B0604020202020204" pitchFamily="34" charset="0"/>
                          <a:cs typeface="Arial" panose="020B0604020202020204" pitchFamily="34" charset="0"/>
                        </a:rPr>
                        <a:t>-31.4%</a:t>
                      </a:r>
                      <a:endParaRPr lang="en-US" altLang="en-US" sz="1000" b="1">
                        <a:solidFill>
                          <a:srgbClr val="00A4C5"/>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p>
                      <a:pPr indent="0" algn="r">
                        <a:buNone/>
                      </a:pPr>
                      <a:r>
                        <a:rPr lang="en-US" sz="1000" b="1">
                          <a:solidFill>
                            <a:srgbClr val="00A4C5"/>
                          </a:solidFill>
                          <a:latin typeface="Arial" panose="020B0604020202020204" pitchFamily="34" charset="0"/>
                          <a:cs typeface="Arial" panose="020B0604020202020204" pitchFamily="34" charset="0"/>
                        </a:rPr>
                        <a:t>-6.2%</a:t>
                      </a:r>
                      <a:endParaRPr lang="en-US" altLang="en-US" sz="1000" b="1">
                        <a:solidFill>
                          <a:srgbClr val="00A4C5"/>
                        </a:solidFill>
                        <a:latin typeface="Arial" panose="020B0604020202020204" pitchFamily="34" charset="0"/>
                        <a:cs typeface="Arial" panose="020B0604020202020204" pitchFamily="34" charset="0"/>
                      </a:endParaRPr>
                    </a:p>
                  </a:txBody>
                  <a:tcPr marL="12700" marR="12700" marT="12700" vert="horz" anchor="ctr" anchorCtr="0">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p>
                      <a:pPr indent="0" algn="r">
                        <a:buNone/>
                      </a:pPr>
                      <a:r>
                        <a:rPr lang="en-US" sz="1000" b="1">
                          <a:solidFill>
                            <a:srgbClr val="00A4C5"/>
                          </a:solidFill>
                          <a:latin typeface="Arial" panose="020B0604020202020204" pitchFamily="34" charset="0"/>
                          <a:cs typeface="Arial" panose="020B0604020202020204" pitchFamily="34" charset="0"/>
                        </a:rPr>
                        <a:t>-27.0%</a:t>
                      </a:r>
                      <a:endParaRPr lang="en-US" altLang="en-US" sz="1000" b="1">
                        <a:solidFill>
                          <a:srgbClr val="00A4C5"/>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r>
            </a:tbl>
          </a:graphicData>
        </a:graphic>
      </p:graphicFrame>
      <p:grpSp>
        <p:nvGrpSpPr>
          <p:cNvPr id="9" name="组合 8"/>
          <p:cNvGrpSpPr/>
          <p:nvPr/>
        </p:nvGrpSpPr>
        <p:grpSpPr>
          <a:xfrm>
            <a:off x="4828540" y="1102995"/>
            <a:ext cx="208280" cy="245745"/>
            <a:chOff x="14564" y="4939"/>
            <a:chExt cx="952" cy="1054"/>
          </a:xfrm>
          <a:solidFill>
            <a:schemeClr val="bg1"/>
          </a:solidFill>
        </p:grpSpPr>
        <p:sp>
          <p:nvSpPr>
            <p:cNvPr id="11" name="Rectangle 465"/>
            <p:cNvSpPr/>
            <p:nvPr/>
          </p:nvSpPr>
          <p:spPr>
            <a:xfrm>
              <a:off x="15134" y="5118"/>
              <a:ext cx="193" cy="63"/>
            </a:xfrm>
            <a:prstGeom prst="rect">
              <a:avLst/>
            </a:prstGeom>
            <a:grpFill/>
            <a:ln w="12700" cap="flat">
              <a:noFill/>
              <a:miter lim="400000"/>
            </a:ln>
            <a:effectLst/>
          </p:spPr>
          <p:txBody>
            <a:bodyPr wrap="square" lIns="91439" tIns="91439" rIns="91439" bIns="91439" numCol="1" anchor="t">
              <a:noAutofit/>
            </a:bodyPr>
            <a:p/>
          </p:txBody>
        </p:sp>
        <p:sp>
          <p:nvSpPr>
            <p:cNvPr id="12" name="Rectangle 466"/>
            <p:cNvSpPr/>
            <p:nvPr/>
          </p:nvSpPr>
          <p:spPr>
            <a:xfrm>
              <a:off x="15134" y="5217"/>
              <a:ext cx="193" cy="67"/>
            </a:xfrm>
            <a:prstGeom prst="rect">
              <a:avLst/>
            </a:prstGeom>
            <a:grpFill/>
            <a:ln w="12700" cap="flat">
              <a:noFill/>
              <a:miter lim="400000"/>
            </a:ln>
            <a:effectLst/>
          </p:spPr>
          <p:txBody>
            <a:bodyPr wrap="square" lIns="91439" tIns="91439" rIns="91439" bIns="91439" numCol="1" anchor="t">
              <a:noAutofit/>
            </a:bodyPr>
            <a:p/>
          </p:txBody>
        </p:sp>
        <p:sp>
          <p:nvSpPr>
            <p:cNvPr id="13" name="Freeform 467"/>
            <p:cNvSpPr/>
            <p:nvPr/>
          </p:nvSpPr>
          <p:spPr>
            <a:xfrm>
              <a:off x="15031" y="5917"/>
              <a:ext cx="404" cy="72"/>
            </a:xfrm>
            <a:custGeom>
              <a:avLst/>
              <a:gdLst/>
              <a:ahLst/>
              <a:cxnLst>
                <a:cxn ang="0">
                  <a:pos x="wd2" y="hd2"/>
                </a:cxn>
                <a:cxn ang="5400000">
                  <a:pos x="wd2" y="hd2"/>
                </a:cxn>
                <a:cxn ang="10800000">
                  <a:pos x="wd2" y="hd2"/>
                </a:cxn>
                <a:cxn ang="16200000">
                  <a:pos x="wd2" y="hd2"/>
                </a:cxn>
              </a:cxnLst>
              <a:rect l="0" t="0" r="r" b="b"/>
              <a:pathLst>
                <a:path w="21600" h="21600" extrusionOk="0">
                  <a:moveTo>
                    <a:pt x="19562" y="0"/>
                  </a:moveTo>
                  <a:cubicBezTo>
                    <a:pt x="1834" y="0"/>
                    <a:pt x="1834" y="0"/>
                    <a:pt x="1834" y="0"/>
                  </a:cubicBezTo>
                  <a:cubicBezTo>
                    <a:pt x="815" y="0"/>
                    <a:pt x="0" y="5684"/>
                    <a:pt x="0" y="11368"/>
                  </a:cubicBezTo>
                  <a:cubicBezTo>
                    <a:pt x="0" y="17053"/>
                    <a:pt x="815" y="21600"/>
                    <a:pt x="1834" y="21600"/>
                  </a:cubicBezTo>
                  <a:cubicBezTo>
                    <a:pt x="19562" y="21600"/>
                    <a:pt x="19562" y="21600"/>
                    <a:pt x="19562" y="21600"/>
                  </a:cubicBezTo>
                  <a:cubicBezTo>
                    <a:pt x="20581" y="21600"/>
                    <a:pt x="21600" y="17053"/>
                    <a:pt x="21600" y="11368"/>
                  </a:cubicBezTo>
                  <a:cubicBezTo>
                    <a:pt x="21600" y="5684"/>
                    <a:pt x="20581" y="0"/>
                    <a:pt x="19562" y="0"/>
                  </a:cubicBezTo>
                  <a:close/>
                </a:path>
              </a:pathLst>
            </a:custGeom>
            <a:grpFill/>
            <a:ln w="12700" cap="flat">
              <a:noFill/>
              <a:miter lim="400000"/>
            </a:ln>
            <a:effectLst/>
          </p:spPr>
          <p:txBody>
            <a:bodyPr wrap="square" lIns="91439" tIns="91439" rIns="91439" bIns="91439" numCol="1" anchor="t">
              <a:noAutofit/>
            </a:bodyPr>
            <a:p/>
          </p:txBody>
        </p:sp>
        <p:sp>
          <p:nvSpPr>
            <p:cNvPr id="14" name="Freeform 468"/>
            <p:cNvSpPr/>
            <p:nvPr/>
          </p:nvSpPr>
          <p:spPr>
            <a:xfrm>
              <a:off x="14564" y="4943"/>
              <a:ext cx="328" cy="260"/>
            </a:xfrm>
            <a:custGeom>
              <a:avLst/>
              <a:gdLst/>
              <a:ahLst/>
              <a:cxnLst>
                <a:cxn ang="0">
                  <a:pos x="wd2" y="hd2"/>
                </a:cxn>
                <a:cxn ang="5400000">
                  <a:pos x="wd2" y="hd2"/>
                </a:cxn>
                <a:cxn ang="10800000">
                  <a:pos x="wd2" y="hd2"/>
                </a:cxn>
                <a:cxn ang="16200000">
                  <a:pos x="wd2" y="hd2"/>
                </a:cxn>
              </a:cxnLst>
              <a:rect l="0" t="0" r="r" b="b"/>
              <a:pathLst>
                <a:path w="21600" h="21600" extrusionOk="0">
                  <a:moveTo>
                    <a:pt x="4469" y="9529"/>
                  </a:moveTo>
                  <a:cubicBezTo>
                    <a:pt x="6703" y="9529"/>
                    <a:pt x="6703" y="9529"/>
                    <a:pt x="6703" y="9529"/>
                  </a:cubicBezTo>
                  <a:cubicBezTo>
                    <a:pt x="8193" y="10165"/>
                    <a:pt x="9683" y="11435"/>
                    <a:pt x="9683" y="13341"/>
                  </a:cubicBezTo>
                  <a:cubicBezTo>
                    <a:pt x="16138" y="13341"/>
                    <a:pt x="16138" y="13341"/>
                    <a:pt x="16138" y="13341"/>
                  </a:cubicBezTo>
                  <a:cubicBezTo>
                    <a:pt x="16138" y="11118"/>
                    <a:pt x="16138" y="11118"/>
                    <a:pt x="16138" y="11118"/>
                  </a:cubicBezTo>
                  <a:cubicBezTo>
                    <a:pt x="20855" y="11118"/>
                    <a:pt x="20855" y="11118"/>
                    <a:pt x="20855" y="11118"/>
                  </a:cubicBezTo>
                  <a:cubicBezTo>
                    <a:pt x="21103" y="11118"/>
                    <a:pt x="21600" y="10482"/>
                    <a:pt x="21600" y="10165"/>
                  </a:cubicBezTo>
                  <a:cubicBezTo>
                    <a:pt x="21600" y="9529"/>
                    <a:pt x="21103" y="9212"/>
                    <a:pt x="20855" y="9212"/>
                  </a:cubicBezTo>
                  <a:cubicBezTo>
                    <a:pt x="16138" y="9212"/>
                    <a:pt x="16138" y="9212"/>
                    <a:pt x="16138" y="9212"/>
                  </a:cubicBezTo>
                  <a:cubicBezTo>
                    <a:pt x="16138" y="4129"/>
                    <a:pt x="16138" y="4129"/>
                    <a:pt x="16138" y="4129"/>
                  </a:cubicBezTo>
                  <a:cubicBezTo>
                    <a:pt x="20855" y="4129"/>
                    <a:pt x="20855" y="4129"/>
                    <a:pt x="20855" y="4129"/>
                  </a:cubicBezTo>
                  <a:cubicBezTo>
                    <a:pt x="21103" y="4129"/>
                    <a:pt x="21600" y="3812"/>
                    <a:pt x="21600" y="3176"/>
                  </a:cubicBezTo>
                  <a:cubicBezTo>
                    <a:pt x="21600" y="2541"/>
                    <a:pt x="21103" y="2224"/>
                    <a:pt x="20855" y="2224"/>
                  </a:cubicBezTo>
                  <a:cubicBezTo>
                    <a:pt x="16138" y="2224"/>
                    <a:pt x="16138" y="2224"/>
                    <a:pt x="16138" y="2224"/>
                  </a:cubicBezTo>
                  <a:cubicBezTo>
                    <a:pt x="16138" y="0"/>
                    <a:pt x="16138" y="0"/>
                    <a:pt x="16138" y="0"/>
                  </a:cubicBezTo>
                  <a:cubicBezTo>
                    <a:pt x="9683" y="0"/>
                    <a:pt x="9683" y="0"/>
                    <a:pt x="9683" y="0"/>
                  </a:cubicBezTo>
                  <a:cubicBezTo>
                    <a:pt x="9683" y="1906"/>
                    <a:pt x="8193" y="3176"/>
                    <a:pt x="6703" y="3812"/>
                  </a:cubicBezTo>
                  <a:cubicBezTo>
                    <a:pt x="2234" y="3812"/>
                    <a:pt x="2234" y="3812"/>
                    <a:pt x="2234" y="3812"/>
                  </a:cubicBezTo>
                  <a:cubicBezTo>
                    <a:pt x="993" y="3812"/>
                    <a:pt x="0" y="5082"/>
                    <a:pt x="0" y="6671"/>
                  </a:cubicBezTo>
                  <a:cubicBezTo>
                    <a:pt x="0" y="21600"/>
                    <a:pt x="0" y="21600"/>
                    <a:pt x="0" y="21600"/>
                  </a:cubicBezTo>
                  <a:cubicBezTo>
                    <a:pt x="4469" y="21600"/>
                    <a:pt x="4469" y="21600"/>
                    <a:pt x="4469" y="21600"/>
                  </a:cubicBezTo>
                  <a:lnTo>
                    <a:pt x="4469" y="9529"/>
                  </a:lnTo>
                  <a:close/>
                </a:path>
              </a:pathLst>
            </a:custGeom>
            <a:grpFill/>
            <a:ln w="12700" cap="flat">
              <a:noFill/>
              <a:miter lim="400000"/>
            </a:ln>
            <a:effectLst/>
          </p:spPr>
          <p:txBody>
            <a:bodyPr wrap="square" lIns="91439" tIns="91439" rIns="91439" bIns="91439" numCol="1" anchor="t">
              <a:noAutofit/>
            </a:bodyPr>
            <a:p/>
          </p:txBody>
        </p:sp>
        <p:sp>
          <p:nvSpPr>
            <p:cNvPr id="15" name="Freeform 469"/>
            <p:cNvSpPr/>
            <p:nvPr/>
          </p:nvSpPr>
          <p:spPr>
            <a:xfrm>
              <a:off x="14564" y="4939"/>
              <a:ext cx="952" cy="1055"/>
            </a:xfrm>
            <a:custGeom>
              <a:avLst/>
              <a:gdLst/>
              <a:ahLst/>
              <a:cxnLst>
                <a:cxn ang="0">
                  <a:pos x="wd2" y="hd2"/>
                </a:cxn>
                <a:cxn ang="5400000">
                  <a:pos x="wd2" y="hd2"/>
                </a:cxn>
                <a:cxn ang="10800000">
                  <a:pos x="wd2" y="hd2"/>
                </a:cxn>
                <a:cxn ang="16200000">
                  <a:pos x="wd2" y="hd2"/>
                </a:cxn>
              </a:cxnLst>
              <a:rect l="0" t="0" r="r" b="b"/>
              <a:pathLst>
                <a:path w="21600" h="21600" extrusionOk="0">
                  <a:moveTo>
                    <a:pt x="18760" y="0"/>
                  </a:moveTo>
                  <a:cubicBezTo>
                    <a:pt x="11531" y="0"/>
                    <a:pt x="11531" y="0"/>
                    <a:pt x="11531" y="0"/>
                  </a:cubicBezTo>
                  <a:cubicBezTo>
                    <a:pt x="9896" y="0"/>
                    <a:pt x="8606" y="1165"/>
                    <a:pt x="8606" y="2564"/>
                  </a:cubicBezTo>
                  <a:cubicBezTo>
                    <a:pt x="8606" y="10023"/>
                    <a:pt x="8606" y="10023"/>
                    <a:pt x="8606" y="10023"/>
                  </a:cubicBezTo>
                  <a:cubicBezTo>
                    <a:pt x="6971" y="10023"/>
                    <a:pt x="6971" y="10023"/>
                    <a:pt x="6971" y="10023"/>
                  </a:cubicBezTo>
                  <a:cubicBezTo>
                    <a:pt x="6540" y="10023"/>
                    <a:pt x="6196" y="10334"/>
                    <a:pt x="6196" y="10722"/>
                  </a:cubicBezTo>
                  <a:cubicBezTo>
                    <a:pt x="6196" y="18104"/>
                    <a:pt x="6196" y="18104"/>
                    <a:pt x="6196" y="18104"/>
                  </a:cubicBezTo>
                  <a:cubicBezTo>
                    <a:pt x="6196" y="19269"/>
                    <a:pt x="5163" y="20201"/>
                    <a:pt x="3873" y="20201"/>
                  </a:cubicBezTo>
                  <a:cubicBezTo>
                    <a:pt x="2582" y="20201"/>
                    <a:pt x="1549" y="19269"/>
                    <a:pt x="1549" y="18104"/>
                  </a:cubicBezTo>
                  <a:cubicBezTo>
                    <a:pt x="1549" y="6138"/>
                    <a:pt x="1549" y="6138"/>
                    <a:pt x="1549" y="6138"/>
                  </a:cubicBezTo>
                  <a:cubicBezTo>
                    <a:pt x="0" y="6138"/>
                    <a:pt x="0" y="6138"/>
                    <a:pt x="0" y="6138"/>
                  </a:cubicBezTo>
                  <a:cubicBezTo>
                    <a:pt x="0" y="18104"/>
                    <a:pt x="0" y="18104"/>
                    <a:pt x="0" y="18104"/>
                  </a:cubicBezTo>
                  <a:cubicBezTo>
                    <a:pt x="0" y="20046"/>
                    <a:pt x="1721" y="21600"/>
                    <a:pt x="3873" y="21600"/>
                  </a:cubicBezTo>
                  <a:cubicBezTo>
                    <a:pt x="6024" y="21600"/>
                    <a:pt x="7745" y="20046"/>
                    <a:pt x="7745" y="18104"/>
                  </a:cubicBezTo>
                  <a:cubicBezTo>
                    <a:pt x="7745" y="11422"/>
                    <a:pt x="7745" y="11422"/>
                    <a:pt x="7745" y="11422"/>
                  </a:cubicBezTo>
                  <a:cubicBezTo>
                    <a:pt x="8606" y="11422"/>
                    <a:pt x="8606" y="11422"/>
                    <a:pt x="8606" y="11422"/>
                  </a:cubicBezTo>
                  <a:cubicBezTo>
                    <a:pt x="8606" y="16705"/>
                    <a:pt x="8606" y="16705"/>
                    <a:pt x="8606" y="16705"/>
                  </a:cubicBezTo>
                  <a:cubicBezTo>
                    <a:pt x="8606" y="18104"/>
                    <a:pt x="9896" y="19269"/>
                    <a:pt x="11531" y="19269"/>
                  </a:cubicBezTo>
                  <a:cubicBezTo>
                    <a:pt x="18760" y="19269"/>
                    <a:pt x="18760" y="19269"/>
                    <a:pt x="18760" y="19269"/>
                  </a:cubicBezTo>
                  <a:cubicBezTo>
                    <a:pt x="20309" y="19269"/>
                    <a:pt x="21600" y="18104"/>
                    <a:pt x="21600" y="16705"/>
                  </a:cubicBezTo>
                  <a:cubicBezTo>
                    <a:pt x="21600" y="2564"/>
                    <a:pt x="21600" y="2564"/>
                    <a:pt x="21600" y="2564"/>
                  </a:cubicBezTo>
                  <a:cubicBezTo>
                    <a:pt x="21600" y="1165"/>
                    <a:pt x="20309" y="0"/>
                    <a:pt x="18760" y="0"/>
                  </a:cubicBezTo>
                  <a:close/>
                  <a:moveTo>
                    <a:pt x="16178" y="16550"/>
                  </a:moveTo>
                  <a:cubicBezTo>
                    <a:pt x="14802" y="17793"/>
                    <a:pt x="14802" y="17793"/>
                    <a:pt x="14802" y="17793"/>
                  </a:cubicBezTo>
                  <a:cubicBezTo>
                    <a:pt x="14371" y="16161"/>
                    <a:pt x="14371" y="16161"/>
                    <a:pt x="14371" y="16161"/>
                  </a:cubicBezTo>
                  <a:cubicBezTo>
                    <a:pt x="14888" y="16705"/>
                    <a:pt x="14888" y="16705"/>
                    <a:pt x="14888" y="16705"/>
                  </a:cubicBezTo>
                  <a:cubicBezTo>
                    <a:pt x="15404" y="14840"/>
                    <a:pt x="15404" y="14840"/>
                    <a:pt x="15404" y="14840"/>
                  </a:cubicBezTo>
                  <a:cubicBezTo>
                    <a:pt x="13597" y="15384"/>
                    <a:pt x="13597" y="15384"/>
                    <a:pt x="13597" y="15384"/>
                  </a:cubicBezTo>
                  <a:cubicBezTo>
                    <a:pt x="14629" y="12121"/>
                    <a:pt x="14629" y="12121"/>
                    <a:pt x="14629" y="12121"/>
                  </a:cubicBezTo>
                  <a:cubicBezTo>
                    <a:pt x="15662" y="12121"/>
                    <a:pt x="15662" y="12121"/>
                    <a:pt x="15662" y="12121"/>
                  </a:cubicBezTo>
                  <a:cubicBezTo>
                    <a:pt x="14543" y="14685"/>
                    <a:pt x="14543" y="14685"/>
                    <a:pt x="14543" y="14685"/>
                  </a:cubicBezTo>
                  <a:cubicBezTo>
                    <a:pt x="16609" y="14219"/>
                    <a:pt x="16609" y="14219"/>
                    <a:pt x="16609" y="14219"/>
                  </a:cubicBezTo>
                  <a:cubicBezTo>
                    <a:pt x="15404" y="16860"/>
                    <a:pt x="15404" y="16860"/>
                    <a:pt x="15404" y="16860"/>
                  </a:cubicBezTo>
                  <a:lnTo>
                    <a:pt x="16178" y="16550"/>
                  </a:lnTo>
                  <a:close/>
                  <a:moveTo>
                    <a:pt x="18760" y="10256"/>
                  </a:moveTo>
                  <a:cubicBezTo>
                    <a:pt x="18760" y="10645"/>
                    <a:pt x="18416" y="10955"/>
                    <a:pt x="17986" y="10955"/>
                  </a:cubicBezTo>
                  <a:cubicBezTo>
                    <a:pt x="12306" y="10955"/>
                    <a:pt x="12306" y="10955"/>
                    <a:pt x="12306" y="10955"/>
                  </a:cubicBezTo>
                  <a:cubicBezTo>
                    <a:pt x="11876" y="10955"/>
                    <a:pt x="11445" y="10645"/>
                    <a:pt x="11445" y="10256"/>
                  </a:cubicBezTo>
                  <a:cubicBezTo>
                    <a:pt x="11445" y="3030"/>
                    <a:pt x="11445" y="3030"/>
                    <a:pt x="11445" y="3030"/>
                  </a:cubicBezTo>
                  <a:cubicBezTo>
                    <a:pt x="11445" y="2642"/>
                    <a:pt x="11876" y="2331"/>
                    <a:pt x="12306" y="2331"/>
                  </a:cubicBezTo>
                  <a:cubicBezTo>
                    <a:pt x="17986" y="2331"/>
                    <a:pt x="17986" y="2331"/>
                    <a:pt x="17986" y="2331"/>
                  </a:cubicBezTo>
                  <a:cubicBezTo>
                    <a:pt x="18416" y="2331"/>
                    <a:pt x="18760" y="2642"/>
                    <a:pt x="18760" y="3030"/>
                  </a:cubicBezTo>
                  <a:lnTo>
                    <a:pt x="18760" y="10256"/>
                  </a:lnTo>
                  <a:close/>
                </a:path>
              </a:pathLst>
            </a:custGeom>
            <a:grpFill/>
            <a:ln w="12700" cap="flat">
              <a:noFill/>
              <a:miter lim="400000"/>
            </a:ln>
            <a:effectLst/>
          </p:spPr>
          <p:txBody>
            <a:bodyPr wrap="square" lIns="91439" tIns="91439" rIns="91439" bIns="91439" numCol="1" anchor="t">
              <a:noAutofit/>
            </a:bodyPr>
            <a:p/>
          </p:txBody>
        </p:sp>
      </p:grpSp>
      <p:grpSp>
        <p:nvGrpSpPr>
          <p:cNvPr id="16" name="Group 287"/>
          <p:cNvGrpSpPr/>
          <p:nvPr/>
        </p:nvGrpSpPr>
        <p:grpSpPr>
          <a:xfrm rot="16200000">
            <a:off x="4280535" y="1159510"/>
            <a:ext cx="243205" cy="129540"/>
            <a:chOff x="5599113" y="798513"/>
            <a:chExt cx="292100" cy="163513"/>
          </a:xfrm>
          <a:solidFill>
            <a:srgbClr val="FFFFFF"/>
          </a:solidFill>
        </p:grpSpPr>
        <p:sp>
          <p:nvSpPr>
            <p:cNvPr id="17" name="Freeform 169"/>
            <p:cNvSpPr>
              <a:spLocks noEditPoints="1"/>
            </p:cNvSpPr>
            <p:nvPr/>
          </p:nvSpPr>
          <p:spPr bwMode="auto">
            <a:xfrm>
              <a:off x="5599113" y="798513"/>
              <a:ext cx="292100" cy="163513"/>
            </a:xfrm>
            <a:custGeom>
              <a:avLst/>
              <a:gdLst/>
              <a:ahLst/>
              <a:cxnLst>
                <a:cxn ang="0">
                  <a:pos x="172" y="35"/>
                </a:cxn>
                <a:cxn ang="0">
                  <a:pos x="172" y="0"/>
                </a:cxn>
                <a:cxn ang="0">
                  <a:pos x="0" y="0"/>
                </a:cxn>
                <a:cxn ang="0">
                  <a:pos x="0" y="103"/>
                </a:cxn>
                <a:cxn ang="0">
                  <a:pos x="172" y="103"/>
                </a:cxn>
                <a:cxn ang="0">
                  <a:pos x="172" y="81"/>
                </a:cxn>
                <a:cxn ang="0">
                  <a:pos x="184" y="81"/>
                </a:cxn>
                <a:cxn ang="0">
                  <a:pos x="184" y="35"/>
                </a:cxn>
                <a:cxn ang="0">
                  <a:pos x="172" y="35"/>
                </a:cxn>
                <a:cxn ang="0">
                  <a:pos x="149" y="81"/>
                </a:cxn>
                <a:cxn ang="0">
                  <a:pos x="22" y="81"/>
                </a:cxn>
                <a:cxn ang="0">
                  <a:pos x="22" y="22"/>
                </a:cxn>
                <a:cxn ang="0">
                  <a:pos x="149" y="22"/>
                </a:cxn>
                <a:cxn ang="0">
                  <a:pos x="149" y="81"/>
                </a:cxn>
              </a:cxnLst>
              <a:rect l="0" t="0" r="r" b="b"/>
              <a:pathLst>
                <a:path w="184" h="103">
                  <a:moveTo>
                    <a:pt x="172" y="35"/>
                  </a:moveTo>
                  <a:lnTo>
                    <a:pt x="172" y="0"/>
                  </a:lnTo>
                  <a:lnTo>
                    <a:pt x="0" y="0"/>
                  </a:lnTo>
                  <a:lnTo>
                    <a:pt x="0" y="103"/>
                  </a:lnTo>
                  <a:lnTo>
                    <a:pt x="172" y="103"/>
                  </a:lnTo>
                  <a:lnTo>
                    <a:pt x="172" y="81"/>
                  </a:lnTo>
                  <a:lnTo>
                    <a:pt x="184" y="81"/>
                  </a:lnTo>
                  <a:lnTo>
                    <a:pt x="184" y="35"/>
                  </a:lnTo>
                  <a:lnTo>
                    <a:pt x="172" y="35"/>
                  </a:lnTo>
                  <a:close/>
                  <a:moveTo>
                    <a:pt x="149" y="81"/>
                  </a:moveTo>
                  <a:lnTo>
                    <a:pt x="22" y="81"/>
                  </a:lnTo>
                  <a:lnTo>
                    <a:pt x="22" y="22"/>
                  </a:lnTo>
                  <a:lnTo>
                    <a:pt x="149" y="22"/>
                  </a:lnTo>
                  <a:lnTo>
                    <a:pt x="149" y="81"/>
                  </a:lnTo>
                  <a:close/>
                </a:path>
              </a:pathLst>
            </a:custGeom>
            <a:grpFill/>
            <a:ln w="9525">
              <a:noFill/>
              <a:round/>
            </a:ln>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8" name="Freeform 170"/>
            <p:cNvSpPr/>
            <p:nvPr/>
          </p:nvSpPr>
          <p:spPr bwMode="auto">
            <a:xfrm>
              <a:off x="5651501" y="854075"/>
              <a:ext cx="166688" cy="52388"/>
            </a:xfrm>
            <a:custGeom>
              <a:avLst/>
              <a:gdLst/>
              <a:ahLst/>
              <a:cxnLst>
                <a:cxn ang="0">
                  <a:pos x="59" y="33"/>
                </a:cxn>
                <a:cxn ang="0">
                  <a:pos x="105" y="0"/>
                </a:cxn>
                <a:cxn ang="0">
                  <a:pos x="59" y="11"/>
                </a:cxn>
                <a:cxn ang="0">
                  <a:pos x="47" y="0"/>
                </a:cxn>
                <a:cxn ang="0">
                  <a:pos x="0" y="33"/>
                </a:cxn>
                <a:cxn ang="0">
                  <a:pos x="47" y="22"/>
                </a:cxn>
                <a:cxn ang="0">
                  <a:pos x="59" y="33"/>
                </a:cxn>
              </a:cxnLst>
              <a:rect l="0" t="0" r="r" b="b"/>
              <a:pathLst>
                <a:path w="105" h="33">
                  <a:moveTo>
                    <a:pt x="59" y="33"/>
                  </a:moveTo>
                  <a:lnTo>
                    <a:pt x="105" y="0"/>
                  </a:lnTo>
                  <a:lnTo>
                    <a:pt x="59" y="11"/>
                  </a:lnTo>
                  <a:lnTo>
                    <a:pt x="47" y="0"/>
                  </a:lnTo>
                  <a:lnTo>
                    <a:pt x="0" y="33"/>
                  </a:lnTo>
                  <a:lnTo>
                    <a:pt x="47" y="22"/>
                  </a:lnTo>
                  <a:lnTo>
                    <a:pt x="59" y="33"/>
                  </a:lnTo>
                  <a:close/>
                </a:path>
              </a:pathLst>
            </a:custGeom>
            <a:grpFill/>
            <a:ln w="9525">
              <a:noFill/>
              <a:round/>
            </a:ln>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grpSp>
      <p:graphicFrame>
        <p:nvGraphicFramePr>
          <p:cNvPr id="19" name="表格 18"/>
          <p:cNvGraphicFramePr>
            <a:graphicFrameLocks noGrp="1"/>
          </p:cNvGraphicFramePr>
          <p:nvPr>
            <p:custDataLst>
              <p:tags r:id="rId3"/>
            </p:custDataLst>
          </p:nvPr>
        </p:nvGraphicFramePr>
        <p:xfrm>
          <a:off x="6155901" y="915967"/>
          <a:ext cx="2394585" cy="3879215"/>
        </p:xfrm>
        <a:graphic>
          <a:graphicData uri="http://schemas.openxmlformats.org/drawingml/2006/table">
            <a:tbl>
              <a:tblPr firstRow="1" bandRow="1">
                <a:effectLst/>
                <a:tableStyleId>{5940675A-B579-460E-94D1-54222C63F5DA}</a:tableStyleId>
              </a:tblPr>
              <a:tblGrid>
                <a:gridCol w="702945"/>
                <a:gridCol w="545465"/>
                <a:gridCol w="519430"/>
                <a:gridCol w="626745"/>
              </a:tblGrid>
              <a:tr h="490220">
                <a:tc>
                  <a:txBody>
                    <a:bodyPr/>
                    <a:p>
                      <a:pPr algn="l" fontAlgn="ctr"/>
                      <a:r>
                        <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销量</a:t>
                      </a:r>
                      <a:endPar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p>
                      <a:pPr algn="l" fontAlgn="ctr"/>
                      <a:r>
                        <a:rPr lang="en-US" altLang="zh-CN" sz="600" b="0"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a:t>
                      </a:r>
                      <a:r>
                        <a:rPr lang="zh-CN" altLang="en-US" sz="600" b="0"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单位：万辆</a:t>
                      </a:r>
                      <a:r>
                        <a:rPr lang="en-US" altLang="zh-CN" sz="600" b="0"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a:t>
                      </a:r>
                      <a:endParaRPr lang="en-US" altLang="zh-CN" sz="600" b="0"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6" marR="9526" marT="9525"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A4C5"/>
                    </a:solidFill>
                  </a:tcPr>
                </a:tc>
                <a:tc>
                  <a:txBody>
                    <a:bodyPr/>
                    <a:p>
                      <a:pPr algn="ctr" fontAlgn="ctr"/>
                      <a:r>
                        <a:rPr lang="en-US" altLang="zh-CN"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BEV</a:t>
                      </a:r>
                      <a:endPar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p>
                      <a:pPr algn="ctr" fontAlgn="ctr"/>
                      <a:endPar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6" marR="9526" marT="9525" marB="0">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A4C5"/>
                    </a:solidFill>
                  </a:tcPr>
                </a:tc>
                <a:tc>
                  <a:txBody>
                    <a:bodyPr/>
                    <a:p>
                      <a:pPr algn="ctr" fontAlgn="ctr"/>
                      <a:r>
                        <a:rPr lang="en-US" altLang="zh-CN"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PHEV</a:t>
                      </a:r>
                      <a:endParaRPr lang="en-US" altLang="zh-CN"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p>
                      <a:pPr algn="ctr" fontAlgn="ctr"/>
                      <a:endParaRPr lang="en-US" altLang="zh-CN"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6" marR="9526" marT="9525" marB="0">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A4C5"/>
                    </a:solidFill>
                  </a:tcPr>
                </a:tc>
                <a:tc>
                  <a:txBody>
                    <a:bodyPr/>
                    <a:p>
                      <a:pPr algn="ctr" fontAlgn="ctr"/>
                      <a:r>
                        <a:rPr lang="en-US" altLang="zh-CN" sz="1000" b="1"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NEV</a:t>
                      </a:r>
                      <a:endParaRPr lang="en-US" altLang="zh-CN" sz="1000" b="1"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p>
                      <a:pPr algn="ctr" fontAlgn="ctr"/>
                      <a:r>
                        <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rPr>
                        <a:t>合计</a:t>
                      </a:r>
                      <a:endParaRPr lang="zh-CN" altLang="en-US" sz="1000" b="1" i="0" u="none" strike="noStrike" dirty="0">
                        <a:solidFill>
                          <a:sysClr val="window" lastClr="FFFF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6" marR="9526" marT="9525"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A4C5"/>
                    </a:solidFill>
                  </a:tcPr>
                </a:tc>
              </a:tr>
              <a:tr h="416560">
                <a:tc>
                  <a:txBody>
                    <a:bodyPr/>
                    <a:p>
                      <a:pPr algn="l" fontAlgn="ctr"/>
                      <a:r>
                        <a:rPr lang="en-US" altLang="zh-CN"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rPr>
                        <a:t>月份</a:t>
                      </a:r>
                      <a:endParaRPr lang="zh-CN" altLang="en-US"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33.3</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7.9</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41.2</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r>
              <a:tr h="415290">
                <a:tc>
                  <a:txBody>
                    <a:bodyPr/>
                    <a:p>
                      <a:pPr algn="l" fontAlgn="ctr"/>
                      <a:r>
                        <a:rPr lang="en-US" altLang="zh-CN"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rPr>
                        <a:t>21</a:t>
                      </a:r>
                      <a:r>
                        <a:rPr lang="zh-CN" altLang="en-US"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rPr>
                        <a:t>年</a:t>
                      </a:r>
                      <a:r>
                        <a:rPr lang="en-US" altLang="zh-CN"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rPr>
                        <a:t>12</a:t>
                      </a:r>
                      <a:r>
                        <a:rPr lang="zh-CN" altLang="en-US"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rPr>
                        <a:t>月份</a:t>
                      </a:r>
                      <a:endParaRPr lang="zh-CN" altLang="en-US" sz="1000" b="0" u="none" strike="noStrike" kern="1200" dirty="0">
                        <a:solidFill>
                          <a:schemeClr val="tx1">
                            <a:lumMod val="75000"/>
                            <a:lumOff val="25000"/>
                          </a:schemeClr>
                        </a:solidFill>
                        <a:effectLst/>
                        <a:latin typeface="微软雅黑" panose="020B0503020204020204" pitchFamily="34" charset="-122"/>
                        <a:ea typeface="微软雅黑" panose="020B0503020204020204" pitchFamily="34" charset="-122"/>
                        <a:cs typeface="微软雅黑" panose="020B0503020204020204" pitchFamily="34" charset="-122"/>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42.3</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8.2</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50.5</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r>
              <a:tr h="417195">
                <a:tc>
                  <a:txBody>
                    <a:bodyPr/>
                    <a:p>
                      <a:pPr algn="l" fontAlgn="ctr"/>
                      <a:r>
                        <a:rPr lang="zh-CN" altLang="en-US" sz="1000" b="0" u="none" strike="noStrike" kern="1200">
                          <a:solidFill>
                            <a:schemeClr val="tx1">
                              <a:lumMod val="75000"/>
                              <a:lumOff val="25000"/>
                            </a:schemeClr>
                          </a:solidFill>
                          <a:effectLst/>
                          <a:latin typeface="微软雅黑" panose="020B0503020204020204" pitchFamily="34" charset="-122"/>
                          <a:ea typeface="微软雅黑" panose="020B0503020204020204" pitchFamily="34" charset="-122"/>
                          <a:cs typeface="Arial" panose="020B0604020202020204" pitchFamily="34" charset="0"/>
                        </a:rPr>
                        <a:t>同期</a:t>
                      </a:r>
                      <a:endParaRPr lang="zh-CN" altLang="en-US" sz="1000" b="0" u="none" strike="noStrike" kern="1200">
                        <a:solidFill>
                          <a:schemeClr val="tx1">
                            <a:lumMod val="75000"/>
                            <a:lumOff val="25000"/>
                          </a:schemeClr>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14.5</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2.6</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p>
                      <a:pPr indent="0" algn="r">
                        <a:buNone/>
                      </a:pPr>
                      <a:r>
                        <a:rPr lang="en-US" sz="1000" b="0">
                          <a:solidFill>
                            <a:srgbClr val="000000"/>
                          </a:solidFill>
                          <a:latin typeface="Arial" panose="020B0604020202020204" pitchFamily="34" charset="0"/>
                          <a:cs typeface="Arial" panose="020B0604020202020204" pitchFamily="34" charset="0"/>
                        </a:rPr>
                        <a:t>17.1</a:t>
                      </a:r>
                      <a:endParaRPr lang="en-US" altLang="en-US" sz="1000" b="0">
                        <a:solidFill>
                          <a:srgbClr val="000000"/>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r>
              <a:tr h="417195">
                <a:tc>
                  <a:txBody>
                    <a:bodyPr/>
                    <a:p>
                      <a:pPr algn="l" fontAlgn="ctr"/>
                      <a:r>
                        <a:rPr lang="zh-CN" altLang="en-US" sz="1000" b="1" u="none" strike="noStrike" kern="1200">
                          <a:solidFill>
                            <a:srgbClr val="00A4C5"/>
                          </a:solidFill>
                          <a:effectLst/>
                          <a:latin typeface="微软雅黑" panose="020B0503020204020204" pitchFamily="34" charset="-122"/>
                          <a:ea typeface="微软雅黑" panose="020B0503020204020204" pitchFamily="34" charset="-122"/>
                          <a:cs typeface="Arial" panose="020B0604020202020204" pitchFamily="34" charset="0"/>
                        </a:rPr>
                        <a:t>同比</a:t>
                      </a:r>
                      <a:endParaRPr lang="zh-CN" altLang="en-US" sz="1000" b="1" u="none" strike="noStrike" kern="1200">
                        <a:solidFill>
                          <a:srgbClr val="00A4C5"/>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p>
                      <a:pPr indent="0" algn="r">
                        <a:buNone/>
                      </a:pPr>
                      <a:r>
                        <a:rPr lang="en-US" sz="1000" b="1">
                          <a:solidFill>
                            <a:srgbClr val="00A4C5"/>
                          </a:solidFill>
                          <a:latin typeface="Arial" panose="020B0604020202020204" pitchFamily="34" charset="0"/>
                          <a:cs typeface="Arial" panose="020B0604020202020204" pitchFamily="34" charset="0"/>
                        </a:rPr>
                        <a:t>130.4%</a:t>
                      </a:r>
                      <a:endParaRPr lang="en-US" altLang="en-US" sz="1000" b="1">
                        <a:solidFill>
                          <a:srgbClr val="00A4C5"/>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p>
                      <a:pPr indent="0" algn="r">
                        <a:buNone/>
                      </a:pPr>
                      <a:r>
                        <a:rPr lang="en-US" sz="1000" b="1">
                          <a:solidFill>
                            <a:srgbClr val="00A4C5"/>
                          </a:solidFill>
                          <a:latin typeface="Arial" panose="020B0604020202020204" pitchFamily="34" charset="0"/>
                          <a:cs typeface="Arial" panose="020B0604020202020204" pitchFamily="34" charset="0"/>
                        </a:rPr>
                        <a:t>202.1%</a:t>
                      </a:r>
                      <a:endParaRPr lang="en-US" altLang="en-US" sz="1000" b="1">
                        <a:solidFill>
                          <a:srgbClr val="00A4C5"/>
                        </a:solidFill>
                        <a:latin typeface="Arial" panose="020B0604020202020204" pitchFamily="34" charset="0"/>
                        <a:cs typeface="Arial" panose="020B0604020202020204" pitchFamily="34" charset="0"/>
                      </a:endParaRPr>
                    </a:p>
                  </a:txBody>
                  <a:tcPr marL="12700" marR="12700" marT="12700" vert="horz" anchor="ctr" anchorCtr="0">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p>
                      <a:pPr indent="0" algn="r">
                        <a:buNone/>
                      </a:pPr>
                      <a:r>
                        <a:rPr lang="en-US" sz="1000" b="1">
                          <a:solidFill>
                            <a:srgbClr val="00A4C5"/>
                          </a:solidFill>
                          <a:latin typeface="Arial" panose="020B0604020202020204" pitchFamily="34" charset="0"/>
                          <a:cs typeface="Arial" panose="020B0604020202020204" pitchFamily="34" charset="0"/>
                        </a:rPr>
                        <a:t>141.4%</a:t>
                      </a:r>
                      <a:endParaRPr lang="en-US" altLang="en-US" sz="1000" b="1">
                        <a:solidFill>
                          <a:srgbClr val="00A4C5"/>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r>
              <a:tr h="415925">
                <a:tc>
                  <a:txBody>
                    <a:bodyPr/>
                    <a:p>
                      <a:pPr algn="l" fontAlgn="ctr"/>
                      <a:r>
                        <a:rPr lang="zh-CN" altLang="en-US" sz="1000" b="1" u="none" strike="noStrike" kern="1200">
                          <a:solidFill>
                            <a:srgbClr val="00A4C5"/>
                          </a:solidFill>
                          <a:effectLst/>
                          <a:latin typeface="微软雅黑" panose="020B0503020204020204" pitchFamily="34" charset="-122"/>
                          <a:ea typeface="微软雅黑" panose="020B0503020204020204" pitchFamily="34" charset="-122"/>
                          <a:cs typeface="Arial" panose="020B0604020202020204" pitchFamily="34" charset="0"/>
                        </a:rPr>
                        <a:t>环比</a:t>
                      </a:r>
                      <a:endParaRPr lang="zh-CN" altLang="en-US" sz="1000" b="1" u="none" strike="noStrike" kern="1200">
                        <a:solidFill>
                          <a:srgbClr val="00A4C5"/>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p>
                      <a:pPr indent="0" algn="r">
                        <a:buNone/>
                      </a:pPr>
                      <a:r>
                        <a:rPr lang="en-US" sz="1000" b="1">
                          <a:solidFill>
                            <a:srgbClr val="00A4C5"/>
                          </a:solidFill>
                          <a:latin typeface="Arial" panose="020B0604020202020204" pitchFamily="34" charset="0"/>
                          <a:cs typeface="Arial" panose="020B0604020202020204" pitchFamily="34" charset="0"/>
                        </a:rPr>
                        <a:t>-21.2%</a:t>
                      </a:r>
                      <a:endParaRPr lang="en-US" altLang="en-US" sz="1000" b="1">
                        <a:solidFill>
                          <a:srgbClr val="00A4C5"/>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p>
                      <a:pPr indent="0" algn="r">
                        <a:buNone/>
                      </a:pPr>
                      <a:r>
                        <a:rPr lang="en-US" sz="1000" b="1">
                          <a:solidFill>
                            <a:srgbClr val="00A4C5"/>
                          </a:solidFill>
                          <a:latin typeface="Arial" panose="020B0604020202020204" pitchFamily="34" charset="0"/>
                          <a:cs typeface="Arial" panose="020B0604020202020204" pitchFamily="34" charset="0"/>
                        </a:rPr>
                        <a:t>-4.3%</a:t>
                      </a:r>
                      <a:endParaRPr lang="en-US" altLang="en-US" sz="1000" b="1">
                        <a:solidFill>
                          <a:srgbClr val="00A4C5"/>
                        </a:solidFill>
                        <a:latin typeface="Arial" panose="020B0604020202020204" pitchFamily="34" charset="0"/>
                        <a:cs typeface="Arial" panose="020B0604020202020204" pitchFamily="34" charset="0"/>
                      </a:endParaRPr>
                    </a:p>
                  </a:txBody>
                  <a:tcPr marL="12700" marR="12700" marT="12700" vert="horz" anchor="ctr" anchorCtr="0">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c>
                  <a:txBody>
                    <a:bodyPr/>
                    <a:p>
                      <a:pPr indent="0" algn="r">
                        <a:buNone/>
                      </a:pPr>
                      <a:r>
                        <a:rPr lang="en-US" sz="1000" b="1">
                          <a:solidFill>
                            <a:srgbClr val="00A4C5"/>
                          </a:solidFill>
                          <a:latin typeface="Arial" panose="020B0604020202020204" pitchFamily="34" charset="0"/>
                          <a:cs typeface="Arial" panose="020B0604020202020204" pitchFamily="34" charset="0"/>
                        </a:rPr>
                        <a:t>-18.5%</a:t>
                      </a:r>
                      <a:endParaRPr lang="en-US" altLang="en-US" sz="1000" b="1">
                        <a:solidFill>
                          <a:srgbClr val="00A4C5"/>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F7FA"/>
                    </a:solidFill>
                  </a:tcPr>
                </a:tc>
              </a:tr>
            </a:tbl>
          </a:graphicData>
        </a:graphic>
      </p:graphicFrame>
      <p:grpSp>
        <p:nvGrpSpPr>
          <p:cNvPr id="20" name="组合 19"/>
          <p:cNvGrpSpPr/>
          <p:nvPr/>
        </p:nvGrpSpPr>
        <p:grpSpPr>
          <a:xfrm>
            <a:off x="7552690" y="1102995"/>
            <a:ext cx="208280" cy="245745"/>
            <a:chOff x="14564" y="4939"/>
            <a:chExt cx="952" cy="1054"/>
          </a:xfrm>
          <a:solidFill>
            <a:schemeClr val="bg1"/>
          </a:solidFill>
        </p:grpSpPr>
        <p:sp>
          <p:nvSpPr>
            <p:cNvPr id="21" name="Rectangle 465"/>
            <p:cNvSpPr/>
            <p:nvPr/>
          </p:nvSpPr>
          <p:spPr>
            <a:xfrm>
              <a:off x="15134" y="5118"/>
              <a:ext cx="193" cy="63"/>
            </a:xfrm>
            <a:prstGeom prst="rect">
              <a:avLst/>
            </a:prstGeom>
            <a:grpFill/>
            <a:ln w="12700" cap="flat">
              <a:noFill/>
              <a:miter lim="400000"/>
            </a:ln>
            <a:effectLst/>
          </p:spPr>
          <p:txBody>
            <a:bodyPr wrap="square" lIns="91439" tIns="91439" rIns="91439" bIns="91439" numCol="1" anchor="t">
              <a:noAutofit/>
            </a:bodyPr>
            <a:p/>
          </p:txBody>
        </p:sp>
        <p:sp>
          <p:nvSpPr>
            <p:cNvPr id="22" name="Rectangle 466"/>
            <p:cNvSpPr/>
            <p:nvPr/>
          </p:nvSpPr>
          <p:spPr>
            <a:xfrm>
              <a:off x="15134" y="5217"/>
              <a:ext cx="193" cy="67"/>
            </a:xfrm>
            <a:prstGeom prst="rect">
              <a:avLst/>
            </a:prstGeom>
            <a:grpFill/>
            <a:ln w="12700" cap="flat">
              <a:noFill/>
              <a:miter lim="400000"/>
            </a:ln>
            <a:effectLst/>
          </p:spPr>
          <p:txBody>
            <a:bodyPr wrap="square" lIns="91439" tIns="91439" rIns="91439" bIns="91439" numCol="1" anchor="t">
              <a:noAutofit/>
            </a:bodyPr>
            <a:p/>
          </p:txBody>
        </p:sp>
        <p:sp>
          <p:nvSpPr>
            <p:cNvPr id="23" name="Freeform 467"/>
            <p:cNvSpPr/>
            <p:nvPr/>
          </p:nvSpPr>
          <p:spPr>
            <a:xfrm>
              <a:off x="15031" y="5917"/>
              <a:ext cx="404" cy="72"/>
            </a:xfrm>
            <a:custGeom>
              <a:avLst/>
              <a:gdLst/>
              <a:ahLst/>
              <a:cxnLst>
                <a:cxn ang="0">
                  <a:pos x="wd2" y="hd2"/>
                </a:cxn>
                <a:cxn ang="5400000">
                  <a:pos x="wd2" y="hd2"/>
                </a:cxn>
                <a:cxn ang="10800000">
                  <a:pos x="wd2" y="hd2"/>
                </a:cxn>
                <a:cxn ang="16200000">
                  <a:pos x="wd2" y="hd2"/>
                </a:cxn>
              </a:cxnLst>
              <a:rect l="0" t="0" r="r" b="b"/>
              <a:pathLst>
                <a:path w="21600" h="21600" extrusionOk="0">
                  <a:moveTo>
                    <a:pt x="19562" y="0"/>
                  </a:moveTo>
                  <a:cubicBezTo>
                    <a:pt x="1834" y="0"/>
                    <a:pt x="1834" y="0"/>
                    <a:pt x="1834" y="0"/>
                  </a:cubicBezTo>
                  <a:cubicBezTo>
                    <a:pt x="815" y="0"/>
                    <a:pt x="0" y="5684"/>
                    <a:pt x="0" y="11368"/>
                  </a:cubicBezTo>
                  <a:cubicBezTo>
                    <a:pt x="0" y="17053"/>
                    <a:pt x="815" y="21600"/>
                    <a:pt x="1834" y="21600"/>
                  </a:cubicBezTo>
                  <a:cubicBezTo>
                    <a:pt x="19562" y="21600"/>
                    <a:pt x="19562" y="21600"/>
                    <a:pt x="19562" y="21600"/>
                  </a:cubicBezTo>
                  <a:cubicBezTo>
                    <a:pt x="20581" y="21600"/>
                    <a:pt x="21600" y="17053"/>
                    <a:pt x="21600" y="11368"/>
                  </a:cubicBezTo>
                  <a:cubicBezTo>
                    <a:pt x="21600" y="5684"/>
                    <a:pt x="20581" y="0"/>
                    <a:pt x="19562" y="0"/>
                  </a:cubicBezTo>
                  <a:close/>
                </a:path>
              </a:pathLst>
            </a:custGeom>
            <a:grpFill/>
            <a:ln w="12700" cap="flat">
              <a:noFill/>
              <a:miter lim="400000"/>
            </a:ln>
            <a:effectLst/>
          </p:spPr>
          <p:txBody>
            <a:bodyPr wrap="square" lIns="91439" tIns="91439" rIns="91439" bIns="91439" numCol="1" anchor="t">
              <a:noAutofit/>
            </a:bodyPr>
            <a:p/>
          </p:txBody>
        </p:sp>
        <p:sp>
          <p:nvSpPr>
            <p:cNvPr id="24" name="Freeform 468"/>
            <p:cNvSpPr/>
            <p:nvPr/>
          </p:nvSpPr>
          <p:spPr>
            <a:xfrm>
              <a:off x="14564" y="4943"/>
              <a:ext cx="328" cy="260"/>
            </a:xfrm>
            <a:custGeom>
              <a:avLst/>
              <a:gdLst/>
              <a:ahLst/>
              <a:cxnLst>
                <a:cxn ang="0">
                  <a:pos x="wd2" y="hd2"/>
                </a:cxn>
                <a:cxn ang="5400000">
                  <a:pos x="wd2" y="hd2"/>
                </a:cxn>
                <a:cxn ang="10800000">
                  <a:pos x="wd2" y="hd2"/>
                </a:cxn>
                <a:cxn ang="16200000">
                  <a:pos x="wd2" y="hd2"/>
                </a:cxn>
              </a:cxnLst>
              <a:rect l="0" t="0" r="r" b="b"/>
              <a:pathLst>
                <a:path w="21600" h="21600" extrusionOk="0">
                  <a:moveTo>
                    <a:pt x="4469" y="9529"/>
                  </a:moveTo>
                  <a:cubicBezTo>
                    <a:pt x="6703" y="9529"/>
                    <a:pt x="6703" y="9529"/>
                    <a:pt x="6703" y="9529"/>
                  </a:cubicBezTo>
                  <a:cubicBezTo>
                    <a:pt x="8193" y="10165"/>
                    <a:pt x="9683" y="11435"/>
                    <a:pt x="9683" y="13341"/>
                  </a:cubicBezTo>
                  <a:cubicBezTo>
                    <a:pt x="16138" y="13341"/>
                    <a:pt x="16138" y="13341"/>
                    <a:pt x="16138" y="13341"/>
                  </a:cubicBezTo>
                  <a:cubicBezTo>
                    <a:pt x="16138" y="11118"/>
                    <a:pt x="16138" y="11118"/>
                    <a:pt x="16138" y="11118"/>
                  </a:cubicBezTo>
                  <a:cubicBezTo>
                    <a:pt x="20855" y="11118"/>
                    <a:pt x="20855" y="11118"/>
                    <a:pt x="20855" y="11118"/>
                  </a:cubicBezTo>
                  <a:cubicBezTo>
                    <a:pt x="21103" y="11118"/>
                    <a:pt x="21600" y="10482"/>
                    <a:pt x="21600" y="10165"/>
                  </a:cubicBezTo>
                  <a:cubicBezTo>
                    <a:pt x="21600" y="9529"/>
                    <a:pt x="21103" y="9212"/>
                    <a:pt x="20855" y="9212"/>
                  </a:cubicBezTo>
                  <a:cubicBezTo>
                    <a:pt x="16138" y="9212"/>
                    <a:pt x="16138" y="9212"/>
                    <a:pt x="16138" y="9212"/>
                  </a:cubicBezTo>
                  <a:cubicBezTo>
                    <a:pt x="16138" y="4129"/>
                    <a:pt x="16138" y="4129"/>
                    <a:pt x="16138" y="4129"/>
                  </a:cubicBezTo>
                  <a:cubicBezTo>
                    <a:pt x="20855" y="4129"/>
                    <a:pt x="20855" y="4129"/>
                    <a:pt x="20855" y="4129"/>
                  </a:cubicBezTo>
                  <a:cubicBezTo>
                    <a:pt x="21103" y="4129"/>
                    <a:pt x="21600" y="3812"/>
                    <a:pt x="21600" y="3176"/>
                  </a:cubicBezTo>
                  <a:cubicBezTo>
                    <a:pt x="21600" y="2541"/>
                    <a:pt x="21103" y="2224"/>
                    <a:pt x="20855" y="2224"/>
                  </a:cubicBezTo>
                  <a:cubicBezTo>
                    <a:pt x="16138" y="2224"/>
                    <a:pt x="16138" y="2224"/>
                    <a:pt x="16138" y="2224"/>
                  </a:cubicBezTo>
                  <a:cubicBezTo>
                    <a:pt x="16138" y="0"/>
                    <a:pt x="16138" y="0"/>
                    <a:pt x="16138" y="0"/>
                  </a:cubicBezTo>
                  <a:cubicBezTo>
                    <a:pt x="9683" y="0"/>
                    <a:pt x="9683" y="0"/>
                    <a:pt x="9683" y="0"/>
                  </a:cubicBezTo>
                  <a:cubicBezTo>
                    <a:pt x="9683" y="1906"/>
                    <a:pt x="8193" y="3176"/>
                    <a:pt x="6703" y="3812"/>
                  </a:cubicBezTo>
                  <a:cubicBezTo>
                    <a:pt x="2234" y="3812"/>
                    <a:pt x="2234" y="3812"/>
                    <a:pt x="2234" y="3812"/>
                  </a:cubicBezTo>
                  <a:cubicBezTo>
                    <a:pt x="993" y="3812"/>
                    <a:pt x="0" y="5082"/>
                    <a:pt x="0" y="6671"/>
                  </a:cubicBezTo>
                  <a:cubicBezTo>
                    <a:pt x="0" y="21600"/>
                    <a:pt x="0" y="21600"/>
                    <a:pt x="0" y="21600"/>
                  </a:cubicBezTo>
                  <a:cubicBezTo>
                    <a:pt x="4469" y="21600"/>
                    <a:pt x="4469" y="21600"/>
                    <a:pt x="4469" y="21600"/>
                  </a:cubicBezTo>
                  <a:lnTo>
                    <a:pt x="4469" y="9529"/>
                  </a:lnTo>
                  <a:close/>
                </a:path>
              </a:pathLst>
            </a:custGeom>
            <a:grpFill/>
            <a:ln w="12700" cap="flat">
              <a:noFill/>
              <a:miter lim="400000"/>
            </a:ln>
            <a:effectLst/>
          </p:spPr>
          <p:txBody>
            <a:bodyPr wrap="square" lIns="91439" tIns="91439" rIns="91439" bIns="91439" numCol="1" anchor="t">
              <a:noAutofit/>
            </a:bodyPr>
            <a:p/>
          </p:txBody>
        </p:sp>
        <p:sp>
          <p:nvSpPr>
            <p:cNvPr id="25" name="Freeform 469"/>
            <p:cNvSpPr/>
            <p:nvPr/>
          </p:nvSpPr>
          <p:spPr>
            <a:xfrm>
              <a:off x="14564" y="4939"/>
              <a:ext cx="952" cy="1055"/>
            </a:xfrm>
            <a:custGeom>
              <a:avLst/>
              <a:gdLst/>
              <a:ahLst/>
              <a:cxnLst>
                <a:cxn ang="0">
                  <a:pos x="wd2" y="hd2"/>
                </a:cxn>
                <a:cxn ang="5400000">
                  <a:pos x="wd2" y="hd2"/>
                </a:cxn>
                <a:cxn ang="10800000">
                  <a:pos x="wd2" y="hd2"/>
                </a:cxn>
                <a:cxn ang="16200000">
                  <a:pos x="wd2" y="hd2"/>
                </a:cxn>
              </a:cxnLst>
              <a:rect l="0" t="0" r="r" b="b"/>
              <a:pathLst>
                <a:path w="21600" h="21600" extrusionOk="0">
                  <a:moveTo>
                    <a:pt x="18760" y="0"/>
                  </a:moveTo>
                  <a:cubicBezTo>
                    <a:pt x="11531" y="0"/>
                    <a:pt x="11531" y="0"/>
                    <a:pt x="11531" y="0"/>
                  </a:cubicBezTo>
                  <a:cubicBezTo>
                    <a:pt x="9896" y="0"/>
                    <a:pt x="8606" y="1165"/>
                    <a:pt x="8606" y="2564"/>
                  </a:cubicBezTo>
                  <a:cubicBezTo>
                    <a:pt x="8606" y="10023"/>
                    <a:pt x="8606" y="10023"/>
                    <a:pt x="8606" y="10023"/>
                  </a:cubicBezTo>
                  <a:cubicBezTo>
                    <a:pt x="6971" y="10023"/>
                    <a:pt x="6971" y="10023"/>
                    <a:pt x="6971" y="10023"/>
                  </a:cubicBezTo>
                  <a:cubicBezTo>
                    <a:pt x="6540" y="10023"/>
                    <a:pt x="6196" y="10334"/>
                    <a:pt x="6196" y="10722"/>
                  </a:cubicBezTo>
                  <a:cubicBezTo>
                    <a:pt x="6196" y="18104"/>
                    <a:pt x="6196" y="18104"/>
                    <a:pt x="6196" y="18104"/>
                  </a:cubicBezTo>
                  <a:cubicBezTo>
                    <a:pt x="6196" y="19269"/>
                    <a:pt x="5163" y="20201"/>
                    <a:pt x="3873" y="20201"/>
                  </a:cubicBezTo>
                  <a:cubicBezTo>
                    <a:pt x="2582" y="20201"/>
                    <a:pt x="1549" y="19269"/>
                    <a:pt x="1549" y="18104"/>
                  </a:cubicBezTo>
                  <a:cubicBezTo>
                    <a:pt x="1549" y="6138"/>
                    <a:pt x="1549" y="6138"/>
                    <a:pt x="1549" y="6138"/>
                  </a:cubicBezTo>
                  <a:cubicBezTo>
                    <a:pt x="0" y="6138"/>
                    <a:pt x="0" y="6138"/>
                    <a:pt x="0" y="6138"/>
                  </a:cubicBezTo>
                  <a:cubicBezTo>
                    <a:pt x="0" y="18104"/>
                    <a:pt x="0" y="18104"/>
                    <a:pt x="0" y="18104"/>
                  </a:cubicBezTo>
                  <a:cubicBezTo>
                    <a:pt x="0" y="20046"/>
                    <a:pt x="1721" y="21600"/>
                    <a:pt x="3873" y="21600"/>
                  </a:cubicBezTo>
                  <a:cubicBezTo>
                    <a:pt x="6024" y="21600"/>
                    <a:pt x="7745" y="20046"/>
                    <a:pt x="7745" y="18104"/>
                  </a:cubicBezTo>
                  <a:cubicBezTo>
                    <a:pt x="7745" y="11422"/>
                    <a:pt x="7745" y="11422"/>
                    <a:pt x="7745" y="11422"/>
                  </a:cubicBezTo>
                  <a:cubicBezTo>
                    <a:pt x="8606" y="11422"/>
                    <a:pt x="8606" y="11422"/>
                    <a:pt x="8606" y="11422"/>
                  </a:cubicBezTo>
                  <a:cubicBezTo>
                    <a:pt x="8606" y="16705"/>
                    <a:pt x="8606" y="16705"/>
                    <a:pt x="8606" y="16705"/>
                  </a:cubicBezTo>
                  <a:cubicBezTo>
                    <a:pt x="8606" y="18104"/>
                    <a:pt x="9896" y="19269"/>
                    <a:pt x="11531" y="19269"/>
                  </a:cubicBezTo>
                  <a:cubicBezTo>
                    <a:pt x="18760" y="19269"/>
                    <a:pt x="18760" y="19269"/>
                    <a:pt x="18760" y="19269"/>
                  </a:cubicBezTo>
                  <a:cubicBezTo>
                    <a:pt x="20309" y="19269"/>
                    <a:pt x="21600" y="18104"/>
                    <a:pt x="21600" y="16705"/>
                  </a:cubicBezTo>
                  <a:cubicBezTo>
                    <a:pt x="21600" y="2564"/>
                    <a:pt x="21600" y="2564"/>
                    <a:pt x="21600" y="2564"/>
                  </a:cubicBezTo>
                  <a:cubicBezTo>
                    <a:pt x="21600" y="1165"/>
                    <a:pt x="20309" y="0"/>
                    <a:pt x="18760" y="0"/>
                  </a:cubicBezTo>
                  <a:close/>
                  <a:moveTo>
                    <a:pt x="16178" y="16550"/>
                  </a:moveTo>
                  <a:cubicBezTo>
                    <a:pt x="14802" y="17793"/>
                    <a:pt x="14802" y="17793"/>
                    <a:pt x="14802" y="17793"/>
                  </a:cubicBezTo>
                  <a:cubicBezTo>
                    <a:pt x="14371" y="16161"/>
                    <a:pt x="14371" y="16161"/>
                    <a:pt x="14371" y="16161"/>
                  </a:cubicBezTo>
                  <a:cubicBezTo>
                    <a:pt x="14888" y="16705"/>
                    <a:pt x="14888" y="16705"/>
                    <a:pt x="14888" y="16705"/>
                  </a:cubicBezTo>
                  <a:cubicBezTo>
                    <a:pt x="15404" y="14840"/>
                    <a:pt x="15404" y="14840"/>
                    <a:pt x="15404" y="14840"/>
                  </a:cubicBezTo>
                  <a:cubicBezTo>
                    <a:pt x="13597" y="15384"/>
                    <a:pt x="13597" y="15384"/>
                    <a:pt x="13597" y="15384"/>
                  </a:cubicBezTo>
                  <a:cubicBezTo>
                    <a:pt x="14629" y="12121"/>
                    <a:pt x="14629" y="12121"/>
                    <a:pt x="14629" y="12121"/>
                  </a:cubicBezTo>
                  <a:cubicBezTo>
                    <a:pt x="15662" y="12121"/>
                    <a:pt x="15662" y="12121"/>
                    <a:pt x="15662" y="12121"/>
                  </a:cubicBezTo>
                  <a:cubicBezTo>
                    <a:pt x="14543" y="14685"/>
                    <a:pt x="14543" y="14685"/>
                    <a:pt x="14543" y="14685"/>
                  </a:cubicBezTo>
                  <a:cubicBezTo>
                    <a:pt x="16609" y="14219"/>
                    <a:pt x="16609" y="14219"/>
                    <a:pt x="16609" y="14219"/>
                  </a:cubicBezTo>
                  <a:cubicBezTo>
                    <a:pt x="15404" y="16860"/>
                    <a:pt x="15404" y="16860"/>
                    <a:pt x="15404" y="16860"/>
                  </a:cubicBezTo>
                  <a:lnTo>
                    <a:pt x="16178" y="16550"/>
                  </a:lnTo>
                  <a:close/>
                  <a:moveTo>
                    <a:pt x="18760" y="10256"/>
                  </a:moveTo>
                  <a:cubicBezTo>
                    <a:pt x="18760" y="10645"/>
                    <a:pt x="18416" y="10955"/>
                    <a:pt x="17986" y="10955"/>
                  </a:cubicBezTo>
                  <a:cubicBezTo>
                    <a:pt x="12306" y="10955"/>
                    <a:pt x="12306" y="10955"/>
                    <a:pt x="12306" y="10955"/>
                  </a:cubicBezTo>
                  <a:cubicBezTo>
                    <a:pt x="11876" y="10955"/>
                    <a:pt x="11445" y="10645"/>
                    <a:pt x="11445" y="10256"/>
                  </a:cubicBezTo>
                  <a:cubicBezTo>
                    <a:pt x="11445" y="3030"/>
                    <a:pt x="11445" y="3030"/>
                    <a:pt x="11445" y="3030"/>
                  </a:cubicBezTo>
                  <a:cubicBezTo>
                    <a:pt x="11445" y="2642"/>
                    <a:pt x="11876" y="2331"/>
                    <a:pt x="12306" y="2331"/>
                  </a:cubicBezTo>
                  <a:cubicBezTo>
                    <a:pt x="17986" y="2331"/>
                    <a:pt x="17986" y="2331"/>
                    <a:pt x="17986" y="2331"/>
                  </a:cubicBezTo>
                  <a:cubicBezTo>
                    <a:pt x="18416" y="2331"/>
                    <a:pt x="18760" y="2642"/>
                    <a:pt x="18760" y="3030"/>
                  </a:cubicBezTo>
                  <a:lnTo>
                    <a:pt x="18760" y="10256"/>
                  </a:lnTo>
                  <a:close/>
                </a:path>
              </a:pathLst>
            </a:custGeom>
            <a:grpFill/>
            <a:ln w="12700" cap="flat">
              <a:noFill/>
              <a:miter lim="400000"/>
            </a:ln>
            <a:effectLst/>
          </p:spPr>
          <p:txBody>
            <a:bodyPr wrap="square" lIns="91439" tIns="91439" rIns="91439" bIns="91439" numCol="1" anchor="t">
              <a:noAutofit/>
            </a:bodyPr>
            <a:p/>
          </p:txBody>
        </p:sp>
      </p:grpSp>
      <p:grpSp>
        <p:nvGrpSpPr>
          <p:cNvPr id="26" name="Group 287"/>
          <p:cNvGrpSpPr/>
          <p:nvPr/>
        </p:nvGrpSpPr>
        <p:grpSpPr>
          <a:xfrm rot="16200000">
            <a:off x="7004685" y="1159510"/>
            <a:ext cx="243205" cy="129540"/>
            <a:chOff x="5599113" y="798513"/>
            <a:chExt cx="292100" cy="163513"/>
          </a:xfrm>
          <a:solidFill>
            <a:srgbClr val="FFFFFF"/>
          </a:solidFill>
        </p:grpSpPr>
        <p:sp>
          <p:nvSpPr>
            <p:cNvPr id="27" name="Freeform 169"/>
            <p:cNvSpPr>
              <a:spLocks noEditPoints="1"/>
            </p:cNvSpPr>
            <p:nvPr/>
          </p:nvSpPr>
          <p:spPr bwMode="auto">
            <a:xfrm>
              <a:off x="5599113" y="798513"/>
              <a:ext cx="292100" cy="163513"/>
            </a:xfrm>
            <a:custGeom>
              <a:avLst/>
              <a:gdLst/>
              <a:ahLst/>
              <a:cxnLst>
                <a:cxn ang="0">
                  <a:pos x="172" y="35"/>
                </a:cxn>
                <a:cxn ang="0">
                  <a:pos x="172" y="0"/>
                </a:cxn>
                <a:cxn ang="0">
                  <a:pos x="0" y="0"/>
                </a:cxn>
                <a:cxn ang="0">
                  <a:pos x="0" y="103"/>
                </a:cxn>
                <a:cxn ang="0">
                  <a:pos x="172" y="103"/>
                </a:cxn>
                <a:cxn ang="0">
                  <a:pos x="172" y="81"/>
                </a:cxn>
                <a:cxn ang="0">
                  <a:pos x="184" y="81"/>
                </a:cxn>
                <a:cxn ang="0">
                  <a:pos x="184" y="35"/>
                </a:cxn>
                <a:cxn ang="0">
                  <a:pos x="172" y="35"/>
                </a:cxn>
                <a:cxn ang="0">
                  <a:pos x="149" y="81"/>
                </a:cxn>
                <a:cxn ang="0">
                  <a:pos x="22" y="81"/>
                </a:cxn>
                <a:cxn ang="0">
                  <a:pos x="22" y="22"/>
                </a:cxn>
                <a:cxn ang="0">
                  <a:pos x="149" y="22"/>
                </a:cxn>
                <a:cxn ang="0">
                  <a:pos x="149" y="81"/>
                </a:cxn>
              </a:cxnLst>
              <a:rect l="0" t="0" r="r" b="b"/>
              <a:pathLst>
                <a:path w="184" h="103">
                  <a:moveTo>
                    <a:pt x="172" y="35"/>
                  </a:moveTo>
                  <a:lnTo>
                    <a:pt x="172" y="0"/>
                  </a:lnTo>
                  <a:lnTo>
                    <a:pt x="0" y="0"/>
                  </a:lnTo>
                  <a:lnTo>
                    <a:pt x="0" y="103"/>
                  </a:lnTo>
                  <a:lnTo>
                    <a:pt x="172" y="103"/>
                  </a:lnTo>
                  <a:lnTo>
                    <a:pt x="172" y="81"/>
                  </a:lnTo>
                  <a:lnTo>
                    <a:pt x="184" y="81"/>
                  </a:lnTo>
                  <a:lnTo>
                    <a:pt x="184" y="35"/>
                  </a:lnTo>
                  <a:lnTo>
                    <a:pt x="172" y="35"/>
                  </a:lnTo>
                  <a:close/>
                  <a:moveTo>
                    <a:pt x="149" y="81"/>
                  </a:moveTo>
                  <a:lnTo>
                    <a:pt x="22" y="81"/>
                  </a:lnTo>
                  <a:lnTo>
                    <a:pt x="22" y="22"/>
                  </a:lnTo>
                  <a:lnTo>
                    <a:pt x="149" y="22"/>
                  </a:lnTo>
                  <a:lnTo>
                    <a:pt x="149" y="81"/>
                  </a:lnTo>
                  <a:close/>
                </a:path>
              </a:pathLst>
            </a:custGeom>
            <a:grpFill/>
            <a:ln w="9525">
              <a:noFill/>
              <a:round/>
            </a:ln>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8" name="Freeform 170"/>
            <p:cNvSpPr/>
            <p:nvPr/>
          </p:nvSpPr>
          <p:spPr bwMode="auto">
            <a:xfrm>
              <a:off x="5651501" y="854075"/>
              <a:ext cx="166688" cy="52388"/>
            </a:xfrm>
            <a:custGeom>
              <a:avLst/>
              <a:gdLst/>
              <a:ahLst/>
              <a:cxnLst>
                <a:cxn ang="0">
                  <a:pos x="59" y="33"/>
                </a:cxn>
                <a:cxn ang="0">
                  <a:pos x="105" y="0"/>
                </a:cxn>
                <a:cxn ang="0">
                  <a:pos x="59" y="11"/>
                </a:cxn>
                <a:cxn ang="0">
                  <a:pos x="47" y="0"/>
                </a:cxn>
                <a:cxn ang="0">
                  <a:pos x="0" y="33"/>
                </a:cxn>
                <a:cxn ang="0">
                  <a:pos x="47" y="22"/>
                </a:cxn>
                <a:cxn ang="0">
                  <a:pos x="59" y="33"/>
                </a:cxn>
              </a:cxnLst>
              <a:rect l="0" t="0" r="r" b="b"/>
              <a:pathLst>
                <a:path w="105" h="33">
                  <a:moveTo>
                    <a:pt x="59" y="33"/>
                  </a:moveTo>
                  <a:lnTo>
                    <a:pt x="105" y="0"/>
                  </a:lnTo>
                  <a:lnTo>
                    <a:pt x="59" y="11"/>
                  </a:lnTo>
                  <a:lnTo>
                    <a:pt x="47" y="0"/>
                  </a:lnTo>
                  <a:lnTo>
                    <a:pt x="0" y="33"/>
                  </a:lnTo>
                  <a:lnTo>
                    <a:pt x="47" y="22"/>
                  </a:lnTo>
                  <a:lnTo>
                    <a:pt x="59" y="33"/>
                  </a:lnTo>
                  <a:close/>
                </a:path>
              </a:pathLst>
            </a:custGeom>
            <a:grpFill/>
            <a:ln w="9525">
              <a:noFill/>
              <a:round/>
            </a:ln>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gr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userDrawn="1"/>
        </p:nvSpPr>
        <p:spPr bwMode="auto">
          <a:xfrm>
            <a:off x="615950" y="197485"/>
            <a:ext cx="657606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2200" b="1" u="sng" dirty="0">
                <a:solidFill>
                  <a:srgbClr val="159EBE"/>
                </a:solidFill>
                <a:latin typeface="Arial" panose="020B0604020202020204"/>
                <a:ea typeface="微软雅黑" panose="020B0503020204020204" pitchFamily="34" charset="-122"/>
                <a:sym typeface="+mn-lt"/>
              </a:rPr>
              <a:t>新能源市场</a:t>
            </a:r>
            <a:r>
              <a:rPr lang="en-US" altLang="zh-CN" sz="2200" u="sng" dirty="0">
                <a:solidFill>
                  <a:srgbClr val="159EBE"/>
                </a:solidFill>
                <a:latin typeface="Arial" panose="020B0604020202020204"/>
                <a:ea typeface="微软雅黑" panose="020B0503020204020204" pitchFamily="34" charset="-122"/>
                <a:sym typeface="+mn-lt"/>
              </a:rPr>
              <a:t>-</a:t>
            </a:r>
            <a:r>
              <a:rPr lang="zh-CN" altLang="en-US" sz="2200" u="sng" dirty="0">
                <a:solidFill>
                  <a:srgbClr val="159EBE"/>
                </a:solidFill>
                <a:latin typeface="Arial" panose="020B0604020202020204"/>
                <a:ea typeface="微软雅黑" panose="020B0503020204020204" pitchFamily="34" charset="-122"/>
                <a:sym typeface="+mn-ea"/>
              </a:rPr>
              <a:t>201</a:t>
            </a:r>
            <a:r>
              <a:rPr lang="en-US" altLang="zh-CN" sz="2200" u="sng" dirty="0">
                <a:solidFill>
                  <a:srgbClr val="159EBE"/>
                </a:solidFill>
                <a:latin typeface="Arial" panose="020B0604020202020204"/>
                <a:ea typeface="微软雅黑" panose="020B0503020204020204" pitchFamily="34" charset="-122"/>
                <a:sym typeface="+mn-ea"/>
              </a:rPr>
              <a:t>7</a:t>
            </a:r>
            <a:r>
              <a:rPr lang="zh-CN" altLang="en-US" sz="2200" u="sng" dirty="0">
                <a:solidFill>
                  <a:srgbClr val="159EBE"/>
                </a:solidFill>
                <a:latin typeface="Arial" panose="020B0604020202020204"/>
                <a:ea typeface="微软雅黑" panose="020B0503020204020204" pitchFamily="34" charset="-122"/>
                <a:sym typeface="+mn-ea"/>
              </a:rPr>
              <a:t>~202</a:t>
            </a:r>
            <a:r>
              <a:rPr lang="en-US" altLang="zh-CN" sz="2200" u="sng" dirty="0">
                <a:solidFill>
                  <a:srgbClr val="159EBE"/>
                </a:solidFill>
                <a:latin typeface="Arial" panose="020B0604020202020204"/>
                <a:ea typeface="微软雅黑" panose="020B0503020204020204" pitchFamily="34" charset="-122"/>
                <a:sym typeface="+mn-ea"/>
              </a:rPr>
              <a:t>2</a:t>
            </a:r>
            <a:r>
              <a:rPr lang="zh-CN" altLang="en-US" sz="2200" u="sng" dirty="0">
                <a:solidFill>
                  <a:srgbClr val="159EBE"/>
                </a:solidFill>
                <a:latin typeface="Arial" panose="020B0604020202020204"/>
                <a:ea typeface="微软雅黑" panose="020B0503020204020204" pitchFamily="34" charset="-122"/>
                <a:sym typeface="+mn-ea"/>
              </a:rPr>
              <a:t>年</a:t>
            </a:r>
            <a:r>
              <a:rPr lang="en-US" altLang="zh-CN" sz="2200" u="sng" dirty="0">
                <a:solidFill>
                  <a:srgbClr val="159EBE"/>
                </a:solidFill>
                <a:latin typeface="Arial" panose="020B0604020202020204"/>
                <a:ea typeface="微软雅黑" panose="020B0503020204020204" pitchFamily="34" charset="-122"/>
                <a:sym typeface="+mn-ea"/>
              </a:rPr>
              <a:t>1</a:t>
            </a:r>
            <a:r>
              <a:rPr lang="zh-CN" altLang="en-US" sz="2200" u="sng" dirty="0">
                <a:solidFill>
                  <a:srgbClr val="159EBE"/>
                </a:solidFill>
                <a:latin typeface="Arial" panose="020B0604020202020204"/>
                <a:ea typeface="微软雅黑" panose="020B0503020204020204" pitchFamily="34" charset="-122"/>
                <a:sym typeface="+mn-ea"/>
              </a:rPr>
              <a:t>月</a:t>
            </a:r>
            <a:r>
              <a:rPr lang="zh-CN" altLang="en-US" sz="2200" u="sng" dirty="0">
                <a:solidFill>
                  <a:srgbClr val="159EBE"/>
                </a:solidFill>
                <a:latin typeface="Arial" panose="020B0604020202020204"/>
                <a:ea typeface="微软雅黑" panose="020B0503020204020204" pitchFamily="34" charset="-122"/>
                <a:sym typeface="+mn-lt"/>
              </a:rPr>
              <a:t>销量走势</a:t>
            </a:r>
            <a:endParaRPr lang="zh-CN" altLang="en-US" sz="2200" u="sng" dirty="0">
              <a:solidFill>
                <a:srgbClr val="159EBE"/>
              </a:solidFill>
              <a:latin typeface="Arial" panose="020B0604020202020204"/>
              <a:ea typeface="微软雅黑" panose="020B0503020204020204" pitchFamily="34" charset="-122"/>
              <a:sym typeface="+mn-lt"/>
            </a:endParaRPr>
          </a:p>
        </p:txBody>
      </p:sp>
      <p:sp>
        <p:nvSpPr>
          <p:cNvPr id="10" name="灯片编号占位符 9"/>
          <p:cNvSpPr>
            <a:spLocks noGrp="1"/>
          </p:cNvSpPr>
          <p:nvPr>
            <p:ph type="sldNum" sz="quarter" idx="12"/>
          </p:nvPr>
        </p:nvSpPr>
        <p:spPr/>
        <p:txBody>
          <a:bodyPr/>
          <a:lstStyle/>
          <a:p>
            <a:fld id="{82952373-7980-4DA7-9ADE-54D716DB38BB}" type="slidenum">
              <a:rPr lang="zh-CN" altLang="en-US" smtClean="0"/>
            </a:fld>
            <a:endParaRPr lang="zh-CN" altLang="en-US"/>
          </a:p>
        </p:txBody>
      </p:sp>
      <p:graphicFrame>
        <p:nvGraphicFramePr>
          <p:cNvPr id="27" name="图表 26"/>
          <p:cNvGraphicFramePr/>
          <p:nvPr/>
        </p:nvGraphicFramePr>
        <p:xfrm>
          <a:off x="948055" y="852805"/>
          <a:ext cx="7670800" cy="154686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34" name="图表 33"/>
          <p:cNvGraphicFramePr/>
          <p:nvPr/>
        </p:nvGraphicFramePr>
        <p:xfrm>
          <a:off x="948055" y="2957830"/>
          <a:ext cx="7670800" cy="173926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5" name="表格 34"/>
          <p:cNvGraphicFramePr>
            <a:graphicFrameLocks noGrp="1"/>
          </p:cNvGraphicFramePr>
          <p:nvPr>
            <p:custDataLst>
              <p:tags r:id="rId3"/>
            </p:custDataLst>
          </p:nvPr>
        </p:nvGraphicFramePr>
        <p:xfrm>
          <a:off x="1318260" y="2372995"/>
          <a:ext cx="7307580" cy="216535"/>
        </p:xfrm>
        <a:graphic>
          <a:graphicData uri="http://schemas.openxmlformats.org/drawingml/2006/table">
            <a:tbl>
              <a:tblPr firstRow="1" firstCol="1" lastRow="1">
                <a:effectLst/>
                <a:tableStyleId>{5940675A-B579-460E-94D1-54222C63F5DA}</a:tableStyleId>
              </a:tblPr>
              <a:tblGrid>
                <a:gridCol w="643255"/>
                <a:gridCol w="594995"/>
                <a:gridCol w="602615"/>
                <a:gridCol w="601980"/>
                <a:gridCol w="601980"/>
                <a:gridCol w="608965"/>
                <a:gridCol w="615315"/>
                <a:gridCol w="602615"/>
                <a:gridCol w="601980"/>
                <a:gridCol w="608965"/>
                <a:gridCol w="581660"/>
                <a:gridCol w="643255"/>
              </a:tblGrid>
              <a:tr h="216535">
                <a:tc>
                  <a:txBody>
                    <a:bodyPr/>
                    <a:lstStyle/>
                    <a:p>
                      <a:pPr indent="0" algn="ctr">
                        <a:lnSpc>
                          <a:spcPct val="130000"/>
                        </a:lnSpc>
                        <a:buNone/>
                      </a:pPr>
                      <a:r>
                        <a:rPr lang="en-US" sz="800" b="0">
                          <a:solidFill>
                            <a:schemeClr val="bg1"/>
                          </a:solidFill>
                          <a:latin typeface="微软雅黑" panose="020B0503020204020204" pitchFamily="34" charset="-122"/>
                          <a:ea typeface="微软雅黑" panose="020B0503020204020204" pitchFamily="34" charset="-122"/>
                        </a:rPr>
                        <a:t>132.0%</a:t>
                      </a: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r>
            </a:tbl>
          </a:graphicData>
        </a:graphic>
      </p:graphicFrame>
      <p:graphicFrame>
        <p:nvGraphicFramePr>
          <p:cNvPr id="40" name="表格 39"/>
          <p:cNvGraphicFramePr>
            <a:graphicFrameLocks noGrp="1"/>
          </p:cNvGraphicFramePr>
          <p:nvPr>
            <p:custDataLst>
              <p:tags r:id="rId4"/>
            </p:custDataLst>
          </p:nvPr>
        </p:nvGraphicFramePr>
        <p:xfrm>
          <a:off x="1318260" y="4485640"/>
          <a:ext cx="7307580" cy="216535"/>
        </p:xfrm>
        <a:graphic>
          <a:graphicData uri="http://schemas.openxmlformats.org/drawingml/2006/table">
            <a:tbl>
              <a:tblPr firstRow="1" firstCol="1" lastRow="1">
                <a:effectLst/>
                <a:tableStyleId>{5940675A-B579-460E-94D1-54222C63F5DA}</a:tableStyleId>
              </a:tblPr>
              <a:tblGrid>
                <a:gridCol w="643255"/>
                <a:gridCol w="594995"/>
                <a:gridCol w="602615"/>
                <a:gridCol w="601980"/>
                <a:gridCol w="601980"/>
                <a:gridCol w="608965"/>
                <a:gridCol w="615315"/>
                <a:gridCol w="602615"/>
                <a:gridCol w="601980"/>
                <a:gridCol w="608965"/>
                <a:gridCol w="581660"/>
                <a:gridCol w="643255"/>
              </a:tblGrid>
              <a:tr h="216535">
                <a:tc>
                  <a:txBody>
                    <a:bodyPr/>
                    <a:lstStyle/>
                    <a:p>
                      <a:pPr indent="0" algn="ctr">
                        <a:lnSpc>
                          <a:spcPct val="130000"/>
                        </a:lnSpc>
                        <a:buNone/>
                      </a:pPr>
                      <a:r>
                        <a:rPr lang="en-US" altLang="en-US" sz="800" b="0">
                          <a:solidFill>
                            <a:schemeClr val="bg1"/>
                          </a:solidFill>
                          <a:latin typeface="微软雅黑" panose="020B0503020204020204" pitchFamily="34" charset="-122"/>
                          <a:ea typeface="微软雅黑" panose="020B0503020204020204" pitchFamily="34" charset="-122"/>
                        </a:rPr>
                        <a:t>141.4%</a:t>
                      </a: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lnSpc>
                          <a:spcPct val="130000"/>
                        </a:lnSpc>
                        <a:buNone/>
                      </a:pPr>
                      <a:endParaRPr lang="en-US" altLang="en-US" sz="800" b="0">
                        <a:solidFill>
                          <a:schemeClr val="bg1"/>
                        </a:solidFill>
                        <a:latin typeface="微软雅黑" panose="020B0503020204020204" pitchFamily="34" charset="-122"/>
                        <a:ea typeface="微软雅黑" panose="020B0503020204020204" pitchFamily="34" charset="-122"/>
                      </a:endParaRPr>
                    </a:p>
                  </a:txBody>
                  <a:tcPr marL="12700" marR="12700" marT="127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r>
            </a:tbl>
          </a:graphicData>
        </a:graphic>
      </p:graphicFrame>
      <p:sp>
        <p:nvSpPr>
          <p:cNvPr id="43" name="文本框 42"/>
          <p:cNvSpPr txBox="1"/>
          <p:nvPr userDrawn="1"/>
        </p:nvSpPr>
        <p:spPr>
          <a:xfrm>
            <a:off x="259715" y="831850"/>
            <a:ext cx="693420" cy="213995"/>
          </a:xfrm>
          <a:prstGeom prst="rect">
            <a:avLst/>
          </a:prstGeom>
          <a:noFill/>
        </p:spPr>
        <p:txBody>
          <a:bodyPr wrap="square" rtlCol="0">
            <a:spAutoFit/>
          </a:bodyPr>
          <a:lstStyle/>
          <a:p>
            <a:r>
              <a:rPr lang="zh-CN" altLang="en-US" sz="800">
                <a:solidFill>
                  <a:srgbClr val="159EBE"/>
                </a:solidFill>
                <a:latin typeface="微软雅黑" panose="020B0503020204020204" pitchFamily="34" charset="-122"/>
                <a:ea typeface="微软雅黑" panose="020B0503020204020204" pitchFamily="34" charset="-122"/>
              </a:rPr>
              <a:t>单位：万辆</a:t>
            </a:r>
            <a:endParaRPr lang="zh-CN" altLang="en-US" sz="800">
              <a:solidFill>
                <a:srgbClr val="159EBE"/>
              </a:solidFill>
              <a:latin typeface="微软雅黑" panose="020B0503020204020204" pitchFamily="34" charset="-122"/>
              <a:ea typeface="微软雅黑" panose="020B0503020204020204" pitchFamily="34" charset="-122"/>
            </a:endParaRPr>
          </a:p>
        </p:txBody>
      </p:sp>
      <p:sp>
        <p:nvSpPr>
          <p:cNvPr id="47" name="文本框 46"/>
          <p:cNvSpPr txBox="1"/>
          <p:nvPr userDrawn="1"/>
        </p:nvSpPr>
        <p:spPr>
          <a:xfrm>
            <a:off x="570865" y="1125220"/>
            <a:ext cx="382905" cy="1208405"/>
          </a:xfrm>
          <a:prstGeom prst="rect">
            <a:avLst/>
          </a:prstGeom>
          <a:noFill/>
        </p:spPr>
        <p:txBody>
          <a:bodyPr vert="eaVert" wrap="square" rtlCol="0">
            <a:spAutoFit/>
          </a:bodyPr>
          <a:lstStyle/>
          <a:p>
            <a:r>
              <a:rPr lang="zh-CN" altLang="en-US" sz="13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零  售  销  量</a:t>
            </a:r>
            <a:endParaRPr lang="zh-CN" altLang="en-US" sz="13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4" name="文本框 53"/>
          <p:cNvSpPr txBox="1"/>
          <p:nvPr userDrawn="1"/>
        </p:nvSpPr>
        <p:spPr>
          <a:xfrm>
            <a:off x="259715" y="2940050"/>
            <a:ext cx="693420" cy="213995"/>
          </a:xfrm>
          <a:prstGeom prst="rect">
            <a:avLst/>
          </a:prstGeom>
          <a:noFill/>
        </p:spPr>
        <p:txBody>
          <a:bodyPr wrap="square" rtlCol="0">
            <a:spAutoFit/>
          </a:bodyPr>
          <a:lstStyle/>
          <a:p>
            <a:r>
              <a:rPr lang="zh-CN" altLang="en-US" sz="800">
                <a:solidFill>
                  <a:srgbClr val="159EBE"/>
                </a:solidFill>
                <a:latin typeface="微软雅黑" panose="020B0503020204020204" pitchFamily="34" charset="-122"/>
                <a:ea typeface="微软雅黑" panose="020B0503020204020204" pitchFamily="34" charset="-122"/>
              </a:rPr>
              <a:t>单位：万辆</a:t>
            </a:r>
            <a:endParaRPr lang="zh-CN" altLang="en-US" sz="800">
              <a:solidFill>
                <a:srgbClr val="159EBE"/>
              </a:solidFill>
              <a:latin typeface="微软雅黑" panose="020B0503020204020204" pitchFamily="34" charset="-122"/>
              <a:ea typeface="微软雅黑" panose="020B0503020204020204" pitchFamily="34" charset="-122"/>
            </a:endParaRPr>
          </a:p>
        </p:txBody>
      </p:sp>
      <p:sp>
        <p:nvSpPr>
          <p:cNvPr id="55" name="文本框 54"/>
          <p:cNvSpPr txBox="1"/>
          <p:nvPr userDrawn="1"/>
        </p:nvSpPr>
        <p:spPr>
          <a:xfrm>
            <a:off x="570865" y="3239770"/>
            <a:ext cx="382905" cy="1208405"/>
          </a:xfrm>
          <a:prstGeom prst="rect">
            <a:avLst/>
          </a:prstGeom>
          <a:noFill/>
        </p:spPr>
        <p:txBody>
          <a:bodyPr vert="eaVert" wrap="square" rtlCol="0">
            <a:spAutoFit/>
          </a:bodyPr>
          <a:lstStyle/>
          <a:p>
            <a:r>
              <a:rPr lang="zh-CN" altLang="en-US" sz="13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批  发  销  量</a:t>
            </a:r>
            <a:endParaRPr lang="zh-CN" altLang="en-US" sz="13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6" name="Freeform 217"/>
          <p:cNvSpPr>
            <a:spLocks noEditPoints="1"/>
          </p:cNvSpPr>
          <p:nvPr userDrawn="1"/>
        </p:nvSpPr>
        <p:spPr>
          <a:xfrm>
            <a:off x="399415" y="2408555"/>
            <a:ext cx="127635" cy="111125"/>
          </a:xfrm>
          <a:custGeom>
            <a:avLst/>
            <a:gdLst/>
            <a:ahLst/>
            <a:cxnLst>
              <a:cxn ang="0">
                <a:pos x="911908846" y="689827597"/>
              </a:cxn>
              <a:cxn ang="0">
                <a:pos x="0" y="689827597"/>
              </a:cxn>
              <a:cxn ang="0">
                <a:pos x="0" y="0"/>
              </a:cxn>
              <a:cxn ang="0">
                <a:pos x="58455169" y="0"/>
              </a:cxn>
              <a:cxn ang="0">
                <a:pos x="58455169" y="630358095"/>
              </a:cxn>
              <a:cxn ang="0">
                <a:pos x="911908846" y="630358095"/>
              </a:cxn>
              <a:cxn ang="0">
                <a:pos x="911908846" y="689827597"/>
              </a:cxn>
              <a:cxn ang="0">
                <a:pos x="853453677" y="261660290"/>
              </a:cxn>
              <a:cxn ang="0">
                <a:pos x="830069558" y="273551431"/>
              </a:cxn>
              <a:cxn ang="0">
                <a:pos x="771614388" y="214085378"/>
              </a:cxn>
              <a:cxn ang="0">
                <a:pos x="491028892" y="499531399"/>
              </a:cxn>
              <a:cxn ang="0">
                <a:pos x="467644773" y="499531399"/>
              </a:cxn>
              <a:cxn ang="0">
                <a:pos x="362424785" y="404381576"/>
              </a:cxn>
              <a:cxn ang="0">
                <a:pos x="187059277" y="582786632"/>
              </a:cxn>
              <a:cxn ang="0">
                <a:pos x="93529638" y="499531399"/>
              </a:cxn>
              <a:cxn ang="0">
                <a:pos x="350734435" y="237871109"/>
              </a:cxn>
              <a:cxn ang="0">
                <a:pos x="374115135" y="237871109"/>
              </a:cxn>
              <a:cxn ang="0">
                <a:pos x="479335123" y="344915523"/>
              </a:cxn>
              <a:cxn ang="0">
                <a:pos x="689778519" y="130830145"/>
              </a:cxn>
              <a:cxn ang="0">
                <a:pos x="631319931" y="71360643"/>
              </a:cxn>
              <a:cxn ang="0">
                <a:pos x="643013700" y="47574912"/>
              </a:cxn>
              <a:cxn ang="0">
                <a:pos x="830069558" y="47574912"/>
              </a:cxn>
              <a:cxn ang="0">
                <a:pos x="853453677" y="71360643"/>
              </a:cxn>
              <a:cxn ang="0">
                <a:pos x="853453677" y="261660290"/>
              </a:cxn>
            </a:cxnLst>
            <a:rect l="0" t="0" r="0" b="0"/>
            <a:pathLst>
              <a:path w="78" h="58">
                <a:moveTo>
                  <a:pt x="78" y="58"/>
                </a:moveTo>
                <a:cubicBezTo>
                  <a:pt x="0" y="58"/>
                  <a:pt x="0" y="58"/>
                  <a:pt x="0" y="58"/>
                </a:cubicBezTo>
                <a:cubicBezTo>
                  <a:pt x="0" y="0"/>
                  <a:pt x="0" y="0"/>
                  <a:pt x="0" y="0"/>
                </a:cubicBezTo>
                <a:cubicBezTo>
                  <a:pt x="5" y="0"/>
                  <a:pt x="5" y="0"/>
                  <a:pt x="5" y="0"/>
                </a:cubicBezTo>
                <a:cubicBezTo>
                  <a:pt x="5" y="53"/>
                  <a:pt x="5" y="53"/>
                  <a:pt x="5" y="53"/>
                </a:cubicBezTo>
                <a:cubicBezTo>
                  <a:pt x="78" y="53"/>
                  <a:pt x="78" y="53"/>
                  <a:pt x="78" y="53"/>
                </a:cubicBezTo>
                <a:lnTo>
                  <a:pt x="78" y="58"/>
                </a:lnTo>
                <a:close/>
                <a:moveTo>
                  <a:pt x="73" y="22"/>
                </a:moveTo>
                <a:cubicBezTo>
                  <a:pt x="73" y="23"/>
                  <a:pt x="71" y="24"/>
                  <a:pt x="71" y="23"/>
                </a:cubicBezTo>
                <a:cubicBezTo>
                  <a:pt x="66" y="18"/>
                  <a:pt x="66" y="18"/>
                  <a:pt x="66" y="18"/>
                </a:cubicBezTo>
                <a:cubicBezTo>
                  <a:pt x="42" y="42"/>
                  <a:pt x="42" y="42"/>
                  <a:pt x="42" y="42"/>
                </a:cubicBezTo>
                <a:cubicBezTo>
                  <a:pt x="41" y="43"/>
                  <a:pt x="41" y="43"/>
                  <a:pt x="40" y="42"/>
                </a:cubicBezTo>
                <a:cubicBezTo>
                  <a:pt x="31" y="34"/>
                  <a:pt x="31" y="34"/>
                  <a:pt x="31" y="34"/>
                </a:cubicBezTo>
                <a:cubicBezTo>
                  <a:pt x="16" y="49"/>
                  <a:pt x="16" y="49"/>
                  <a:pt x="16" y="49"/>
                </a:cubicBezTo>
                <a:cubicBezTo>
                  <a:pt x="8" y="42"/>
                  <a:pt x="8" y="42"/>
                  <a:pt x="8" y="42"/>
                </a:cubicBezTo>
                <a:cubicBezTo>
                  <a:pt x="30" y="20"/>
                  <a:pt x="30" y="20"/>
                  <a:pt x="30" y="20"/>
                </a:cubicBezTo>
                <a:cubicBezTo>
                  <a:pt x="31" y="19"/>
                  <a:pt x="32" y="19"/>
                  <a:pt x="32" y="20"/>
                </a:cubicBezTo>
                <a:cubicBezTo>
                  <a:pt x="41" y="29"/>
                  <a:pt x="41" y="29"/>
                  <a:pt x="41" y="29"/>
                </a:cubicBezTo>
                <a:cubicBezTo>
                  <a:pt x="59" y="11"/>
                  <a:pt x="59" y="11"/>
                  <a:pt x="59" y="11"/>
                </a:cubicBezTo>
                <a:cubicBezTo>
                  <a:pt x="54" y="6"/>
                  <a:pt x="54" y="6"/>
                  <a:pt x="54" y="6"/>
                </a:cubicBezTo>
                <a:cubicBezTo>
                  <a:pt x="53" y="6"/>
                  <a:pt x="54" y="4"/>
                  <a:pt x="55" y="4"/>
                </a:cubicBezTo>
                <a:cubicBezTo>
                  <a:pt x="71" y="4"/>
                  <a:pt x="71" y="4"/>
                  <a:pt x="71" y="4"/>
                </a:cubicBezTo>
                <a:cubicBezTo>
                  <a:pt x="72" y="4"/>
                  <a:pt x="73" y="5"/>
                  <a:pt x="73" y="6"/>
                </a:cubicBezTo>
                <a:lnTo>
                  <a:pt x="73" y="22"/>
                </a:lnTo>
                <a:close/>
              </a:path>
            </a:pathLst>
          </a:custGeom>
          <a:solidFill>
            <a:srgbClr val="159EBE"/>
          </a:solidFill>
          <a:ln w="9525">
            <a:noFill/>
          </a:ln>
        </p:spPr>
        <p:txBody>
          <a:bodyPr/>
          <a:lstStyle/>
          <a:p>
            <a:endParaRPr lang="zh-CN" altLang="en-US"/>
          </a:p>
        </p:txBody>
      </p:sp>
      <p:sp>
        <p:nvSpPr>
          <p:cNvPr id="57" name="文本框 56"/>
          <p:cNvSpPr txBox="1"/>
          <p:nvPr userDrawn="1"/>
        </p:nvSpPr>
        <p:spPr>
          <a:xfrm>
            <a:off x="457200" y="2360295"/>
            <a:ext cx="895350" cy="213995"/>
          </a:xfrm>
          <a:prstGeom prst="rect">
            <a:avLst/>
          </a:prstGeom>
          <a:noFill/>
        </p:spPr>
        <p:txBody>
          <a:bodyPr wrap="square" rtlCol="0">
            <a:spAutoFit/>
          </a:bodyPr>
          <a:lstStyle/>
          <a:p>
            <a:r>
              <a:rPr lang="zh-CN" altLang="en-US" sz="800">
                <a:solidFill>
                  <a:srgbClr val="00A4C5"/>
                </a:solidFill>
                <a:latin typeface="微软雅黑" panose="020B0503020204020204" pitchFamily="34" charset="-122"/>
                <a:ea typeface="微软雅黑" panose="020B0503020204020204" pitchFamily="34" charset="-122"/>
              </a:rPr>
              <a:t>月同比</a:t>
            </a:r>
            <a:r>
              <a:rPr lang="en-US" altLang="zh-CN" sz="800">
                <a:solidFill>
                  <a:srgbClr val="00A4C5"/>
                </a:solidFill>
                <a:latin typeface="微软雅黑" panose="020B0503020204020204" pitchFamily="34" charset="-122"/>
                <a:ea typeface="微软雅黑" panose="020B0503020204020204" pitchFamily="34" charset="-122"/>
              </a:rPr>
              <a:t>(2022</a:t>
            </a:r>
            <a:r>
              <a:rPr lang="zh-CN" altLang="en-US" sz="800">
                <a:solidFill>
                  <a:srgbClr val="00A4C5"/>
                </a:solidFill>
                <a:latin typeface="微软雅黑" panose="020B0503020204020204" pitchFamily="34" charset="-122"/>
                <a:ea typeface="微软雅黑" panose="020B0503020204020204" pitchFamily="34" charset="-122"/>
              </a:rPr>
              <a:t>年</a:t>
            </a:r>
            <a:r>
              <a:rPr lang="en-US" altLang="zh-CN" sz="800">
                <a:solidFill>
                  <a:srgbClr val="00A4C5"/>
                </a:solidFill>
                <a:latin typeface="微软雅黑" panose="020B0503020204020204" pitchFamily="34" charset="-122"/>
                <a:ea typeface="微软雅黑" panose="020B0503020204020204" pitchFamily="34" charset="-122"/>
              </a:rPr>
              <a:t>)</a:t>
            </a:r>
            <a:endParaRPr lang="en-US" altLang="zh-CN" sz="800">
              <a:solidFill>
                <a:srgbClr val="00A4C5"/>
              </a:solidFill>
              <a:latin typeface="微软雅黑" panose="020B0503020204020204" pitchFamily="34" charset="-122"/>
              <a:ea typeface="微软雅黑" panose="020B0503020204020204" pitchFamily="34" charset="-122"/>
            </a:endParaRPr>
          </a:p>
        </p:txBody>
      </p:sp>
      <p:sp>
        <p:nvSpPr>
          <p:cNvPr id="60" name="Freeform 217"/>
          <p:cNvSpPr>
            <a:spLocks noEditPoints="1"/>
          </p:cNvSpPr>
          <p:nvPr userDrawn="1"/>
        </p:nvSpPr>
        <p:spPr>
          <a:xfrm>
            <a:off x="399415" y="4531360"/>
            <a:ext cx="127635" cy="111125"/>
          </a:xfrm>
          <a:custGeom>
            <a:avLst/>
            <a:gdLst/>
            <a:ahLst/>
            <a:cxnLst>
              <a:cxn ang="0">
                <a:pos x="911908846" y="689827597"/>
              </a:cxn>
              <a:cxn ang="0">
                <a:pos x="0" y="689827597"/>
              </a:cxn>
              <a:cxn ang="0">
                <a:pos x="0" y="0"/>
              </a:cxn>
              <a:cxn ang="0">
                <a:pos x="58455169" y="0"/>
              </a:cxn>
              <a:cxn ang="0">
                <a:pos x="58455169" y="630358095"/>
              </a:cxn>
              <a:cxn ang="0">
                <a:pos x="911908846" y="630358095"/>
              </a:cxn>
              <a:cxn ang="0">
                <a:pos x="911908846" y="689827597"/>
              </a:cxn>
              <a:cxn ang="0">
                <a:pos x="853453677" y="261660290"/>
              </a:cxn>
              <a:cxn ang="0">
                <a:pos x="830069558" y="273551431"/>
              </a:cxn>
              <a:cxn ang="0">
                <a:pos x="771614388" y="214085378"/>
              </a:cxn>
              <a:cxn ang="0">
                <a:pos x="491028892" y="499531399"/>
              </a:cxn>
              <a:cxn ang="0">
                <a:pos x="467644773" y="499531399"/>
              </a:cxn>
              <a:cxn ang="0">
                <a:pos x="362424785" y="404381576"/>
              </a:cxn>
              <a:cxn ang="0">
                <a:pos x="187059277" y="582786632"/>
              </a:cxn>
              <a:cxn ang="0">
                <a:pos x="93529638" y="499531399"/>
              </a:cxn>
              <a:cxn ang="0">
                <a:pos x="350734435" y="237871109"/>
              </a:cxn>
              <a:cxn ang="0">
                <a:pos x="374115135" y="237871109"/>
              </a:cxn>
              <a:cxn ang="0">
                <a:pos x="479335123" y="344915523"/>
              </a:cxn>
              <a:cxn ang="0">
                <a:pos x="689778519" y="130830145"/>
              </a:cxn>
              <a:cxn ang="0">
                <a:pos x="631319931" y="71360643"/>
              </a:cxn>
              <a:cxn ang="0">
                <a:pos x="643013700" y="47574912"/>
              </a:cxn>
              <a:cxn ang="0">
                <a:pos x="830069558" y="47574912"/>
              </a:cxn>
              <a:cxn ang="0">
                <a:pos x="853453677" y="71360643"/>
              </a:cxn>
              <a:cxn ang="0">
                <a:pos x="853453677" y="261660290"/>
              </a:cxn>
            </a:cxnLst>
            <a:rect l="0" t="0" r="0" b="0"/>
            <a:pathLst>
              <a:path w="78" h="58">
                <a:moveTo>
                  <a:pt x="78" y="58"/>
                </a:moveTo>
                <a:cubicBezTo>
                  <a:pt x="0" y="58"/>
                  <a:pt x="0" y="58"/>
                  <a:pt x="0" y="58"/>
                </a:cubicBezTo>
                <a:cubicBezTo>
                  <a:pt x="0" y="0"/>
                  <a:pt x="0" y="0"/>
                  <a:pt x="0" y="0"/>
                </a:cubicBezTo>
                <a:cubicBezTo>
                  <a:pt x="5" y="0"/>
                  <a:pt x="5" y="0"/>
                  <a:pt x="5" y="0"/>
                </a:cubicBezTo>
                <a:cubicBezTo>
                  <a:pt x="5" y="53"/>
                  <a:pt x="5" y="53"/>
                  <a:pt x="5" y="53"/>
                </a:cubicBezTo>
                <a:cubicBezTo>
                  <a:pt x="78" y="53"/>
                  <a:pt x="78" y="53"/>
                  <a:pt x="78" y="53"/>
                </a:cubicBezTo>
                <a:lnTo>
                  <a:pt x="78" y="58"/>
                </a:lnTo>
                <a:close/>
                <a:moveTo>
                  <a:pt x="73" y="22"/>
                </a:moveTo>
                <a:cubicBezTo>
                  <a:pt x="73" y="23"/>
                  <a:pt x="71" y="24"/>
                  <a:pt x="71" y="23"/>
                </a:cubicBezTo>
                <a:cubicBezTo>
                  <a:pt x="66" y="18"/>
                  <a:pt x="66" y="18"/>
                  <a:pt x="66" y="18"/>
                </a:cubicBezTo>
                <a:cubicBezTo>
                  <a:pt x="42" y="42"/>
                  <a:pt x="42" y="42"/>
                  <a:pt x="42" y="42"/>
                </a:cubicBezTo>
                <a:cubicBezTo>
                  <a:pt x="41" y="43"/>
                  <a:pt x="41" y="43"/>
                  <a:pt x="40" y="42"/>
                </a:cubicBezTo>
                <a:cubicBezTo>
                  <a:pt x="31" y="34"/>
                  <a:pt x="31" y="34"/>
                  <a:pt x="31" y="34"/>
                </a:cubicBezTo>
                <a:cubicBezTo>
                  <a:pt x="16" y="49"/>
                  <a:pt x="16" y="49"/>
                  <a:pt x="16" y="49"/>
                </a:cubicBezTo>
                <a:cubicBezTo>
                  <a:pt x="8" y="42"/>
                  <a:pt x="8" y="42"/>
                  <a:pt x="8" y="42"/>
                </a:cubicBezTo>
                <a:cubicBezTo>
                  <a:pt x="30" y="20"/>
                  <a:pt x="30" y="20"/>
                  <a:pt x="30" y="20"/>
                </a:cubicBezTo>
                <a:cubicBezTo>
                  <a:pt x="31" y="19"/>
                  <a:pt x="32" y="19"/>
                  <a:pt x="32" y="20"/>
                </a:cubicBezTo>
                <a:cubicBezTo>
                  <a:pt x="41" y="29"/>
                  <a:pt x="41" y="29"/>
                  <a:pt x="41" y="29"/>
                </a:cubicBezTo>
                <a:cubicBezTo>
                  <a:pt x="59" y="11"/>
                  <a:pt x="59" y="11"/>
                  <a:pt x="59" y="11"/>
                </a:cubicBezTo>
                <a:cubicBezTo>
                  <a:pt x="54" y="6"/>
                  <a:pt x="54" y="6"/>
                  <a:pt x="54" y="6"/>
                </a:cubicBezTo>
                <a:cubicBezTo>
                  <a:pt x="53" y="6"/>
                  <a:pt x="54" y="4"/>
                  <a:pt x="55" y="4"/>
                </a:cubicBezTo>
                <a:cubicBezTo>
                  <a:pt x="71" y="4"/>
                  <a:pt x="71" y="4"/>
                  <a:pt x="71" y="4"/>
                </a:cubicBezTo>
                <a:cubicBezTo>
                  <a:pt x="72" y="4"/>
                  <a:pt x="73" y="5"/>
                  <a:pt x="73" y="6"/>
                </a:cubicBezTo>
                <a:lnTo>
                  <a:pt x="73" y="22"/>
                </a:lnTo>
                <a:close/>
              </a:path>
            </a:pathLst>
          </a:custGeom>
          <a:solidFill>
            <a:srgbClr val="159EBE"/>
          </a:solidFill>
          <a:ln w="9525">
            <a:noFill/>
          </a:ln>
        </p:spPr>
        <p:txBody>
          <a:bodyPr/>
          <a:lstStyle/>
          <a:p>
            <a:endParaRPr lang="zh-CN" altLang="en-US"/>
          </a:p>
        </p:txBody>
      </p:sp>
      <p:sp>
        <p:nvSpPr>
          <p:cNvPr id="61" name="文本框 60"/>
          <p:cNvSpPr txBox="1"/>
          <p:nvPr userDrawn="1"/>
        </p:nvSpPr>
        <p:spPr>
          <a:xfrm>
            <a:off x="457200" y="4483100"/>
            <a:ext cx="895350" cy="213995"/>
          </a:xfrm>
          <a:prstGeom prst="rect">
            <a:avLst/>
          </a:prstGeom>
          <a:noFill/>
        </p:spPr>
        <p:txBody>
          <a:bodyPr wrap="square" rtlCol="0">
            <a:spAutoFit/>
          </a:bodyPr>
          <a:lstStyle/>
          <a:p>
            <a:r>
              <a:rPr lang="zh-CN" altLang="en-US" sz="800">
                <a:solidFill>
                  <a:srgbClr val="00A4C5"/>
                </a:solidFill>
                <a:latin typeface="微软雅黑" panose="020B0503020204020204" pitchFamily="34" charset="-122"/>
                <a:ea typeface="微软雅黑" panose="020B0503020204020204" pitchFamily="34" charset="-122"/>
              </a:rPr>
              <a:t>月同比</a:t>
            </a:r>
            <a:r>
              <a:rPr lang="en-US" altLang="zh-CN" sz="800">
                <a:solidFill>
                  <a:srgbClr val="00A4C5"/>
                </a:solidFill>
                <a:latin typeface="微软雅黑" panose="020B0503020204020204" pitchFamily="34" charset="-122"/>
                <a:ea typeface="微软雅黑" panose="020B0503020204020204" pitchFamily="34" charset="-122"/>
              </a:rPr>
              <a:t>(2022</a:t>
            </a:r>
            <a:r>
              <a:rPr lang="zh-CN" altLang="en-US" sz="800">
                <a:solidFill>
                  <a:srgbClr val="00A4C5"/>
                </a:solidFill>
                <a:latin typeface="微软雅黑" panose="020B0503020204020204" pitchFamily="34" charset="-122"/>
                <a:ea typeface="微软雅黑" panose="020B0503020204020204" pitchFamily="34" charset="-122"/>
              </a:rPr>
              <a:t>年</a:t>
            </a:r>
            <a:r>
              <a:rPr lang="en-US" altLang="zh-CN" sz="800">
                <a:solidFill>
                  <a:srgbClr val="00A4C5"/>
                </a:solidFill>
                <a:latin typeface="微软雅黑" panose="020B0503020204020204" pitchFamily="34" charset="-122"/>
                <a:ea typeface="微软雅黑" panose="020B0503020204020204" pitchFamily="34" charset="-122"/>
              </a:rPr>
              <a:t>)</a:t>
            </a:r>
            <a:endParaRPr lang="en-US" altLang="zh-CN" sz="800">
              <a:solidFill>
                <a:srgbClr val="00A4C5"/>
              </a:solidFill>
              <a:latin typeface="微软雅黑" panose="020B0503020204020204" pitchFamily="34" charset="-122"/>
              <a:ea typeface="微软雅黑" panose="020B0503020204020204" pitchFamily="34" charset="-122"/>
            </a:endParaRPr>
          </a:p>
        </p:txBody>
      </p:sp>
      <p:cxnSp>
        <p:nvCxnSpPr>
          <p:cNvPr id="62" name="直接箭头连接符 61"/>
          <p:cNvCxnSpPr/>
          <p:nvPr userDrawn="1"/>
        </p:nvCxnSpPr>
        <p:spPr>
          <a:xfrm>
            <a:off x="303530" y="2819400"/>
            <a:ext cx="8305165" cy="0"/>
          </a:xfrm>
          <a:prstGeom prst="straightConnector1">
            <a:avLst/>
          </a:prstGeom>
          <a:ln w="12700" cmpd="sng">
            <a:solidFill>
              <a:srgbClr val="159EBE"/>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63" name="文本框 62"/>
          <p:cNvSpPr txBox="1"/>
          <p:nvPr/>
        </p:nvSpPr>
        <p:spPr>
          <a:xfrm>
            <a:off x="325755" y="1012190"/>
            <a:ext cx="328295" cy="1291590"/>
          </a:xfrm>
          <a:prstGeom prst="rect">
            <a:avLst/>
          </a:prstGeom>
          <a:noFill/>
        </p:spPr>
        <p:txBody>
          <a:bodyPr wrap="square" rtlCol="0">
            <a:spAutoFit/>
          </a:bodyPr>
          <a:lstStyle/>
          <a:p>
            <a:r>
              <a:rPr lang="zh-CN" altLang="en-US" sz="1300">
                <a:solidFill>
                  <a:srgbClr val="00A4C5"/>
                </a:solidFill>
                <a:latin typeface="微软雅黑" panose="020B0503020204020204" pitchFamily="34" charset="-122"/>
                <a:ea typeface="微软雅黑" panose="020B0503020204020204" pitchFamily="34" charset="-122"/>
              </a:rPr>
              <a:t>新能源乘用车</a:t>
            </a:r>
            <a:endParaRPr lang="zh-CN" altLang="en-US" sz="1300">
              <a:solidFill>
                <a:srgbClr val="00A4C5"/>
              </a:solidFill>
              <a:latin typeface="微软雅黑" panose="020B0503020204020204" pitchFamily="34" charset="-122"/>
              <a:ea typeface="微软雅黑" panose="020B0503020204020204" pitchFamily="34" charset="-122"/>
            </a:endParaRPr>
          </a:p>
        </p:txBody>
      </p:sp>
      <p:sp>
        <p:nvSpPr>
          <p:cNvPr id="64" name="文本框 63"/>
          <p:cNvSpPr txBox="1"/>
          <p:nvPr/>
        </p:nvSpPr>
        <p:spPr>
          <a:xfrm>
            <a:off x="325755" y="3110865"/>
            <a:ext cx="328295" cy="1291590"/>
          </a:xfrm>
          <a:prstGeom prst="rect">
            <a:avLst/>
          </a:prstGeom>
          <a:noFill/>
        </p:spPr>
        <p:txBody>
          <a:bodyPr wrap="square" rtlCol="0">
            <a:spAutoFit/>
          </a:bodyPr>
          <a:lstStyle/>
          <a:p>
            <a:r>
              <a:rPr lang="zh-CN" altLang="en-US" sz="1300">
                <a:solidFill>
                  <a:srgbClr val="00A4C5"/>
                </a:solidFill>
                <a:latin typeface="微软雅黑" panose="020B0503020204020204" pitchFamily="34" charset="-122"/>
                <a:ea typeface="微软雅黑" panose="020B0503020204020204" pitchFamily="34" charset="-122"/>
              </a:rPr>
              <a:t>新能源乘用车</a:t>
            </a:r>
            <a:endParaRPr lang="zh-CN" altLang="en-US" sz="1300">
              <a:solidFill>
                <a:srgbClr val="00A4C5"/>
              </a:solidFill>
              <a:latin typeface="微软雅黑" panose="020B0503020204020204" pitchFamily="34" charset="-122"/>
              <a:ea typeface="微软雅黑" panose="020B0503020204020204" pitchFamily="34" charset="-122"/>
            </a:endParaRPr>
          </a:p>
        </p:txBody>
      </p:sp>
      <p:grpSp>
        <p:nvGrpSpPr>
          <p:cNvPr id="65" name="组合 64"/>
          <p:cNvGrpSpPr/>
          <p:nvPr/>
        </p:nvGrpSpPr>
        <p:grpSpPr>
          <a:xfrm>
            <a:off x="1407795" y="2577465"/>
            <a:ext cx="440690" cy="210185"/>
            <a:chOff x="9846" y="2917"/>
            <a:chExt cx="766" cy="426"/>
          </a:xfrm>
        </p:grpSpPr>
        <p:grpSp>
          <p:nvGrpSpPr>
            <p:cNvPr id="66" name="组合 65"/>
            <p:cNvGrpSpPr/>
            <p:nvPr/>
          </p:nvGrpSpPr>
          <p:grpSpPr>
            <a:xfrm>
              <a:off x="9846" y="2917"/>
              <a:ext cx="766" cy="427"/>
              <a:chOff x="8347" y="687"/>
              <a:chExt cx="612" cy="270"/>
            </a:xfrm>
            <a:solidFill>
              <a:srgbClr val="00A4C5"/>
            </a:solidFill>
          </p:grpSpPr>
          <p:sp>
            <p:nvSpPr>
              <p:cNvPr id="67" name="Freeform 163"/>
              <p:cNvSpPr>
                <a:spLocks noEditPoints="1"/>
              </p:cNvSpPr>
              <p:nvPr/>
            </p:nvSpPr>
            <p:spPr bwMode="auto">
              <a:xfrm>
                <a:off x="8347" y="687"/>
                <a:ext cx="612" cy="232"/>
              </a:xfrm>
              <a:custGeom>
                <a:avLst/>
                <a:gdLst>
                  <a:gd name="T0" fmla="*/ 4 w 134"/>
                  <a:gd name="T1" fmla="*/ 51 h 51"/>
                  <a:gd name="T2" fmla="*/ 13 w 134"/>
                  <a:gd name="T3" fmla="*/ 51 h 51"/>
                  <a:gd name="T4" fmla="*/ 15 w 134"/>
                  <a:gd name="T5" fmla="*/ 45 h 51"/>
                  <a:gd name="T6" fmla="*/ 24 w 134"/>
                  <a:gd name="T7" fmla="*/ 34 h 51"/>
                  <a:gd name="T8" fmla="*/ 40 w 134"/>
                  <a:gd name="T9" fmla="*/ 39 h 51"/>
                  <a:gd name="T10" fmla="*/ 43 w 134"/>
                  <a:gd name="T11" fmla="*/ 49 h 51"/>
                  <a:gd name="T12" fmla="*/ 68 w 134"/>
                  <a:gd name="T13" fmla="*/ 51 h 51"/>
                  <a:gd name="T14" fmla="*/ 95 w 134"/>
                  <a:gd name="T15" fmla="*/ 48 h 51"/>
                  <a:gd name="T16" fmla="*/ 102 w 134"/>
                  <a:gd name="T17" fmla="*/ 36 h 51"/>
                  <a:gd name="T18" fmla="*/ 115 w 134"/>
                  <a:gd name="T19" fmla="*/ 35 h 51"/>
                  <a:gd name="T20" fmla="*/ 123 w 134"/>
                  <a:gd name="T21" fmla="*/ 46 h 51"/>
                  <a:gd name="T22" fmla="*/ 127 w 134"/>
                  <a:gd name="T23" fmla="*/ 51 h 51"/>
                  <a:gd name="T24" fmla="*/ 134 w 134"/>
                  <a:gd name="T25" fmla="*/ 47 h 51"/>
                  <a:gd name="T26" fmla="*/ 133 w 134"/>
                  <a:gd name="T27" fmla="*/ 33 h 51"/>
                  <a:gd name="T28" fmla="*/ 121 w 134"/>
                  <a:gd name="T29" fmla="*/ 23 h 51"/>
                  <a:gd name="T30" fmla="*/ 97 w 134"/>
                  <a:gd name="T31" fmla="*/ 14 h 51"/>
                  <a:gd name="T32" fmla="*/ 73 w 134"/>
                  <a:gd name="T33" fmla="*/ 1 h 51"/>
                  <a:gd name="T34" fmla="*/ 47 w 134"/>
                  <a:gd name="T35" fmla="*/ 0 h 51"/>
                  <a:gd name="T36" fmla="*/ 28 w 134"/>
                  <a:gd name="T37" fmla="*/ 2 h 51"/>
                  <a:gd name="T38" fmla="*/ 18 w 134"/>
                  <a:gd name="T39" fmla="*/ 13 h 51"/>
                  <a:gd name="T40" fmla="*/ 7 w 134"/>
                  <a:gd name="T41" fmla="*/ 19 h 51"/>
                  <a:gd name="T42" fmla="*/ 0 w 134"/>
                  <a:gd name="T43" fmla="*/ 40 h 51"/>
                  <a:gd name="T44" fmla="*/ 120 w 134"/>
                  <a:gd name="T45" fmla="*/ 25 h 51"/>
                  <a:gd name="T46" fmla="*/ 124 w 134"/>
                  <a:gd name="T47" fmla="*/ 26 h 51"/>
                  <a:gd name="T48" fmla="*/ 127 w 134"/>
                  <a:gd name="T49" fmla="*/ 28 h 51"/>
                  <a:gd name="T50" fmla="*/ 131 w 134"/>
                  <a:gd name="T51" fmla="*/ 33 h 51"/>
                  <a:gd name="T52" fmla="*/ 127 w 134"/>
                  <a:gd name="T53" fmla="*/ 33 h 51"/>
                  <a:gd name="T54" fmla="*/ 119 w 134"/>
                  <a:gd name="T55" fmla="*/ 28 h 51"/>
                  <a:gd name="T56" fmla="*/ 53 w 134"/>
                  <a:gd name="T57" fmla="*/ 3 h 51"/>
                  <a:gd name="T58" fmla="*/ 77 w 134"/>
                  <a:gd name="T59" fmla="*/ 6 h 51"/>
                  <a:gd name="T60" fmla="*/ 94 w 134"/>
                  <a:gd name="T61" fmla="*/ 19 h 51"/>
                  <a:gd name="T62" fmla="*/ 69 w 134"/>
                  <a:gd name="T63" fmla="*/ 20 h 51"/>
                  <a:gd name="T64" fmla="*/ 54 w 134"/>
                  <a:gd name="T65" fmla="*/ 18 h 51"/>
                  <a:gd name="T66" fmla="*/ 52 w 134"/>
                  <a:gd name="T67" fmla="*/ 4 h 51"/>
                  <a:gd name="T68" fmla="*/ 21 w 134"/>
                  <a:gd name="T69" fmla="*/ 15 h 51"/>
                  <a:gd name="T70" fmla="*/ 28 w 134"/>
                  <a:gd name="T71" fmla="*/ 6 h 51"/>
                  <a:gd name="T72" fmla="*/ 39 w 134"/>
                  <a:gd name="T73" fmla="*/ 2 h 51"/>
                  <a:gd name="T74" fmla="*/ 46 w 134"/>
                  <a:gd name="T75" fmla="*/ 3 h 51"/>
                  <a:gd name="T76" fmla="*/ 47 w 134"/>
                  <a:gd name="T77" fmla="*/ 17 h 51"/>
                  <a:gd name="T78" fmla="*/ 34 w 134"/>
                  <a:gd name="T79" fmla="*/ 18 h 51"/>
                  <a:gd name="T80" fmla="*/ 21 w 134"/>
                  <a:gd name="T81" fmla="*/ 15 h 51"/>
                  <a:gd name="T82" fmla="*/ 5 w 134"/>
                  <a:gd name="T83" fmla="*/ 23 h 51"/>
                  <a:gd name="T84" fmla="*/ 12 w 134"/>
                  <a:gd name="T85" fmla="*/ 23 h 51"/>
                  <a:gd name="T86" fmla="*/ 6 w 134"/>
                  <a:gd name="T87" fmla="*/ 28 h 51"/>
                  <a:gd name="T88" fmla="*/ 2 w 134"/>
                  <a:gd name="T89" fmla="*/ 36 h 51"/>
                  <a:gd name="T90" fmla="*/ 2 w 134"/>
                  <a:gd name="T91"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34" h="51">
                    <a:moveTo>
                      <a:pt x="1" y="49"/>
                    </a:moveTo>
                    <a:cubicBezTo>
                      <a:pt x="2" y="50"/>
                      <a:pt x="3" y="51"/>
                      <a:pt x="4" y="51"/>
                    </a:cubicBezTo>
                    <a:cubicBezTo>
                      <a:pt x="4" y="51"/>
                      <a:pt x="6" y="51"/>
                      <a:pt x="8" y="51"/>
                    </a:cubicBezTo>
                    <a:cubicBezTo>
                      <a:pt x="10" y="51"/>
                      <a:pt x="12" y="51"/>
                      <a:pt x="13" y="51"/>
                    </a:cubicBezTo>
                    <a:cubicBezTo>
                      <a:pt x="14" y="51"/>
                      <a:pt x="14" y="50"/>
                      <a:pt x="14" y="50"/>
                    </a:cubicBezTo>
                    <a:cubicBezTo>
                      <a:pt x="14" y="49"/>
                      <a:pt x="15" y="47"/>
                      <a:pt x="15" y="45"/>
                    </a:cubicBezTo>
                    <a:cubicBezTo>
                      <a:pt x="15" y="43"/>
                      <a:pt x="16" y="41"/>
                      <a:pt x="17" y="39"/>
                    </a:cubicBezTo>
                    <a:cubicBezTo>
                      <a:pt x="18" y="37"/>
                      <a:pt x="21" y="35"/>
                      <a:pt x="24" y="34"/>
                    </a:cubicBezTo>
                    <a:cubicBezTo>
                      <a:pt x="26" y="33"/>
                      <a:pt x="30" y="33"/>
                      <a:pt x="33" y="34"/>
                    </a:cubicBezTo>
                    <a:cubicBezTo>
                      <a:pt x="35" y="35"/>
                      <a:pt x="38" y="37"/>
                      <a:pt x="40" y="39"/>
                    </a:cubicBezTo>
                    <a:cubicBezTo>
                      <a:pt x="41" y="41"/>
                      <a:pt x="42" y="43"/>
                      <a:pt x="42" y="45"/>
                    </a:cubicBezTo>
                    <a:cubicBezTo>
                      <a:pt x="42" y="46"/>
                      <a:pt x="43" y="48"/>
                      <a:pt x="43" y="49"/>
                    </a:cubicBezTo>
                    <a:cubicBezTo>
                      <a:pt x="43" y="50"/>
                      <a:pt x="43" y="51"/>
                      <a:pt x="44" y="51"/>
                    </a:cubicBezTo>
                    <a:cubicBezTo>
                      <a:pt x="45" y="51"/>
                      <a:pt x="56" y="51"/>
                      <a:pt x="68" y="51"/>
                    </a:cubicBezTo>
                    <a:cubicBezTo>
                      <a:pt x="81" y="51"/>
                      <a:pt x="92" y="51"/>
                      <a:pt x="93" y="51"/>
                    </a:cubicBezTo>
                    <a:cubicBezTo>
                      <a:pt x="95" y="51"/>
                      <a:pt x="96" y="50"/>
                      <a:pt x="95" y="48"/>
                    </a:cubicBezTo>
                    <a:cubicBezTo>
                      <a:pt x="95" y="46"/>
                      <a:pt x="96" y="42"/>
                      <a:pt x="97" y="41"/>
                    </a:cubicBezTo>
                    <a:cubicBezTo>
                      <a:pt x="98" y="39"/>
                      <a:pt x="100" y="37"/>
                      <a:pt x="102" y="36"/>
                    </a:cubicBezTo>
                    <a:cubicBezTo>
                      <a:pt x="104" y="35"/>
                      <a:pt x="107" y="34"/>
                      <a:pt x="108" y="34"/>
                    </a:cubicBezTo>
                    <a:cubicBezTo>
                      <a:pt x="110" y="33"/>
                      <a:pt x="113" y="34"/>
                      <a:pt x="115" y="35"/>
                    </a:cubicBezTo>
                    <a:cubicBezTo>
                      <a:pt x="117" y="36"/>
                      <a:pt x="120" y="38"/>
                      <a:pt x="121" y="39"/>
                    </a:cubicBezTo>
                    <a:cubicBezTo>
                      <a:pt x="122" y="41"/>
                      <a:pt x="123" y="44"/>
                      <a:pt x="123" y="46"/>
                    </a:cubicBezTo>
                    <a:cubicBezTo>
                      <a:pt x="123" y="48"/>
                      <a:pt x="123" y="50"/>
                      <a:pt x="123" y="50"/>
                    </a:cubicBezTo>
                    <a:cubicBezTo>
                      <a:pt x="123" y="51"/>
                      <a:pt x="125" y="51"/>
                      <a:pt x="127" y="51"/>
                    </a:cubicBezTo>
                    <a:cubicBezTo>
                      <a:pt x="129" y="51"/>
                      <a:pt x="132" y="51"/>
                      <a:pt x="133" y="50"/>
                    </a:cubicBezTo>
                    <a:cubicBezTo>
                      <a:pt x="134" y="50"/>
                      <a:pt x="134" y="48"/>
                      <a:pt x="134" y="47"/>
                    </a:cubicBezTo>
                    <a:cubicBezTo>
                      <a:pt x="134" y="45"/>
                      <a:pt x="134" y="42"/>
                      <a:pt x="134" y="40"/>
                    </a:cubicBezTo>
                    <a:cubicBezTo>
                      <a:pt x="134" y="38"/>
                      <a:pt x="134" y="35"/>
                      <a:pt x="133" y="33"/>
                    </a:cubicBezTo>
                    <a:cubicBezTo>
                      <a:pt x="132" y="31"/>
                      <a:pt x="130" y="28"/>
                      <a:pt x="128" y="27"/>
                    </a:cubicBezTo>
                    <a:cubicBezTo>
                      <a:pt x="126" y="25"/>
                      <a:pt x="123" y="24"/>
                      <a:pt x="121" y="23"/>
                    </a:cubicBezTo>
                    <a:cubicBezTo>
                      <a:pt x="119" y="22"/>
                      <a:pt x="115" y="21"/>
                      <a:pt x="111" y="20"/>
                    </a:cubicBezTo>
                    <a:cubicBezTo>
                      <a:pt x="108" y="20"/>
                      <a:pt x="102" y="17"/>
                      <a:pt x="97" y="14"/>
                    </a:cubicBezTo>
                    <a:cubicBezTo>
                      <a:pt x="93" y="11"/>
                      <a:pt x="87" y="7"/>
                      <a:pt x="84" y="5"/>
                    </a:cubicBezTo>
                    <a:cubicBezTo>
                      <a:pt x="81" y="3"/>
                      <a:pt x="76" y="1"/>
                      <a:pt x="73" y="1"/>
                    </a:cubicBezTo>
                    <a:cubicBezTo>
                      <a:pt x="70" y="0"/>
                      <a:pt x="64" y="0"/>
                      <a:pt x="60" y="0"/>
                    </a:cubicBezTo>
                    <a:cubicBezTo>
                      <a:pt x="55" y="0"/>
                      <a:pt x="49" y="0"/>
                      <a:pt x="47" y="0"/>
                    </a:cubicBezTo>
                    <a:cubicBezTo>
                      <a:pt x="44" y="0"/>
                      <a:pt x="39" y="0"/>
                      <a:pt x="36" y="0"/>
                    </a:cubicBezTo>
                    <a:cubicBezTo>
                      <a:pt x="33" y="0"/>
                      <a:pt x="29" y="1"/>
                      <a:pt x="28" y="2"/>
                    </a:cubicBezTo>
                    <a:cubicBezTo>
                      <a:pt x="26" y="3"/>
                      <a:pt x="24" y="5"/>
                      <a:pt x="22" y="7"/>
                    </a:cubicBezTo>
                    <a:cubicBezTo>
                      <a:pt x="21" y="8"/>
                      <a:pt x="19" y="11"/>
                      <a:pt x="18" y="13"/>
                    </a:cubicBezTo>
                    <a:cubicBezTo>
                      <a:pt x="17" y="14"/>
                      <a:pt x="15" y="16"/>
                      <a:pt x="13" y="16"/>
                    </a:cubicBezTo>
                    <a:cubicBezTo>
                      <a:pt x="12" y="16"/>
                      <a:pt x="9" y="18"/>
                      <a:pt x="7" y="19"/>
                    </a:cubicBezTo>
                    <a:cubicBezTo>
                      <a:pt x="4" y="20"/>
                      <a:pt x="2" y="24"/>
                      <a:pt x="1" y="28"/>
                    </a:cubicBezTo>
                    <a:cubicBezTo>
                      <a:pt x="0" y="31"/>
                      <a:pt x="0" y="37"/>
                      <a:pt x="0" y="40"/>
                    </a:cubicBezTo>
                    <a:cubicBezTo>
                      <a:pt x="0" y="44"/>
                      <a:pt x="1" y="48"/>
                      <a:pt x="1" y="49"/>
                    </a:cubicBezTo>
                    <a:close/>
                    <a:moveTo>
                      <a:pt x="120" y="25"/>
                    </a:moveTo>
                    <a:cubicBezTo>
                      <a:pt x="120" y="25"/>
                      <a:pt x="121" y="25"/>
                      <a:pt x="122" y="25"/>
                    </a:cubicBezTo>
                    <a:cubicBezTo>
                      <a:pt x="123" y="25"/>
                      <a:pt x="123" y="25"/>
                      <a:pt x="124" y="26"/>
                    </a:cubicBezTo>
                    <a:cubicBezTo>
                      <a:pt x="124" y="26"/>
                      <a:pt x="125" y="26"/>
                      <a:pt x="125" y="26"/>
                    </a:cubicBezTo>
                    <a:cubicBezTo>
                      <a:pt x="125" y="27"/>
                      <a:pt x="127" y="27"/>
                      <a:pt x="127" y="28"/>
                    </a:cubicBezTo>
                    <a:cubicBezTo>
                      <a:pt x="128" y="29"/>
                      <a:pt x="129" y="30"/>
                      <a:pt x="130" y="31"/>
                    </a:cubicBezTo>
                    <a:cubicBezTo>
                      <a:pt x="130" y="32"/>
                      <a:pt x="131" y="33"/>
                      <a:pt x="131" y="33"/>
                    </a:cubicBezTo>
                    <a:cubicBezTo>
                      <a:pt x="131" y="33"/>
                      <a:pt x="131" y="33"/>
                      <a:pt x="130" y="33"/>
                    </a:cubicBezTo>
                    <a:cubicBezTo>
                      <a:pt x="130" y="33"/>
                      <a:pt x="128" y="33"/>
                      <a:pt x="127" y="33"/>
                    </a:cubicBezTo>
                    <a:cubicBezTo>
                      <a:pt x="125" y="32"/>
                      <a:pt x="123" y="32"/>
                      <a:pt x="122" y="31"/>
                    </a:cubicBezTo>
                    <a:cubicBezTo>
                      <a:pt x="120" y="30"/>
                      <a:pt x="119" y="29"/>
                      <a:pt x="119" y="28"/>
                    </a:cubicBezTo>
                    <a:cubicBezTo>
                      <a:pt x="119" y="27"/>
                      <a:pt x="119" y="25"/>
                      <a:pt x="120" y="25"/>
                    </a:cubicBezTo>
                    <a:close/>
                    <a:moveTo>
                      <a:pt x="53" y="3"/>
                    </a:moveTo>
                    <a:cubicBezTo>
                      <a:pt x="54" y="3"/>
                      <a:pt x="58" y="3"/>
                      <a:pt x="63" y="3"/>
                    </a:cubicBezTo>
                    <a:cubicBezTo>
                      <a:pt x="67" y="3"/>
                      <a:pt x="74" y="5"/>
                      <a:pt x="77" y="6"/>
                    </a:cubicBezTo>
                    <a:cubicBezTo>
                      <a:pt x="81" y="7"/>
                      <a:pt x="86" y="10"/>
                      <a:pt x="88" y="12"/>
                    </a:cubicBezTo>
                    <a:cubicBezTo>
                      <a:pt x="91" y="14"/>
                      <a:pt x="94" y="17"/>
                      <a:pt x="94" y="19"/>
                    </a:cubicBezTo>
                    <a:cubicBezTo>
                      <a:pt x="95" y="20"/>
                      <a:pt x="92" y="21"/>
                      <a:pt x="88" y="21"/>
                    </a:cubicBezTo>
                    <a:cubicBezTo>
                      <a:pt x="84" y="21"/>
                      <a:pt x="76" y="21"/>
                      <a:pt x="69" y="20"/>
                    </a:cubicBezTo>
                    <a:cubicBezTo>
                      <a:pt x="63" y="19"/>
                      <a:pt x="57" y="19"/>
                      <a:pt x="56" y="19"/>
                    </a:cubicBezTo>
                    <a:cubicBezTo>
                      <a:pt x="55" y="19"/>
                      <a:pt x="55" y="18"/>
                      <a:pt x="54" y="18"/>
                    </a:cubicBezTo>
                    <a:cubicBezTo>
                      <a:pt x="54" y="17"/>
                      <a:pt x="54" y="14"/>
                      <a:pt x="53" y="11"/>
                    </a:cubicBezTo>
                    <a:cubicBezTo>
                      <a:pt x="53" y="8"/>
                      <a:pt x="52" y="5"/>
                      <a:pt x="52" y="4"/>
                    </a:cubicBezTo>
                    <a:cubicBezTo>
                      <a:pt x="52" y="3"/>
                      <a:pt x="52" y="3"/>
                      <a:pt x="53" y="3"/>
                    </a:cubicBezTo>
                    <a:close/>
                    <a:moveTo>
                      <a:pt x="21" y="15"/>
                    </a:moveTo>
                    <a:cubicBezTo>
                      <a:pt x="21" y="13"/>
                      <a:pt x="22" y="11"/>
                      <a:pt x="23" y="10"/>
                    </a:cubicBezTo>
                    <a:cubicBezTo>
                      <a:pt x="24" y="8"/>
                      <a:pt x="26" y="7"/>
                      <a:pt x="28" y="6"/>
                    </a:cubicBezTo>
                    <a:cubicBezTo>
                      <a:pt x="29" y="5"/>
                      <a:pt x="31" y="4"/>
                      <a:pt x="33" y="3"/>
                    </a:cubicBezTo>
                    <a:cubicBezTo>
                      <a:pt x="34" y="3"/>
                      <a:pt x="37" y="3"/>
                      <a:pt x="39" y="2"/>
                    </a:cubicBezTo>
                    <a:cubicBezTo>
                      <a:pt x="41" y="2"/>
                      <a:pt x="44" y="2"/>
                      <a:pt x="45" y="2"/>
                    </a:cubicBezTo>
                    <a:cubicBezTo>
                      <a:pt x="45" y="2"/>
                      <a:pt x="46" y="3"/>
                      <a:pt x="46" y="3"/>
                    </a:cubicBezTo>
                    <a:cubicBezTo>
                      <a:pt x="46" y="4"/>
                      <a:pt x="46" y="7"/>
                      <a:pt x="46" y="10"/>
                    </a:cubicBezTo>
                    <a:cubicBezTo>
                      <a:pt x="47" y="14"/>
                      <a:pt x="47" y="17"/>
                      <a:pt x="47" y="17"/>
                    </a:cubicBezTo>
                    <a:cubicBezTo>
                      <a:pt x="47" y="18"/>
                      <a:pt x="46" y="18"/>
                      <a:pt x="46" y="18"/>
                    </a:cubicBezTo>
                    <a:cubicBezTo>
                      <a:pt x="45" y="18"/>
                      <a:pt x="40" y="18"/>
                      <a:pt x="34" y="18"/>
                    </a:cubicBezTo>
                    <a:cubicBezTo>
                      <a:pt x="29" y="18"/>
                      <a:pt x="23" y="18"/>
                      <a:pt x="22" y="17"/>
                    </a:cubicBezTo>
                    <a:cubicBezTo>
                      <a:pt x="21" y="17"/>
                      <a:pt x="20" y="16"/>
                      <a:pt x="21" y="15"/>
                    </a:cubicBezTo>
                    <a:close/>
                    <a:moveTo>
                      <a:pt x="2" y="29"/>
                    </a:moveTo>
                    <a:cubicBezTo>
                      <a:pt x="3" y="27"/>
                      <a:pt x="4" y="24"/>
                      <a:pt x="5" y="23"/>
                    </a:cubicBezTo>
                    <a:cubicBezTo>
                      <a:pt x="5" y="22"/>
                      <a:pt x="7" y="21"/>
                      <a:pt x="9" y="21"/>
                    </a:cubicBezTo>
                    <a:cubicBezTo>
                      <a:pt x="11" y="21"/>
                      <a:pt x="12" y="22"/>
                      <a:pt x="12" y="23"/>
                    </a:cubicBezTo>
                    <a:cubicBezTo>
                      <a:pt x="12" y="24"/>
                      <a:pt x="11" y="25"/>
                      <a:pt x="10" y="25"/>
                    </a:cubicBezTo>
                    <a:cubicBezTo>
                      <a:pt x="9" y="25"/>
                      <a:pt x="7" y="26"/>
                      <a:pt x="6" y="28"/>
                    </a:cubicBezTo>
                    <a:cubicBezTo>
                      <a:pt x="5" y="29"/>
                      <a:pt x="4" y="32"/>
                      <a:pt x="3" y="33"/>
                    </a:cubicBezTo>
                    <a:cubicBezTo>
                      <a:pt x="3" y="35"/>
                      <a:pt x="2" y="36"/>
                      <a:pt x="2" y="36"/>
                    </a:cubicBezTo>
                    <a:cubicBezTo>
                      <a:pt x="2" y="36"/>
                      <a:pt x="2" y="35"/>
                      <a:pt x="2" y="34"/>
                    </a:cubicBezTo>
                    <a:cubicBezTo>
                      <a:pt x="2" y="33"/>
                      <a:pt x="2" y="31"/>
                      <a:pt x="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164"/>
              <p:cNvSpPr>
                <a:spLocks noEditPoints="1"/>
              </p:cNvSpPr>
              <p:nvPr/>
            </p:nvSpPr>
            <p:spPr bwMode="auto">
              <a:xfrm>
                <a:off x="8795" y="855"/>
                <a:ext cx="99" cy="102"/>
              </a:xfrm>
              <a:custGeom>
                <a:avLst/>
                <a:gdLst>
                  <a:gd name="T0" fmla="*/ 22 w 22"/>
                  <a:gd name="T1" fmla="*/ 11 h 22"/>
                  <a:gd name="T2" fmla="*/ 11 w 22"/>
                  <a:gd name="T3" fmla="*/ 0 h 22"/>
                  <a:gd name="T4" fmla="*/ 0 w 22"/>
                  <a:gd name="T5" fmla="*/ 11 h 22"/>
                  <a:gd name="T6" fmla="*/ 11 w 22"/>
                  <a:gd name="T7" fmla="*/ 22 h 22"/>
                  <a:gd name="T8" fmla="*/ 22 w 22"/>
                  <a:gd name="T9" fmla="*/ 11 h 22"/>
                  <a:gd name="T10" fmla="*/ 5 w 22"/>
                  <a:gd name="T11" fmla="*/ 11 h 22"/>
                  <a:gd name="T12" fmla="*/ 11 w 22"/>
                  <a:gd name="T13" fmla="*/ 5 h 22"/>
                  <a:gd name="T14" fmla="*/ 17 w 22"/>
                  <a:gd name="T15" fmla="*/ 11 h 22"/>
                  <a:gd name="T16" fmla="*/ 11 w 22"/>
                  <a:gd name="T17" fmla="*/ 17 h 22"/>
                  <a:gd name="T18" fmla="*/ 5 w 22"/>
                  <a:gd name="T19" fmla="*/ 1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22">
                    <a:moveTo>
                      <a:pt x="22" y="11"/>
                    </a:moveTo>
                    <a:cubicBezTo>
                      <a:pt x="22" y="5"/>
                      <a:pt x="17" y="0"/>
                      <a:pt x="11" y="0"/>
                    </a:cubicBezTo>
                    <a:cubicBezTo>
                      <a:pt x="5" y="0"/>
                      <a:pt x="0" y="5"/>
                      <a:pt x="0" y="11"/>
                    </a:cubicBezTo>
                    <a:cubicBezTo>
                      <a:pt x="0" y="17"/>
                      <a:pt x="5" y="22"/>
                      <a:pt x="11" y="22"/>
                    </a:cubicBezTo>
                    <a:cubicBezTo>
                      <a:pt x="17" y="22"/>
                      <a:pt x="22" y="17"/>
                      <a:pt x="22" y="11"/>
                    </a:cubicBezTo>
                    <a:close/>
                    <a:moveTo>
                      <a:pt x="5" y="11"/>
                    </a:moveTo>
                    <a:cubicBezTo>
                      <a:pt x="5" y="7"/>
                      <a:pt x="8" y="5"/>
                      <a:pt x="11" y="5"/>
                    </a:cubicBezTo>
                    <a:cubicBezTo>
                      <a:pt x="15" y="5"/>
                      <a:pt x="17" y="7"/>
                      <a:pt x="17" y="11"/>
                    </a:cubicBezTo>
                    <a:cubicBezTo>
                      <a:pt x="17" y="14"/>
                      <a:pt x="15" y="17"/>
                      <a:pt x="11" y="17"/>
                    </a:cubicBezTo>
                    <a:cubicBezTo>
                      <a:pt x="8" y="17"/>
                      <a:pt x="5" y="14"/>
                      <a:pt x="5"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165"/>
              <p:cNvSpPr>
                <a:spLocks noEditPoints="1"/>
              </p:cNvSpPr>
              <p:nvPr/>
            </p:nvSpPr>
            <p:spPr bwMode="auto">
              <a:xfrm>
                <a:off x="8424" y="855"/>
                <a:ext cx="99" cy="102"/>
              </a:xfrm>
              <a:custGeom>
                <a:avLst/>
                <a:gdLst>
                  <a:gd name="T0" fmla="*/ 11 w 22"/>
                  <a:gd name="T1" fmla="*/ 0 h 22"/>
                  <a:gd name="T2" fmla="*/ 0 w 22"/>
                  <a:gd name="T3" fmla="*/ 11 h 22"/>
                  <a:gd name="T4" fmla="*/ 11 w 22"/>
                  <a:gd name="T5" fmla="*/ 22 h 22"/>
                  <a:gd name="T6" fmla="*/ 22 w 22"/>
                  <a:gd name="T7" fmla="*/ 11 h 22"/>
                  <a:gd name="T8" fmla="*/ 11 w 22"/>
                  <a:gd name="T9" fmla="*/ 0 h 22"/>
                  <a:gd name="T10" fmla="*/ 11 w 22"/>
                  <a:gd name="T11" fmla="*/ 17 h 22"/>
                  <a:gd name="T12" fmla="*/ 5 w 22"/>
                  <a:gd name="T13" fmla="*/ 11 h 22"/>
                  <a:gd name="T14" fmla="*/ 11 w 22"/>
                  <a:gd name="T15" fmla="*/ 5 h 22"/>
                  <a:gd name="T16" fmla="*/ 18 w 22"/>
                  <a:gd name="T17" fmla="*/ 11 h 22"/>
                  <a:gd name="T18" fmla="*/ 11 w 22"/>
                  <a:gd name="T19" fmla="*/ 17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22">
                    <a:moveTo>
                      <a:pt x="11" y="0"/>
                    </a:moveTo>
                    <a:cubicBezTo>
                      <a:pt x="5" y="0"/>
                      <a:pt x="0" y="5"/>
                      <a:pt x="0" y="11"/>
                    </a:cubicBezTo>
                    <a:cubicBezTo>
                      <a:pt x="0" y="17"/>
                      <a:pt x="5" y="22"/>
                      <a:pt x="11" y="22"/>
                    </a:cubicBezTo>
                    <a:cubicBezTo>
                      <a:pt x="18" y="22"/>
                      <a:pt x="22" y="17"/>
                      <a:pt x="22" y="11"/>
                    </a:cubicBezTo>
                    <a:cubicBezTo>
                      <a:pt x="22" y="5"/>
                      <a:pt x="18" y="0"/>
                      <a:pt x="11" y="0"/>
                    </a:cubicBezTo>
                    <a:close/>
                    <a:moveTo>
                      <a:pt x="11" y="17"/>
                    </a:moveTo>
                    <a:cubicBezTo>
                      <a:pt x="8" y="17"/>
                      <a:pt x="5" y="14"/>
                      <a:pt x="5" y="11"/>
                    </a:cubicBezTo>
                    <a:cubicBezTo>
                      <a:pt x="5" y="7"/>
                      <a:pt x="8" y="5"/>
                      <a:pt x="11" y="5"/>
                    </a:cubicBezTo>
                    <a:cubicBezTo>
                      <a:pt x="15" y="5"/>
                      <a:pt x="18" y="7"/>
                      <a:pt x="18" y="11"/>
                    </a:cubicBezTo>
                    <a:cubicBezTo>
                      <a:pt x="18" y="14"/>
                      <a:pt x="15" y="17"/>
                      <a:pt x="11"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73" name="Group 287"/>
            <p:cNvGrpSpPr/>
            <p:nvPr/>
          </p:nvGrpSpPr>
          <p:grpSpPr>
            <a:xfrm>
              <a:off x="10105" y="3114"/>
              <a:ext cx="245" cy="120"/>
              <a:chOff x="5599113" y="798513"/>
              <a:chExt cx="292100" cy="163513"/>
            </a:xfrm>
            <a:solidFill>
              <a:srgbClr val="FFFFFF"/>
            </a:solidFill>
          </p:grpSpPr>
          <p:sp>
            <p:nvSpPr>
              <p:cNvPr id="74" name="Freeform 169"/>
              <p:cNvSpPr>
                <a:spLocks noEditPoints="1"/>
              </p:cNvSpPr>
              <p:nvPr/>
            </p:nvSpPr>
            <p:spPr bwMode="auto">
              <a:xfrm>
                <a:off x="5599113" y="798513"/>
                <a:ext cx="292100" cy="163513"/>
              </a:xfrm>
              <a:custGeom>
                <a:avLst/>
                <a:gdLst/>
                <a:ahLst/>
                <a:cxnLst>
                  <a:cxn ang="0">
                    <a:pos x="172" y="35"/>
                  </a:cxn>
                  <a:cxn ang="0">
                    <a:pos x="172" y="0"/>
                  </a:cxn>
                  <a:cxn ang="0">
                    <a:pos x="0" y="0"/>
                  </a:cxn>
                  <a:cxn ang="0">
                    <a:pos x="0" y="103"/>
                  </a:cxn>
                  <a:cxn ang="0">
                    <a:pos x="172" y="103"/>
                  </a:cxn>
                  <a:cxn ang="0">
                    <a:pos x="172" y="81"/>
                  </a:cxn>
                  <a:cxn ang="0">
                    <a:pos x="184" y="81"/>
                  </a:cxn>
                  <a:cxn ang="0">
                    <a:pos x="184" y="35"/>
                  </a:cxn>
                  <a:cxn ang="0">
                    <a:pos x="172" y="35"/>
                  </a:cxn>
                  <a:cxn ang="0">
                    <a:pos x="149" y="81"/>
                  </a:cxn>
                  <a:cxn ang="0">
                    <a:pos x="22" y="81"/>
                  </a:cxn>
                  <a:cxn ang="0">
                    <a:pos x="22" y="22"/>
                  </a:cxn>
                  <a:cxn ang="0">
                    <a:pos x="149" y="22"/>
                  </a:cxn>
                  <a:cxn ang="0">
                    <a:pos x="149" y="81"/>
                  </a:cxn>
                </a:cxnLst>
                <a:rect l="0" t="0" r="r" b="b"/>
                <a:pathLst>
                  <a:path w="184" h="103">
                    <a:moveTo>
                      <a:pt x="172" y="35"/>
                    </a:moveTo>
                    <a:lnTo>
                      <a:pt x="172" y="0"/>
                    </a:lnTo>
                    <a:lnTo>
                      <a:pt x="0" y="0"/>
                    </a:lnTo>
                    <a:lnTo>
                      <a:pt x="0" y="103"/>
                    </a:lnTo>
                    <a:lnTo>
                      <a:pt x="172" y="103"/>
                    </a:lnTo>
                    <a:lnTo>
                      <a:pt x="172" y="81"/>
                    </a:lnTo>
                    <a:lnTo>
                      <a:pt x="184" y="81"/>
                    </a:lnTo>
                    <a:lnTo>
                      <a:pt x="184" y="35"/>
                    </a:lnTo>
                    <a:lnTo>
                      <a:pt x="172" y="35"/>
                    </a:lnTo>
                    <a:close/>
                    <a:moveTo>
                      <a:pt x="149" y="81"/>
                    </a:moveTo>
                    <a:lnTo>
                      <a:pt x="22" y="81"/>
                    </a:lnTo>
                    <a:lnTo>
                      <a:pt x="22" y="22"/>
                    </a:lnTo>
                    <a:lnTo>
                      <a:pt x="149" y="22"/>
                    </a:lnTo>
                    <a:lnTo>
                      <a:pt x="149" y="81"/>
                    </a:lnTo>
                    <a:close/>
                  </a:path>
                </a:pathLst>
              </a:custGeom>
              <a:grpFill/>
              <a:ln w="9525">
                <a:noFill/>
                <a:round/>
              </a:ln>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75" name="Freeform 170"/>
              <p:cNvSpPr/>
              <p:nvPr/>
            </p:nvSpPr>
            <p:spPr bwMode="auto">
              <a:xfrm>
                <a:off x="5651501" y="854075"/>
                <a:ext cx="166688" cy="52388"/>
              </a:xfrm>
              <a:custGeom>
                <a:avLst/>
                <a:gdLst/>
                <a:ahLst/>
                <a:cxnLst>
                  <a:cxn ang="0">
                    <a:pos x="59" y="33"/>
                  </a:cxn>
                  <a:cxn ang="0">
                    <a:pos x="105" y="0"/>
                  </a:cxn>
                  <a:cxn ang="0">
                    <a:pos x="59" y="11"/>
                  </a:cxn>
                  <a:cxn ang="0">
                    <a:pos x="47" y="0"/>
                  </a:cxn>
                  <a:cxn ang="0">
                    <a:pos x="0" y="33"/>
                  </a:cxn>
                  <a:cxn ang="0">
                    <a:pos x="47" y="22"/>
                  </a:cxn>
                  <a:cxn ang="0">
                    <a:pos x="59" y="33"/>
                  </a:cxn>
                </a:cxnLst>
                <a:rect l="0" t="0" r="r" b="b"/>
                <a:pathLst>
                  <a:path w="105" h="33">
                    <a:moveTo>
                      <a:pt x="59" y="33"/>
                    </a:moveTo>
                    <a:lnTo>
                      <a:pt x="105" y="0"/>
                    </a:lnTo>
                    <a:lnTo>
                      <a:pt x="59" y="11"/>
                    </a:lnTo>
                    <a:lnTo>
                      <a:pt x="47" y="0"/>
                    </a:lnTo>
                    <a:lnTo>
                      <a:pt x="0" y="33"/>
                    </a:lnTo>
                    <a:lnTo>
                      <a:pt x="47" y="22"/>
                    </a:lnTo>
                    <a:lnTo>
                      <a:pt x="59" y="33"/>
                    </a:lnTo>
                    <a:close/>
                  </a:path>
                </a:pathLst>
              </a:custGeom>
              <a:grpFill/>
              <a:ln w="9525">
                <a:noFill/>
                <a:round/>
              </a:ln>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grpSp>
      </p:grpSp>
      <p:grpSp>
        <p:nvGrpSpPr>
          <p:cNvPr id="76" name="组合 75"/>
          <p:cNvGrpSpPr/>
          <p:nvPr/>
        </p:nvGrpSpPr>
        <p:grpSpPr>
          <a:xfrm>
            <a:off x="1411605" y="4683125"/>
            <a:ext cx="440690" cy="210185"/>
            <a:chOff x="9846" y="2917"/>
            <a:chExt cx="766" cy="426"/>
          </a:xfrm>
        </p:grpSpPr>
        <p:grpSp>
          <p:nvGrpSpPr>
            <p:cNvPr id="77" name="组合 76"/>
            <p:cNvGrpSpPr/>
            <p:nvPr/>
          </p:nvGrpSpPr>
          <p:grpSpPr>
            <a:xfrm>
              <a:off x="9846" y="2917"/>
              <a:ext cx="766" cy="427"/>
              <a:chOff x="8347" y="687"/>
              <a:chExt cx="612" cy="270"/>
            </a:xfrm>
            <a:solidFill>
              <a:srgbClr val="00A4C5"/>
            </a:solidFill>
          </p:grpSpPr>
          <p:sp>
            <p:nvSpPr>
              <p:cNvPr id="81" name="Freeform 163"/>
              <p:cNvSpPr>
                <a:spLocks noEditPoints="1"/>
              </p:cNvSpPr>
              <p:nvPr/>
            </p:nvSpPr>
            <p:spPr bwMode="auto">
              <a:xfrm>
                <a:off x="8347" y="687"/>
                <a:ext cx="612" cy="232"/>
              </a:xfrm>
              <a:custGeom>
                <a:avLst/>
                <a:gdLst>
                  <a:gd name="T0" fmla="*/ 4 w 134"/>
                  <a:gd name="T1" fmla="*/ 51 h 51"/>
                  <a:gd name="T2" fmla="*/ 13 w 134"/>
                  <a:gd name="T3" fmla="*/ 51 h 51"/>
                  <a:gd name="T4" fmla="*/ 15 w 134"/>
                  <a:gd name="T5" fmla="*/ 45 h 51"/>
                  <a:gd name="T6" fmla="*/ 24 w 134"/>
                  <a:gd name="T7" fmla="*/ 34 h 51"/>
                  <a:gd name="T8" fmla="*/ 40 w 134"/>
                  <a:gd name="T9" fmla="*/ 39 h 51"/>
                  <a:gd name="T10" fmla="*/ 43 w 134"/>
                  <a:gd name="T11" fmla="*/ 49 h 51"/>
                  <a:gd name="T12" fmla="*/ 68 w 134"/>
                  <a:gd name="T13" fmla="*/ 51 h 51"/>
                  <a:gd name="T14" fmla="*/ 95 w 134"/>
                  <a:gd name="T15" fmla="*/ 48 h 51"/>
                  <a:gd name="T16" fmla="*/ 102 w 134"/>
                  <a:gd name="T17" fmla="*/ 36 h 51"/>
                  <a:gd name="T18" fmla="*/ 115 w 134"/>
                  <a:gd name="T19" fmla="*/ 35 h 51"/>
                  <a:gd name="T20" fmla="*/ 123 w 134"/>
                  <a:gd name="T21" fmla="*/ 46 h 51"/>
                  <a:gd name="T22" fmla="*/ 127 w 134"/>
                  <a:gd name="T23" fmla="*/ 51 h 51"/>
                  <a:gd name="T24" fmla="*/ 134 w 134"/>
                  <a:gd name="T25" fmla="*/ 47 h 51"/>
                  <a:gd name="T26" fmla="*/ 133 w 134"/>
                  <a:gd name="T27" fmla="*/ 33 h 51"/>
                  <a:gd name="T28" fmla="*/ 121 w 134"/>
                  <a:gd name="T29" fmla="*/ 23 h 51"/>
                  <a:gd name="T30" fmla="*/ 97 w 134"/>
                  <a:gd name="T31" fmla="*/ 14 h 51"/>
                  <a:gd name="T32" fmla="*/ 73 w 134"/>
                  <a:gd name="T33" fmla="*/ 1 h 51"/>
                  <a:gd name="T34" fmla="*/ 47 w 134"/>
                  <a:gd name="T35" fmla="*/ 0 h 51"/>
                  <a:gd name="T36" fmla="*/ 28 w 134"/>
                  <a:gd name="T37" fmla="*/ 2 h 51"/>
                  <a:gd name="T38" fmla="*/ 18 w 134"/>
                  <a:gd name="T39" fmla="*/ 13 h 51"/>
                  <a:gd name="T40" fmla="*/ 7 w 134"/>
                  <a:gd name="T41" fmla="*/ 19 h 51"/>
                  <a:gd name="T42" fmla="*/ 0 w 134"/>
                  <a:gd name="T43" fmla="*/ 40 h 51"/>
                  <a:gd name="T44" fmla="*/ 120 w 134"/>
                  <a:gd name="T45" fmla="*/ 25 h 51"/>
                  <a:gd name="T46" fmla="*/ 124 w 134"/>
                  <a:gd name="T47" fmla="*/ 26 h 51"/>
                  <a:gd name="T48" fmla="*/ 127 w 134"/>
                  <a:gd name="T49" fmla="*/ 28 h 51"/>
                  <a:gd name="T50" fmla="*/ 131 w 134"/>
                  <a:gd name="T51" fmla="*/ 33 h 51"/>
                  <a:gd name="T52" fmla="*/ 127 w 134"/>
                  <a:gd name="T53" fmla="*/ 33 h 51"/>
                  <a:gd name="T54" fmla="*/ 119 w 134"/>
                  <a:gd name="T55" fmla="*/ 28 h 51"/>
                  <a:gd name="T56" fmla="*/ 53 w 134"/>
                  <a:gd name="T57" fmla="*/ 3 h 51"/>
                  <a:gd name="T58" fmla="*/ 77 w 134"/>
                  <a:gd name="T59" fmla="*/ 6 h 51"/>
                  <a:gd name="T60" fmla="*/ 94 w 134"/>
                  <a:gd name="T61" fmla="*/ 19 h 51"/>
                  <a:gd name="T62" fmla="*/ 69 w 134"/>
                  <a:gd name="T63" fmla="*/ 20 h 51"/>
                  <a:gd name="T64" fmla="*/ 54 w 134"/>
                  <a:gd name="T65" fmla="*/ 18 h 51"/>
                  <a:gd name="T66" fmla="*/ 52 w 134"/>
                  <a:gd name="T67" fmla="*/ 4 h 51"/>
                  <a:gd name="T68" fmla="*/ 21 w 134"/>
                  <a:gd name="T69" fmla="*/ 15 h 51"/>
                  <a:gd name="T70" fmla="*/ 28 w 134"/>
                  <a:gd name="T71" fmla="*/ 6 h 51"/>
                  <a:gd name="T72" fmla="*/ 39 w 134"/>
                  <a:gd name="T73" fmla="*/ 2 h 51"/>
                  <a:gd name="T74" fmla="*/ 46 w 134"/>
                  <a:gd name="T75" fmla="*/ 3 h 51"/>
                  <a:gd name="T76" fmla="*/ 47 w 134"/>
                  <a:gd name="T77" fmla="*/ 17 h 51"/>
                  <a:gd name="T78" fmla="*/ 34 w 134"/>
                  <a:gd name="T79" fmla="*/ 18 h 51"/>
                  <a:gd name="T80" fmla="*/ 21 w 134"/>
                  <a:gd name="T81" fmla="*/ 15 h 51"/>
                  <a:gd name="T82" fmla="*/ 5 w 134"/>
                  <a:gd name="T83" fmla="*/ 23 h 51"/>
                  <a:gd name="T84" fmla="*/ 12 w 134"/>
                  <a:gd name="T85" fmla="*/ 23 h 51"/>
                  <a:gd name="T86" fmla="*/ 6 w 134"/>
                  <a:gd name="T87" fmla="*/ 28 h 51"/>
                  <a:gd name="T88" fmla="*/ 2 w 134"/>
                  <a:gd name="T89" fmla="*/ 36 h 51"/>
                  <a:gd name="T90" fmla="*/ 2 w 134"/>
                  <a:gd name="T91"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34" h="51">
                    <a:moveTo>
                      <a:pt x="1" y="49"/>
                    </a:moveTo>
                    <a:cubicBezTo>
                      <a:pt x="2" y="50"/>
                      <a:pt x="3" y="51"/>
                      <a:pt x="4" y="51"/>
                    </a:cubicBezTo>
                    <a:cubicBezTo>
                      <a:pt x="4" y="51"/>
                      <a:pt x="6" y="51"/>
                      <a:pt x="8" y="51"/>
                    </a:cubicBezTo>
                    <a:cubicBezTo>
                      <a:pt x="10" y="51"/>
                      <a:pt x="12" y="51"/>
                      <a:pt x="13" y="51"/>
                    </a:cubicBezTo>
                    <a:cubicBezTo>
                      <a:pt x="14" y="51"/>
                      <a:pt x="14" y="50"/>
                      <a:pt x="14" y="50"/>
                    </a:cubicBezTo>
                    <a:cubicBezTo>
                      <a:pt x="14" y="49"/>
                      <a:pt x="15" y="47"/>
                      <a:pt x="15" y="45"/>
                    </a:cubicBezTo>
                    <a:cubicBezTo>
                      <a:pt x="15" y="43"/>
                      <a:pt x="16" y="41"/>
                      <a:pt x="17" y="39"/>
                    </a:cubicBezTo>
                    <a:cubicBezTo>
                      <a:pt x="18" y="37"/>
                      <a:pt x="21" y="35"/>
                      <a:pt x="24" y="34"/>
                    </a:cubicBezTo>
                    <a:cubicBezTo>
                      <a:pt x="26" y="33"/>
                      <a:pt x="30" y="33"/>
                      <a:pt x="33" y="34"/>
                    </a:cubicBezTo>
                    <a:cubicBezTo>
                      <a:pt x="35" y="35"/>
                      <a:pt x="38" y="37"/>
                      <a:pt x="40" y="39"/>
                    </a:cubicBezTo>
                    <a:cubicBezTo>
                      <a:pt x="41" y="41"/>
                      <a:pt x="42" y="43"/>
                      <a:pt x="42" y="45"/>
                    </a:cubicBezTo>
                    <a:cubicBezTo>
                      <a:pt x="42" y="46"/>
                      <a:pt x="43" y="48"/>
                      <a:pt x="43" y="49"/>
                    </a:cubicBezTo>
                    <a:cubicBezTo>
                      <a:pt x="43" y="50"/>
                      <a:pt x="43" y="51"/>
                      <a:pt x="44" y="51"/>
                    </a:cubicBezTo>
                    <a:cubicBezTo>
                      <a:pt x="45" y="51"/>
                      <a:pt x="56" y="51"/>
                      <a:pt x="68" y="51"/>
                    </a:cubicBezTo>
                    <a:cubicBezTo>
                      <a:pt x="81" y="51"/>
                      <a:pt x="92" y="51"/>
                      <a:pt x="93" y="51"/>
                    </a:cubicBezTo>
                    <a:cubicBezTo>
                      <a:pt x="95" y="51"/>
                      <a:pt x="96" y="50"/>
                      <a:pt x="95" y="48"/>
                    </a:cubicBezTo>
                    <a:cubicBezTo>
                      <a:pt x="95" y="46"/>
                      <a:pt x="96" y="42"/>
                      <a:pt x="97" y="41"/>
                    </a:cubicBezTo>
                    <a:cubicBezTo>
                      <a:pt x="98" y="39"/>
                      <a:pt x="100" y="37"/>
                      <a:pt x="102" y="36"/>
                    </a:cubicBezTo>
                    <a:cubicBezTo>
                      <a:pt x="104" y="35"/>
                      <a:pt x="107" y="34"/>
                      <a:pt x="108" y="34"/>
                    </a:cubicBezTo>
                    <a:cubicBezTo>
                      <a:pt x="110" y="33"/>
                      <a:pt x="113" y="34"/>
                      <a:pt x="115" y="35"/>
                    </a:cubicBezTo>
                    <a:cubicBezTo>
                      <a:pt x="117" y="36"/>
                      <a:pt x="120" y="38"/>
                      <a:pt x="121" y="39"/>
                    </a:cubicBezTo>
                    <a:cubicBezTo>
                      <a:pt x="122" y="41"/>
                      <a:pt x="123" y="44"/>
                      <a:pt x="123" y="46"/>
                    </a:cubicBezTo>
                    <a:cubicBezTo>
                      <a:pt x="123" y="48"/>
                      <a:pt x="123" y="50"/>
                      <a:pt x="123" y="50"/>
                    </a:cubicBezTo>
                    <a:cubicBezTo>
                      <a:pt x="123" y="51"/>
                      <a:pt x="125" y="51"/>
                      <a:pt x="127" y="51"/>
                    </a:cubicBezTo>
                    <a:cubicBezTo>
                      <a:pt x="129" y="51"/>
                      <a:pt x="132" y="51"/>
                      <a:pt x="133" y="50"/>
                    </a:cubicBezTo>
                    <a:cubicBezTo>
                      <a:pt x="134" y="50"/>
                      <a:pt x="134" y="48"/>
                      <a:pt x="134" y="47"/>
                    </a:cubicBezTo>
                    <a:cubicBezTo>
                      <a:pt x="134" y="45"/>
                      <a:pt x="134" y="42"/>
                      <a:pt x="134" y="40"/>
                    </a:cubicBezTo>
                    <a:cubicBezTo>
                      <a:pt x="134" y="38"/>
                      <a:pt x="134" y="35"/>
                      <a:pt x="133" y="33"/>
                    </a:cubicBezTo>
                    <a:cubicBezTo>
                      <a:pt x="132" y="31"/>
                      <a:pt x="130" y="28"/>
                      <a:pt x="128" y="27"/>
                    </a:cubicBezTo>
                    <a:cubicBezTo>
                      <a:pt x="126" y="25"/>
                      <a:pt x="123" y="24"/>
                      <a:pt x="121" y="23"/>
                    </a:cubicBezTo>
                    <a:cubicBezTo>
                      <a:pt x="119" y="22"/>
                      <a:pt x="115" y="21"/>
                      <a:pt x="111" y="20"/>
                    </a:cubicBezTo>
                    <a:cubicBezTo>
                      <a:pt x="108" y="20"/>
                      <a:pt x="102" y="17"/>
                      <a:pt x="97" y="14"/>
                    </a:cubicBezTo>
                    <a:cubicBezTo>
                      <a:pt x="93" y="11"/>
                      <a:pt x="87" y="7"/>
                      <a:pt x="84" y="5"/>
                    </a:cubicBezTo>
                    <a:cubicBezTo>
                      <a:pt x="81" y="3"/>
                      <a:pt x="76" y="1"/>
                      <a:pt x="73" y="1"/>
                    </a:cubicBezTo>
                    <a:cubicBezTo>
                      <a:pt x="70" y="0"/>
                      <a:pt x="64" y="0"/>
                      <a:pt x="60" y="0"/>
                    </a:cubicBezTo>
                    <a:cubicBezTo>
                      <a:pt x="55" y="0"/>
                      <a:pt x="49" y="0"/>
                      <a:pt x="47" y="0"/>
                    </a:cubicBezTo>
                    <a:cubicBezTo>
                      <a:pt x="44" y="0"/>
                      <a:pt x="39" y="0"/>
                      <a:pt x="36" y="0"/>
                    </a:cubicBezTo>
                    <a:cubicBezTo>
                      <a:pt x="33" y="0"/>
                      <a:pt x="29" y="1"/>
                      <a:pt x="28" y="2"/>
                    </a:cubicBezTo>
                    <a:cubicBezTo>
                      <a:pt x="26" y="3"/>
                      <a:pt x="24" y="5"/>
                      <a:pt x="22" y="7"/>
                    </a:cubicBezTo>
                    <a:cubicBezTo>
                      <a:pt x="21" y="8"/>
                      <a:pt x="19" y="11"/>
                      <a:pt x="18" y="13"/>
                    </a:cubicBezTo>
                    <a:cubicBezTo>
                      <a:pt x="17" y="14"/>
                      <a:pt x="15" y="16"/>
                      <a:pt x="13" y="16"/>
                    </a:cubicBezTo>
                    <a:cubicBezTo>
                      <a:pt x="12" y="16"/>
                      <a:pt x="9" y="18"/>
                      <a:pt x="7" y="19"/>
                    </a:cubicBezTo>
                    <a:cubicBezTo>
                      <a:pt x="4" y="20"/>
                      <a:pt x="2" y="24"/>
                      <a:pt x="1" y="28"/>
                    </a:cubicBezTo>
                    <a:cubicBezTo>
                      <a:pt x="0" y="31"/>
                      <a:pt x="0" y="37"/>
                      <a:pt x="0" y="40"/>
                    </a:cubicBezTo>
                    <a:cubicBezTo>
                      <a:pt x="0" y="44"/>
                      <a:pt x="1" y="48"/>
                      <a:pt x="1" y="49"/>
                    </a:cubicBezTo>
                    <a:close/>
                    <a:moveTo>
                      <a:pt x="120" y="25"/>
                    </a:moveTo>
                    <a:cubicBezTo>
                      <a:pt x="120" y="25"/>
                      <a:pt x="121" y="25"/>
                      <a:pt x="122" y="25"/>
                    </a:cubicBezTo>
                    <a:cubicBezTo>
                      <a:pt x="123" y="25"/>
                      <a:pt x="123" y="25"/>
                      <a:pt x="124" y="26"/>
                    </a:cubicBezTo>
                    <a:cubicBezTo>
                      <a:pt x="124" y="26"/>
                      <a:pt x="125" y="26"/>
                      <a:pt x="125" y="26"/>
                    </a:cubicBezTo>
                    <a:cubicBezTo>
                      <a:pt x="125" y="27"/>
                      <a:pt x="127" y="27"/>
                      <a:pt x="127" y="28"/>
                    </a:cubicBezTo>
                    <a:cubicBezTo>
                      <a:pt x="128" y="29"/>
                      <a:pt x="129" y="30"/>
                      <a:pt x="130" y="31"/>
                    </a:cubicBezTo>
                    <a:cubicBezTo>
                      <a:pt x="130" y="32"/>
                      <a:pt x="131" y="33"/>
                      <a:pt x="131" y="33"/>
                    </a:cubicBezTo>
                    <a:cubicBezTo>
                      <a:pt x="131" y="33"/>
                      <a:pt x="131" y="33"/>
                      <a:pt x="130" y="33"/>
                    </a:cubicBezTo>
                    <a:cubicBezTo>
                      <a:pt x="130" y="33"/>
                      <a:pt x="128" y="33"/>
                      <a:pt x="127" y="33"/>
                    </a:cubicBezTo>
                    <a:cubicBezTo>
                      <a:pt x="125" y="32"/>
                      <a:pt x="123" y="32"/>
                      <a:pt x="122" y="31"/>
                    </a:cubicBezTo>
                    <a:cubicBezTo>
                      <a:pt x="120" y="30"/>
                      <a:pt x="119" y="29"/>
                      <a:pt x="119" y="28"/>
                    </a:cubicBezTo>
                    <a:cubicBezTo>
                      <a:pt x="119" y="27"/>
                      <a:pt x="119" y="25"/>
                      <a:pt x="120" y="25"/>
                    </a:cubicBezTo>
                    <a:close/>
                    <a:moveTo>
                      <a:pt x="53" y="3"/>
                    </a:moveTo>
                    <a:cubicBezTo>
                      <a:pt x="54" y="3"/>
                      <a:pt x="58" y="3"/>
                      <a:pt x="63" y="3"/>
                    </a:cubicBezTo>
                    <a:cubicBezTo>
                      <a:pt x="67" y="3"/>
                      <a:pt x="74" y="5"/>
                      <a:pt x="77" y="6"/>
                    </a:cubicBezTo>
                    <a:cubicBezTo>
                      <a:pt x="81" y="7"/>
                      <a:pt x="86" y="10"/>
                      <a:pt x="88" y="12"/>
                    </a:cubicBezTo>
                    <a:cubicBezTo>
                      <a:pt x="91" y="14"/>
                      <a:pt x="94" y="17"/>
                      <a:pt x="94" y="19"/>
                    </a:cubicBezTo>
                    <a:cubicBezTo>
                      <a:pt x="95" y="20"/>
                      <a:pt x="92" y="21"/>
                      <a:pt x="88" y="21"/>
                    </a:cubicBezTo>
                    <a:cubicBezTo>
                      <a:pt x="84" y="21"/>
                      <a:pt x="76" y="21"/>
                      <a:pt x="69" y="20"/>
                    </a:cubicBezTo>
                    <a:cubicBezTo>
                      <a:pt x="63" y="19"/>
                      <a:pt x="57" y="19"/>
                      <a:pt x="56" y="19"/>
                    </a:cubicBezTo>
                    <a:cubicBezTo>
                      <a:pt x="55" y="19"/>
                      <a:pt x="55" y="18"/>
                      <a:pt x="54" y="18"/>
                    </a:cubicBezTo>
                    <a:cubicBezTo>
                      <a:pt x="54" y="17"/>
                      <a:pt x="54" y="14"/>
                      <a:pt x="53" y="11"/>
                    </a:cubicBezTo>
                    <a:cubicBezTo>
                      <a:pt x="53" y="8"/>
                      <a:pt x="52" y="5"/>
                      <a:pt x="52" y="4"/>
                    </a:cubicBezTo>
                    <a:cubicBezTo>
                      <a:pt x="52" y="3"/>
                      <a:pt x="52" y="3"/>
                      <a:pt x="53" y="3"/>
                    </a:cubicBezTo>
                    <a:close/>
                    <a:moveTo>
                      <a:pt x="21" y="15"/>
                    </a:moveTo>
                    <a:cubicBezTo>
                      <a:pt x="21" y="13"/>
                      <a:pt x="22" y="11"/>
                      <a:pt x="23" y="10"/>
                    </a:cubicBezTo>
                    <a:cubicBezTo>
                      <a:pt x="24" y="8"/>
                      <a:pt x="26" y="7"/>
                      <a:pt x="28" y="6"/>
                    </a:cubicBezTo>
                    <a:cubicBezTo>
                      <a:pt x="29" y="5"/>
                      <a:pt x="31" y="4"/>
                      <a:pt x="33" y="3"/>
                    </a:cubicBezTo>
                    <a:cubicBezTo>
                      <a:pt x="34" y="3"/>
                      <a:pt x="37" y="3"/>
                      <a:pt x="39" y="2"/>
                    </a:cubicBezTo>
                    <a:cubicBezTo>
                      <a:pt x="41" y="2"/>
                      <a:pt x="44" y="2"/>
                      <a:pt x="45" y="2"/>
                    </a:cubicBezTo>
                    <a:cubicBezTo>
                      <a:pt x="45" y="2"/>
                      <a:pt x="46" y="3"/>
                      <a:pt x="46" y="3"/>
                    </a:cubicBezTo>
                    <a:cubicBezTo>
                      <a:pt x="46" y="4"/>
                      <a:pt x="46" y="7"/>
                      <a:pt x="46" y="10"/>
                    </a:cubicBezTo>
                    <a:cubicBezTo>
                      <a:pt x="47" y="14"/>
                      <a:pt x="47" y="17"/>
                      <a:pt x="47" y="17"/>
                    </a:cubicBezTo>
                    <a:cubicBezTo>
                      <a:pt x="47" y="18"/>
                      <a:pt x="46" y="18"/>
                      <a:pt x="46" y="18"/>
                    </a:cubicBezTo>
                    <a:cubicBezTo>
                      <a:pt x="45" y="18"/>
                      <a:pt x="40" y="18"/>
                      <a:pt x="34" y="18"/>
                    </a:cubicBezTo>
                    <a:cubicBezTo>
                      <a:pt x="29" y="18"/>
                      <a:pt x="23" y="18"/>
                      <a:pt x="22" y="17"/>
                    </a:cubicBezTo>
                    <a:cubicBezTo>
                      <a:pt x="21" y="17"/>
                      <a:pt x="20" y="16"/>
                      <a:pt x="21" y="15"/>
                    </a:cubicBezTo>
                    <a:close/>
                    <a:moveTo>
                      <a:pt x="2" y="29"/>
                    </a:moveTo>
                    <a:cubicBezTo>
                      <a:pt x="3" y="27"/>
                      <a:pt x="4" y="24"/>
                      <a:pt x="5" y="23"/>
                    </a:cubicBezTo>
                    <a:cubicBezTo>
                      <a:pt x="5" y="22"/>
                      <a:pt x="7" y="21"/>
                      <a:pt x="9" y="21"/>
                    </a:cubicBezTo>
                    <a:cubicBezTo>
                      <a:pt x="11" y="21"/>
                      <a:pt x="12" y="22"/>
                      <a:pt x="12" y="23"/>
                    </a:cubicBezTo>
                    <a:cubicBezTo>
                      <a:pt x="12" y="24"/>
                      <a:pt x="11" y="25"/>
                      <a:pt x="10" y="25"/>
                    </a:cubicBezTo>
                    <a:cubicBezTo>
                      <a:pt x="9" y="25"/>
                      <a:pt x="7" y="26"/>
                      <a:pt x="6" y="28"/>
                    </a:cubicBezTo>
                    <a:cubicBezTo>
                      <a:pt x="5" y="29"/>
                      <a:pt x="4" y="32"/>
                      <a:pt x="3" y="33"/>
                    </a:cubicBezTo>
                    <a:cubicBezTo>
                      <a:pt x="3" y="35"/>
                      <a:pt x="2" y="36"/>
                      <a:pt x="2" y="36"/>
                    </a:cubicBezTo>
                    <a:cubicBezTo>
                      <a:pt x="2" y="36"/>
                      <a:pt x="2" y="35"/>
                      <a:pt x="2" y="34"/>
                    </a:cubicBezTo>
                    <a:cubicBezTo>
                      <a:pt x="2" y="33"/>
                      <a:pt x="2" y="31"/>
                      <a:pt x="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164"/>
              <p:cNvSpPr>
                <a:spLocks noEditPoints="1"/>
              </p:cNvSpPr>
              <p:nvPr/>
            </p:nvSpPr>
            <p:spPr bwMode="auto">
              <a:xfrm>
                <a:off x="8795" y="855"/>
                <a:ext cx="99" cy="102"/>
              </a:xfrm>
              <a:custGeom>
                <a:avLst/>
                <a:gdLst>
                  <a:gd name="T0" fmla="*/ 22 w 22"/>
                  <a:gd name="T1" fmla="*/ 11 h 22"/>
                  <a:gd name="T2" fmla="*/ 11 w 22"/>
                  <a:gd name="T3" fmla="*/ 0 h 22"/>
                  <a:gd name="T4" fmla="*/ 0 w 22"/>
                  <a:gd name="T5" fmla="*/ 11 h 22"/>
                  <a:gd name="T6" fmla="*/ 11 w 22"/>
                  <a:gd name="T7" fmla="*/ 22 h 22"/>
                  <a:gd name="T8" fmla="*/ 22 w 22"/>
                  <a:gd name="T9" fmla="*/ 11 h 22"/>
                  <a:gd name="T10" fmla="*/ 5 w 22"/>
                  <a:gd name="T11" fmla="*/ 11 h 22"/>
                  <a:gd name="T12" fmla="*/ 11 w 22"/>
                  <a:gd name="T13" fmla="*/ 5 h 22"/>
                  <a:gd name="T14" fmla="*/ 17 w 22"/>
                  <a:gd name="T15" fmla="*/ 11 h 22"/>
                  <a:gd name="T16" fmla="*/ 11 w 22"/>
                  <a:gd name="T17" fmla="*/ 17 h 22"/>
                  <a:gd name="T18" fmla="*/ 5 w 22"/>
                  <a:gd name="T19" fmla="*/ 1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22">
                    <a:moveTo>
                      <a:pt x="22" y="11"/>
                    </a:moveTo>
                    <a:cubicBezTo>
                      <a:pt x="22" y="5"/>
                      <a:pt x="17" y="0"/>
                      <a:pt x="11" y="0"/>
                    </a:cubicBezTo>
                    <a:cubicBezTo>
                      <a:pt x="5" y="0"/>
                      <a:pt x="0" y="5"/>
                      <a:pt x="0" y="11"/>
                    </a:cubicBezTo>
                    <a:cubicBezTo>
                      <a:pt x="0" y="17"/>
                      <a:pt x="5" y="22"/>
                      <a:pt x="11" y="22"/>
                    </a:cubicBezTo>
                    <a:cubicBezTo>
                      <a:pt x="17" y="22"/>
                      <a:pt x="22" y="17"/>
                      <a:pt x="22" y="11"/>
                    </a:cubicBezTo>
                    <a:close/>
                    <a:moveTo>
                      <a:pt x="5" y="11"/>
                    </a:moveTo>
                    <a:cubicBezTo>
                      <a:pt x="5" y="7"/>
                      <a:pt x="8" y="5"/>
                      <a:pt x="11" y="5"/>
                    </a:cubicBezTo>
                    <a:cubicBezTo>
                      <a:pt x="15" y="5"/>
                      <a:pt x="17" y="7"/>
                      <a:pt x="17" y="11"/>
                    </a:cubicBezTo>
                    <a:cubicBezTo>
                      <a:pt x="17" y="14"/>
                      <a:pt x="15" y="17"/>
                      <a:pt x="11" y="17"/>
                    </a:cubicBezTo>
                    <a:cubicBezTo>
                      <a:pt x="8" y="17"/>
                      <a:pt x="5" y="14"/>
                      <a:pt x="5"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165"/>
              <p:cNvSpPr>
                <a:spLocks noEditPoints="1"/>
              </p:cNvSpPr>
              <p:nvPr/>
            </p:nvSpPr>
            <p:spPr bwMode="auto">
              <a:xfrm>
                <a:off x="8424" y="855"/>
                <a:ext cx="99" cy="102"/>
              </a:xfrm>
              <a:custGeom>
                <a:avLst/>
                <a:gdLst>
                  <a:gd name="T0" fmla="*/ 11 w 22"/>
                  <a:gd name="T1" fmla="*/ 0 h 22"/>
                  <a:gd name="T2" fmla="*/ 0 w 22"/>
                  <a:gd name="T3" fmla="*/ 11 h 22"/>
                  <a:gd name="T4" fmla="*/ 11 w 22"/>
                  <a:gd name="T5" fmla="*/ 22 h 22"/>
                  <a:gd name="T6" fmla="*/ 22 w 22"/>
                  <a:gd name="T7" fmla="*/ 11 h 22"/>
                  <a:gd name="T8" fmla="*/ 11 w 22"/>
                  <a:gd name="T9" fmla="*/ 0 h 22"/>
                  <a:gd name="T10" fmla="*/ 11 w 22"/>
                  <a:gd name="T11" fmla="*/ 17 h 22"/>
                  <a:gd name="T12" fmla="*/ 5 w 22"/>
                  <a:gd name="T13" fmla="*/ 11 h 22"/>
                  <a:gd name="T14" fmla="*/ 11 w 22"/>
                  <a:gd name="T15" fmla="*/ 5 h 22"/>
                  <a:gd name="T16" fmla="*/ 18 w 22"/>
                  <a:gd name="T17" fmla="*/ 11 h 22"/>
                  <a:gd name="T18" fmla="*/ 11 w 22"/>
                  <a:gd name="T19" fmla="*/ 17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22">
                    <a:moveTo>
                      <a:pt x="11" y="0"/>
                    </a:moveTo>
                    <a:cubicBezTo>
                      <a:pt x="5" y="0"/>
                      <a:pt x="0" y="5"/>
                      <a:pt x="0" y="11"/>
                    </a:cubicBezTo>
                    <a:cubicBezTo>
                      <a:pt x="0" y="17"/>
                      <a:pt x="5" y="22"/>
                      <a:pt x="11" y="22"/>
                    </a:cubicBezTo>
                    <a:cubicBezTo>
                      <a:pt x="18" y="22"/>
                      <a:pt x="22" y="17"/>
                      <a:pt x="22" y="11"/>
                    </a:cubicBezTo>
                    <a:cubicBezTo>
                      <a:pt x="22" y="5"/>
                      <a:pt x="18" y="0"/>
                      <a:pt x="11" y="0"/>
                    </a:cubicBezTo>
                    <a:close/>
                    <a:moveTo>
                      <a:pt x="11" y="17"/>
                    </a:moveTo>
                    <a:cubicBezTo>
                      <a:pt x="8" y="17"/>
                      <a:pt x="5" y="14"/>
                      <a:pt x="5" y="11"/>
                    </a:cubicBezTo>
                    <a:cubicBezTo>
                      <a:pt x="5" y="7"/>
                      <a:pt x="8" y="5"/>
                      <a:pt x="11" y="5"/>
                    </a:cubicBezTo>
                    <a:cubicBezTo>
                      <a:pt x="15" y="5"/>
                      <a:pt x="18" y="7"/>
                      <a:pt x="18" y="11"/>
                    </a:cubicBezTo>
                    <a:cubicBezTo>
                      <a:pt x="18" y="14"/>
                      <a:pt x="15" y="17"/>
                      <a:pt x="11"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84" name="Group 287"/>
            <p:cNvGrpSpPr/>
            <p:nvPr/>
          </p:nvGrpSpPr>
          <p:grpSpPr>
            <a:xfrm>
              <a:off x="10105" y="3114"/>
              <a:ext cx="245" cy="120"/>
              <a:chOff x="5599113" y="798513"/>
              <a:chExt cx="292100" cy="163513"/>
            </a:xfrm>
            <a:solidFill>
              <a:srgbClr val="FFFFFF"/>
            </a:solidFill>
          </p:grpSpPr>
          <p:sp>
            <p:nvSpPr>
              <p:cNvPr id="85" name="Freeform 169"/>
              <p:cNvSpPr>
                <a:spLocks noEditPoints="1"/>
              </p:cNvSpPr>
              <p:nvPr/>
            </p:nvSpPr>
            <p:spPr bwMode="auto">
              <a:xfrm>
                <a:off x="5599113" y="798513"/>
                <a:ext cx="292100" cy="163513"/>
              </a:xfrm>
              <a:custGeom>
                <a:avLst/>
                <a:gdLst/>
                <a:ahLst/>
                <a:cxnLst>
                  <a:cxn ang="0">
                    <a:pos x="172" y="35"/>
                  </a:cxn>
                  <a:cxn ang="0">
                    <a:pos x="172" y="0"/>
                  </a:cxn>
                  <a:cxn ang="0">
                    <a:pos x="0" y="0"/>
                  </a:cxn>
                  <a:cxn ang="0">
                    <a:pos x="0" y="103"/>
                  </a:cxn>
                  <a:cxn ang="0">
                    <a:pos x="172" y="103"/>
                  </a:cxn>
                  <a:cxn ang="0">
                    <a:pos x="172" y="81"/>
                  </a:cxn>
                  <a:cxn ang="0">
                    <a:pos x="184" y="81"/>
                  </a:cxn>
                  <a:cxn ang="0">
                    <a:pos x="184" y="35"/>
                  </a:cxn>
                  <a:cxn ang="0">
                    <a:pos x="172" y="35"/>
                  </a:cxn>
                  <a:cxn ang="0">
                    <a:pos x="149" y="81"/>
                  </a:cxn>
                  <a:cxn ang="0">
                    <a:pos x="22" y="81"/>
                  </a:cxn>
                  <a:cxn ang="0">
                    <a:pos x="22" y="22"/>
                  </a:cxn>
                  <a:cxn ang="0">
                    <a:pos x="149" y="22"/>
                  </a:cxn>
                  <a:cxn ang="0">
                    <a:pos x="149" y="81"/>
                  </a:cxn>
                </a:cxnLst>
                <a:rect l="0" t="0" r="r" b="b"/>
                <a:pathLst>
                  <a:path w="184" h="103">
                    <a:moveTo>
                      <a:pt x="172" y="35"/>
                    </a:moveTo>
                    <a:lnTo>
                      <a:pt x="172" y="0"/>
                    </a:lnTo>
                    <a:lnTo>
                      <a:pt x="0" y="0"/>
                    </a:lnTo>
                    <a:lnTo>
                      <a:pt x="0" y="103"/>
                    </a:lnTo>
                    <a:lnTo>
                      <a:pt x="172" y="103"/>
                    </a:lnTo>
                    <a:lnTo>
                      <a:pt x="172" y="81"/>
                    </a:lnTo>
                    <a:lnTo>
                      <a:pt x="184" y="81"/>
                    </a:lnTo>
                    <a:lnTo>
                      <a:pt x="184" y="35"/>
                    </a:lnTo>
                    <a:lnTo>
                      <a:pt x="172" y="35"/>
                    </a:lnTo>
                    <a:close/>
                    <a:moveTo>
                      <a:pt x="149" y="81"/>
                    </a:moveTo>
                    <a:lnTo>
                      <a:pt x="22" y="81"/>
                    </a:lnTo>
                    <a:lnTo>
                      <a:pt x="22" y="22"/>
                    </a:lnTo>
                    <a:lnTo>
                      <a:pt x="149" y="22"/>
                    </a:lnTo>
                    <a:lnTo>
                      <a:pt x="149" y="81"/>
                    </a:lnTo>
                    <a:close/>
                  </a:path>
                </a:pathLst>
              </a:custGeom>
              <a:grpFill/>
              <a:ln w="9525">
                <a:noFill/>
                <a:round/>
              </a:ln>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86" name="Freeform 170"/>
              <p:cNvSpPr/>
              <p:nvPr/>
            </p:nvSpPr>
            <p:spPr bwMode="auto">
              <a:xfrm>
                <a:off x="5651501" y="854075"/>
                <a:ext cx="166688" cy="52388"/>
              </a:xfrm>
              <a:custGeom>
                <a:avLst/>
                <a:gdLst/>
                <a:ahLst/>
                <a:cxnLst>
                  <a:cxn ang="0">
                    <a:pos x="59" y="33"/>
                  </a:cxn>
                  <a:cxn ang="0">
                    <a:pos x="105" y="0"/>
                  </a:cxn>
                  <a:cxn ang="0">
                    <a:pos x="59" y="11"/>
                  </a:cxn>
                  <a:cxn ang="0">
                    <a:pos x="47" y="0"/>
                  </a:cxn>
                  <a:cxn ang="0">
                    <a:pos x="0" y="33"/>
                  </a:cxn>
                  <a:cxn ang="0">
                    <a:pos x="47" y="22"/>
                  </a:cxn>
                  <a:cxn ang="0">
                    <a:pos x="59" y="33"/>
                  </a:cxn>
                </a:cxnLst>
                <a:rect l="0" t="0" r="r" b="b"/>
                <a:pathLst>
                  <a:path w="105" h="33">
                    <a:moveTo>
                      <a:pt x="59" y="33"/>
                    </a:moveTo>
                    <a:lnTo>
                      <a:pt x="105" y="0"/>
                    </a:lnTo>
                    <a:lnTo>
                      <a:pt x="59" y="11"/>
                    </a:lnTo>
                    <a:lnTo>
                      <a:pt x="47" y="0"/>
                    </a:lnTo>
                    <a:lnTo>
                      <a:pt x="0" y="33"/>
                    </a:lnTo>
                    <a:lnTo>
                      <a:pt x="47" y="22"/>
                    </a:lnTo>
                    <a:lnTo>
                      <a:pt x="59" y="33"/>
                    </a:lnTo>
                    <a:close/>
                  </a:path>
                </a:pathLst>
              </a:custGeom>
              <a:grpFill/>
              <a:ln w="9525">
                <a:noFill/>
                <a:round/>
              </a:ln>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grpSp>
      </p:grpSp>
      <p:sp>
        <p:nvSpPr>
          <p:cNvPr id="87" name="Freeform 32"/>
          <p:cNvSpPr>
            <a:spLocks noChangeArrowheads="1"/>
          </p:cNvSpPr>
          <p:nvPr/>
        </p:nvSpPr>
        <p:spPr bwMode="auto">
          <a:xfrm>
            <a:off x="1360170" y="2437130"/>
            <a:ext cx="90805" cy="76200"/>
          </a:xfrm>
          <a:custGeom>
            <a:avLst/>
            <a:gdLst>
              <a:gd name="T0" fmla="*/ 208635 w 609"/>
              <a:gd name="T1" fmla="*/ 61053 h 305"/>
              <a:gd name="T2" fmla="*/ 208635 w 609"/>
              <a:gd name="T3" fmla="*/ 61053 h 305"/>
              <a:gd name="T4" fmla="*/ 198563 w 609"/>
              <a:gd name="T5" fmla="*/ 50638 h 305"/>
              <a:gd name="T6" fmla="*/ 198563 w 609"/>
              <a:gd name="T7" fmla="*/ 35555 h 305"/>
              <a:gd name="T8" fmla="*/ 147484 w 609"/>
              <a:gd name="T9" fmla="*/ 86193 h 305"/>
              <a:gd name="T10" fmla="*/ 147484 w 609"/>
              <a:gd name="T11" fmla="*/ 86193 h 305"/>
              <a:gd name="T12" fmla="*/ 127339 w 609"/>
              <a:gd name="T13" fmla="*/ 104150 h 305"/>
              <a:gd name="T14" fmla="*/ 127339 w 609"/>
              <a:gd name="T15" fmla="*/ 104150 h 305"/>
              <a:gd name="T16" fmla="*/ 119785 w 609"/>
              <a:gd name="T17" fmla="*/ 109178 h 305"/>
              <a:gd name="T18" fmla="*/ 111872 w 609"/>
              <a:gd name="T19" fmla="*/ 104150 h 305"/>
              <a:gd name="T20" fmla="*/ 111872 w 609"/>
              <a:gd name="T21" fmla="*/ 104150 h 305"/>
              <a:gd name="T22" fmla="*/ 66188 w 609"/>
              <a:gd name="T23" fmla="*/ 58539 h 305"/>
              <a:gd name="T24" fmla="*/ 17986 w 609"/>
              <a:gd name="T25" fmla="*/ 104150 h 305"/>
              <a:gd name="T26" fmla="*/ 17986 w 609"/>
              <a:gd name="T27" fmla="*/ 104150 h 305"/>
              <a:gd name="T28" fmla="*/ 10432 w 609"/>
              <a:gd name="T29" fmla="*/ 109178 h 305"/>
              <a:gd name="T30" fmla="*/ 0 w 609"/>
              <a:gd name="T31" fmla="*/ 99122 h 305"/>
              <a:gd name="T32" fmla="*/ 5396 w 609"/>
              <a:gd name="T33" fmla="*/ 91221 h 305"/>
              <a:gd name="T34" fmla="*/ 5396 w 609"/>
              <a:gd name="T35" fmla="*/ 91221 h 305"/>
              <a:gd name="T36" fmla="*/ 58634 w 609"/>
              <a:gd name="T37" fmla="*/ 38069 h 305"/>
              <a:gd name="T38" fmla="*/ 58634 w 609"/>
              <a:gd name="T39" fmla="*/ 38069 h 305"/>
              <a:gd name="T40" fmla="*/ 66188 w 609"/>
              <a:gd name="T41" fmla="*/ 33041 h 305"/>
              <a:gd name="T42" fmla="*/ 71224 w 609"/>
              <a:gd name="T43" fmla="*/ 38069 h 305"/>
              <a:gd name="T44" fmla="*/ 71224 w 609"/>
              <a:gd name="T45" fmla="*/ 38069 h 305"/>
              <a:gd name="T46" fmla="*/ 119785 w 609"/>
              <a:gd name="T47" fmla="*/ 83679 h 305"/>
              <a:gd name="T48" fmla="*/ 132375 w 609"/>
              <a:gd name="T49" fmla="*/ 71109 h 305"/>
              <a:gd name="T50" fmla="*/ 132375 w 609"/>
              <a:gd name="T51" fmla="*/ 71109 h 305"/>
              <a:gd name="T52" fmla="*/ 134893 w 609"/>
              <a:gd name="T53" fmla="*/ 68595 h 305"/>
              <a:gd name="T54" fmla="*/ 139929 w 609"/>
              <a:gd name="T55" fmla="*/ 63567 h 305"/>
              <a:gd name="T56" fmla="*/ 139929 w 609"/>
              <a:gd name="T57" fmla="*/ 63567 h 305"/>
              <a:gd name="T58" fmla="*/ 183095 w 609"/>
              <a:gd name="T59" fmla="*/ 20471 h 305"/>
              <a:gd name="T60" fmla="*/ 167987 w 609"/>
              <a:gd name="T61" fmla="*/ 20471 h 305"/>
              <a:gd name="T62" fmla="*/ 157915 w 609"/>
              <a:gd name="T63" fmla="*/ 10056 h 305"/>
              <a:gd name="T64" fmla="*/ 167987 w 609"/>
              <a:gd name="T65" fmla="*/ 0 h 305"/>
              <a:gd name="T66" fmla="*/ 208635 w 609"/>
              <a:gd name="T67" fmla="*/ 0 h 305"/>
              <a:gd name="T68" fmla="*/ 218707 w 609"/>
              <a:gd name="T69" fmla="*/ 10056 h 305"/>
              <a:gd name="T70" fmla="*/ 218707 w 609"/>
              <a:gd name="T71" fmla="*/ 50638 h 305"/>
              <a:gd name="T72" fmla="*/ 208635 w 609"/>
              <a:gd name="T73" fmla="*/ 61053 h 30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09" h="305">
                <a:moveTo>
                  <a:pt x="580" y="170"/>
                </a:moveTo>
                <a:lnTo>
                  <a:pt x="580" y="170"/>
                </a:lnTo>
                <a:cubicBezTo>
                  <a:pt x="559" y="170"/>
                  <a:pt x="552" y="156"/>
                  <a:pt x="552" y="141"/>
                </a:cubicBezTo>
                <a:cubicBezTo>
                  <a:pt x="552" y="99"/>
                  <a:pt x="552" y="99"/>
                  <a:pt x="552" y="99"/>
                </a:cubicBezTo>
                <a:cubicBezTo>
                  <a:pt x="410" y="240"/>
                  <a:pt x="410" y="240"/>
                  <a:pt x="410" y="240"/>
                </a:cubicBezTo>
                <a:cubicBezTo>
                  <a:pt x="354" y="290"/>
                  <a:pt x="354" y="290"/>
                  <a:pt x="354" y="290"/>
                </a:cubicBezTo>
                <a:cubicBezTo>
                  <a:pt x="347" y="297"/>
                  <a:pt x="340" y="304"/>
                  <a:pt x="333" y="304"/>
                </a:cubicBezTo>
                <a:cubicBezTo>
                  <a:pt x="326" y="304"/>
                  <a:pt x="318" y="297"/>
                  <a:pt x="311" y="290"/>
                </a:cubicBezTo>
                <a:cubicBezTo>
                  <a:pt x="184" y="163"/>
                  <a:pt x="184" y="163"/>
                  <a:pt x="184" y="163"/>
                </a:cubicBezTo>
                <a:cubicBezTo>
                  <a:pt x="50" y="290"/>
                  <a:pt x="50" y="290"/>
                  <a:pt x="50" y="290"/>
                </a:cubicBezTo>
                <a:cubicBezTo>
                  <a:pt x="43" y="297"/>
                  <a:pt x="36" y="304"/>
                  <a:pt x="29" y="304"/>
                </a:cubicBezTo>
                <a:cubicBezTo>
                  <a:pt x="15" y="304"/>
                  <a:pt x="0" y="290"/>
                  <a:pt x="0" y="276"/>
                </a:cubicBezTo>
                <a:cubicBezTo>
                  <a:pt x="0" y="269"/>
                  <a:pt x="8" y="261"/>
                  <a:pt x="15" y="254"/>
                </a:cubicBezTo>
                <a:cubicBezTo>
                  <a:pt x="163" y="106"/>
                  <a:pt x="163" y="106"/>
                  <a:pt x="163" y="106"/>
                </a:cubicBezTo>
                <a:cubicBezTo>
                  <a:pt x="170" y="99"/>
                  <a:pt x="177" y="92"/>
                  <a:pt x="184" y="92"/>
                </a:cubicBezTo>
                <a:cubicBezTo>
                  <a:pt x="191" y="92"/>
                  <a:pt x="198" y="99"/>
                  <a:pt x="198" y="106"/>
                </a:cubicBezTo>
                <a:cubicBezTo>
                  <a:pt x="333" y="233"/>
                  <a:pt x="333" y="233"/>
                  <a:pt x="333" y="233"/>
                </a:cubicBezTo>
                <a:cubicBezTo>
                  <a:pt x="368" y="198"/>
                  <a:pt x="368" y="198"/>
                  <a:pt x="368" y="198"/>
                </a:cubicBezTo>
                <a:cubicBezTo>
                  <a:pt x="375" y="191"/>
                  <a:pt x="375" y="191"/>
                  <a:pt x="375" y="191"/>
                </a:cubicBezTo>
                <a:cubicBezTo>
                  <a:pt x="389" y="177"/>
                  <a:pt x="389" y="177"/>
                  <a:pt x="389" y="177"/>
                </a:cubicBezTo>
                <a:cubicBezTo>
                  <a:pt x="509" y="57"/>
                  <a:pt x="509" y="57"/>
                  <a:pt x="509" y="57"/>
                </a:cubicBezTo>
                <a:cubicBezTo>
                  <a:pt x="467" y="57"/>
                  <a:pt x="467" y="57"/>
                  <a:pt x="467" y="57"/>
                </a:cubicBezTo>
                <a:cubicBezTo>
                  <a:pt x="446" y="57"/>
                  <a:pt x="439" y="43"/>
                  <a:pt x="439" y="28"/>
                </a:cubicBezTo>
                <a:cubicBezTo>
                  <a:pt x="439" y="14"/>
                  <a:pt x="446" y="0"/>
                  <a:pt x="467" y="0"/>
                </a:cubicBezTo>
                <a:cubicBezTo>
                  <a:pt x="580" y="0"/>
                  <a:pt x="580" y="0"/>
                  <a:pt x="580" y="0"/>
                </a:cubicBezTo>
                <a:cubicBezTo>
                  <a:pt x="594" y="0"/>
                  <a:pt x="608" y="14"/>
                  <a:pt x="608" y="28"/>
                </a:cubicBezTo>
                <a:cubicBezTo>
                  <a:pt x="608" y="141"/>
                  <a:pt x="608" y="141"/>
                  <a:pt x="608" y="141"/>
                </a:cubicBezTo>
                <a:cubicBezTo>
                  <a:pt x="608" y="156"/>
                  <a:pt x="594" y="170"/>
                  <a:pt x="580" y="170"/>
                </a:cubicBezTo>
              </a:path>
            </a:pathLst>
          </a:custGeom>
          <a:solidFill>
            <a:srgbClr val="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marL="0" marR="0" lvl="0" indent="0" algn="l" defTabSz="4572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alibri" panose="020F0502020204030204" pitchFamily="34" charset="0"/>
              <a:ea typeface="MS PGothic" panose="020B0600070205080204" pitchFamily="34" charset="-128"/>
              <a:cs typeface="+mn-cs"/>
            </a:endParaRPr>
          </a:p>
        </p:txBody>
      </p:sp>
      <p:sp>
        <p:nvSpPr>
          <p:cNvPr id="88" name="Freeform 32"/>
          <p:cNvSpPr>
            <a:spLocks noChangeArrowheads="1"/>
          </p:cNvSpPr>
          <p:nvPr/>
        </p:nvSpPr>
        <p:spPr bwMode="auto">
          <a:xfrm>
            <a:off x="1356360" y="4548505"/>
            <a:ext cx="90805" cy="76200"/>
          </a:xfrm>
          <a:custGeom>
            <a:avLst/>
            <a:gdLst>
              <a:gd name="T0" fmla="*/ 208635 w 609"/>
              <a:gd name="T1" fmla="*/ 61053 h 305"/>
              <a:gd name="T2" fmla="*/ 208635 w 609"/>
              <a:gd name="T3" fmla="*/ 61053 h 305"/>
              <a:gd name="T4" fmla="*/ 198563 w 609"/>
              <a:gd name="T5" fmla="*/ 50638 h 305"/>
              <a:gd name="T6" fmla="*/ 198563 w 609"/>
              <a:gd name="T7" fmla="*/ 35555 h 305"/>
              <a:gd name="T8" fmla="*/ 147484 w 609"/>
              <a:gd name="T9" fmla="*/ 86193 h 305"/>
              <a:gd name="T10" fmla="*/ 147484 w 609"/>
              <a:gd name="T11" fmla="*/ 86193 h 305"/>
              <a:gd name="T12" fmla="*/ 127339 w 609"/>
              <a:gd name="T13" fmla="*/ 104150 h 305"/>
              <a:gd name="T14" fmla="*/ 127339 w 609"/>
              <a:gd name="T15" fmla="*/ 104150 h 305"/>
              <a:gd name="T16" fmla="*/ 119785 w 609"/>
              <a:gd name="T17" fmla="*/ 109178 h 305"/>
              <a:gd name="T18" fmla="*/ 111872 w 609"/>
              <a:gd name="T19" fmla="*/ 104150 h 305"/>
              <a:gd name="T20" fmla="*/ 111872 w 609"/>
              <a:gd name="T21" fmla="*/ 104150 h 305"/>
              <a:gd name="T22" fmla="*/ 66188 w 609"/>
              <a:gd name="T23" fmla="*/ 58539 h 305"/>
              <a:gd name="T24" fmla="*/ 17986 w 609"/>
              <a:gd name="T25" fmla="*/ 104150 h 305"/>
              <a:gd name="T26" fmla="*/ 17986 w 609"/>
              <a:gd name="T27" fmla="*/ 104150 h 305"/>
              <a:gd name="T28" fmla="*/ 10432 w 609"/>
              <a:gd name="T29" fmla="*/ 109178 h 305"/>
              <a:gd name="T30" fmla="*/ 0 w 609"/>
              <a:gd name="T31" fmla="*/ 99122 h 305"/>
              <a:gd name="T32" fmla="*/ 5396 w 609"/>
              <a:gd name="T33" fmla="*/ 91221 h 305"/>
              <a:gd name="T34" fmla="*/ 5396 w 609"/>
              <a:gd name="T35" fmla="*/ 91221 h 305"/>
              <a:gd name="T36" fmla="*/ 58634 w 609"/>
              <a:gd name="T37" fmla="*/ 38069 h 305"/>
              <a:gd name="T38" fmla="*/ 58634 w 609"/>
              <a:gd name="T39" fmla="*/ 38069 h 305"/>
              <a:gd name="T40" fmla="*/ 66188 w 609"/>
              <a:gd name="T41" fmla="*/ 33041 h 305"/>
              <a:gd name="T42" fmla="*/ 71224 w 609"/>
              <a:gd name="T43" fmla="*/ 38069 h 305"/>
              <a:gd name="T44" fmla="*/ 71224 w 609"/>
              <a:gd name="T45" fmla="*/ 38069 h 305"/>
              <a:gd name="T46" fmla="*/ 119785 w 609"/>
              <a:gd name="T47" fmla="*/ 83679 h 305"/>
              <a:gd name="T48" fmla="*/ 132375 w 609"/>
              <a:gd name="T49" fmla="*/ 71109 h 305"/>
              <a:gd name="T50" fmla="*/ 132375 w 609"/>
              <a:gd name="T51" fmla="*/ 71109 h 305"/>
              <a:gd name="T52" fmla="*/ 134893 w 609"/>
              <a:gd name="T53" fmla="*/ 68595 h 305"/>
              <a:gd name="T54" fmla="*/ 139929 w 609"/>
              <a:gd name="T55" fmla="*/ 63567 h 305"/>
              <a:gd name="T56" fmla="*/ 139929 w 609"/>
              <a:gd name="T57" fmla="*/ 63567 h 305"/>
              <a:gd name="T58" fmla="*/ 183095 w 609"/>
              <a:gd name="T59" fmla="*/ 20471 h 305"/>
              <a:gd name="T60" fmla="*/ 167987 w 609"/>
              <a:gd name="T61" fmla="*/ 20471 h 305"/>
              <a:gd name="T62" fmla="*/ 157915 w 609"/>
              <a:gd name="T63" fmla="*/ 10056 h 305"/>
              <a:gd name="T64" fmla="*/ 167987 w 609"/>
              <a:gd name="T65" fmla="*/ 0 h 305"/>
              <a:gd name="T66" fmla="*/ 208635 w 609"/>
              <a:gd name="T67" fmla="*/ 0 h 305"/>
              <a:gd name="T68" fmla="*/ 218707 w 609"/>
              <a:gd name="T69" fmla="*/ 10056 h 305"/>
              <a:gd name="T70" fmla="*/ 218707 w 609"/>
              <a:gd name="T71" fmla="*/ 50638 h 305"/>
              <a:gd name="T72" fmla="*/ 208635 w 609"/>
              <a:gd name="T73" fmla="*/ 61053 h 30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09" h="305">
                <a:moveTo>
                  <a:pt x="580" y="170"/>
                </a:moveTo>
                <a:lnTo>
                  <a:pt x="580" y="170"/>
                </a:lnTo>
                <a:cubicBezTo>
                  <a:pt x="559" y="170"/>
                  <a:pt x="552" y="156"/>
                  <a:pt x="552" y="141"/>
                </a:cubicBezTo>
                <a:cubicBezTo>
                  <a:pt x="552" y="99"/>
                  <a:pt x="552" y="99"/>
                  <a:pt x="552" y="99"/>
                </a:cubicBezTo>
                <a:cubicBezTo>
                  <a:pt x="410" y="240"/>
                  <a:pt x="410" y="240"/>
                  <a:pt x="410" y="240"/>
                </a:cubicBezTo>
                <a:cubicBezTo>
                  <a:pt x="354" y="290"/>
                  <a:pt x="354" y="290"/>
                  <a:pt x="354" y="290"/>
                </a:cubicBezTo>
                <a:cubicBezTo>
                  <a:pt x="347" y="297"/>
                  <a:pt x="340" y="304"/>
                  <a:pt x="333" y="304"/>
                </a:cubicBezTo>
                <a:cubicBezTo>
                  <a:pt x="326" y="304"/>
                  <a:pt x="318" y="297"/>
                  <a:pt x="311" y="290"/>
                </a:cubicBezTo>
                <a:cubicBezTo>
                  <a:pt x="184" y="163"/>
                  <a:pt x="184" y="163"/>
                  <a:pt x="184" y="163"/>
                </a:cubicBezTo>
                <a:cubicBezTo>
                  <a:pt x="50" y="290"/>
                  <a:pt x="50" y="290"/>
                  <a:pt x="50" y="290"/>
                </a:cubicBezTo>
                <a:cubicBezTo>
                  <a:pt x="43" y="297"/>
                  <a:pt x="36" y="304"/>
                  <a:pt x="29" y="304"/>
                </a:cubicBezTo>
                <a:cubicBezTo>
                  <a:pt x="15" y="304"/>
                  <a:pt x="0" y="290"/>
                  <a:pt x="0" y="276"/>
                </a:cubicBezTo>
                <a:cubicBezTo>
                  <a:pt x="0" y="269"/>
                  <a:pt x="8" y="261"/>
                  <a:pt x="15" y="254"/>
                </a:cubicBezTo>
                <a:cubicBezTo>
                  <a:pt x="163" y="106"/>
                  <a:pt x="163" y="106"/>
                  <a:pt x="163" y="106"/>
                </a:cubicBezTo>
                <a:cubicBezTo>
                  <a:pt x="170" y="99"/>
                  <a:pt x="177" y="92"/>
                  <a:pt x="184" y="92"/>
                </a:cubicBezTo>
                <a:cubicBezTo>
                  <a:pt x="191" y="92"/>
                  <a:pt x="198" y="99"/>
                  <a:pt x="198" y="106"/>
                </a:cubicBezTo>
                <a:cubicBezTo>
                  <a:pt x="333" y="233"/>
                  <a:pt x="333" y="233"/>
                  <a:pt x="333" y="233"/>
                </a:cubicBezTo>
                <a:cubicBezTo>
                  <a:pt x="368" y="198"/>
                  <a:pt x="368" y="198"/>
                  <a:pt x="368" y="198"/>
                </a:cubicBezTo>
                <a:cubicBezTo>
                  <a:pt x="375" y="191"/>
                  <a:pt x="375" y="191"/>
                  <a:pt x="375" y="191"/>
                </a:cubicBezTo>
                <a:cubicBezTo>
                  <a:pt x="389" y="177"/>
                  <a:pt x="389" y="177"/>
                  <a:pt x="389" y="177"/>
                </a:cubicBezTo>
                <a:cubicBezTo>
                  <a:pt x="509" y="57"/>
                  <a:pt x="509" y="57"/>
                  <a:pt x="509" y="57"/>
                </a:cubicBezTo>
                <a:cubicBezTo>
                  <a:pt x="467" y="57"/>
                  <a:pt x="467" y="57"/>
                  <a:pt x="467" y="57"/>
                </a:cubicBezTo>
                <a:cubicBezTo>
                  <a:pt x="446" y="57"/>
                  <a:pt x="439" y="43"/>
                  <a:pt x="439" y="28"/>
                </a:cubicBezTo>
                <a:cubicBezTo>
                  <a:pt x="439" y="14"/>
                  <a:pt x="446" y="0"/>
                  <a:pt x="467" y="0"/>
                </a:cubicBezTo>
                <a:cubicBezTo>
                  <a:pt x="580" y="0"/>
                  <a:pt x="580" y="0"/>
                  <a:pt x="580" y="0"/>
                </a:cubicBezTo>
                <a:cubicBezTo>
                  <a:pt x="594" y="0"/>
                  <a:pt x="608" y="14"/>
                  <a:pt x="608" y="28"/>
                </a:cubicBezTo>
                <a:cubicBezTo>
                  <a:pt x="608" y="141"/>
                  <a:pt x="608" y="141"/>
                  <a:pt x="608" y="141"/>
                </a:cubicBezTo>
                <a:cubicBezTo>
                  <a:pt x="608" y="156"/>
                  <a:pt x="594" y="170"/>
                  <a:pt x="580" y="170"/>
                </a:cubicBezTo>
              </a:path>
            </a:pathLst>
          </a:custGeom>
          <a:solidFill>
            <a:srgbClr val="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marL="0" marR="0" lvl="0" indent="0" algn="l" defTabSz="4572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alibri" panose="020F0502020204030204" pitchFamily="34" charset="0"/>
              <a:ea typeface="MS PGothic" panose="020B0600070205080204" pitchFamily="34" charset="-128"/>
              <a:cs typeface="+mn-cs"/>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userDrawn="1"/>
        </p:nvSpPr>
        <p:spPr bwMode="auto">
          <a:xfrm>
            <a:off x="615950" y="197485"/>
            <a:ext cx="391985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2200" b="1" u="sng" dirty="0">
                <a:solidFill>
                  <a:srgbClr val="159EBE"/>
                </a:solidFill>
                <a:latin typeface="Arial" panose="020B0604020202020204"/>
                <a:ea typeface="微软雅黑" panose="020B0503020204020204" pitchFamily="34" charset="-122"/>
                <a:sym typeface="+mn-lt"/>
              </a:rPr>
              <a:t>厂商排名</a:t>
            </a:r>
            <a:r>
              <a:rPr lang="en-US" altLang="zh-CN" sz="2200" u="sng" dirty="0">
                <a:solidFill>
                  <a:srgbClr val="159EBE"/>
                </a:solidFill>
                <a:latin typeface="Arial" panose="020B0604020202020204"/>
                <a:ea typeface="微软雅黑" panose="020B0503020204020204" pitchFamily="34" charset="-122"/>
                <a:sym typeface="+mn-lt"/>
              </a:rPr>
              <a:t>-2022</a:t>
            </a:r>
            <a:r>
              <a:rPr lang="zh-CN" altLang="en-US" sz="2200" u="sng" dirty="0">
                <a:solidFill>
                  <a:srgbClr val="159EBE"/>
                </a:solidFill>
                <a:latin typeface="Arial" panose="020B0604020202020204"/>
                <a:ea typeface="微软雅黑" panose="020B0503020204020204" pitchFamily="34" charset="-122"/>
                <a:sym typeface="+mn-lt"/>
              </a:rPr>
              <a:t>年</a:t>
            </a:r>
            <a:r>
              <a:rPr lang="en-US" altLang="zh-CN" sz="2200" u="sng" dirty="0">
                <a:solidFill>
                  <a:srgbClr val="159EBE"/>
                </a:solidFill>
                <a:latin typeface="Arial" panose="020B0604020202020204"/>
                <a:ea typeface="微软雅黑" panose="020B0503020204020204" pitchFamily="34" charset="-122"/>
                <a:sym typeface="+mn-lt"/>
              </a:rPr>
              <a:t>1</a:t>
            </a:r>
            <a:r>
              <a:rPr lang="zh-CN" altLang="en-US" sz="2200" u="sng" dirty="0">
                <a:solidFill>
                  <a:srgbClr val="159EBE"/>
                </a:solidFill>
                <a:latin typeface="Arial" panose="020B0604020202020204"/>
                <a:ea typeface="微软雅黑" panose="020B0503020204020204" pitchFamily="34" charset="-122"/>
                <a:sym typeface="+mn-lt"/>
              </a:rPr>
              <a:t>月</a:t>
            </a:r>
            <a:endParaRPr lang="zh-CN" altLang="en-US" sz="2200" u="sng" dirty="0">
              <a:solidFill>
                <a:srgbClr val="159EBE"/>
              </a:solidFill>
              <a:latin typeface="Arial" panose="020B0604020202020204"/>
              <a:ea typeface="微软雅黑" panose="020B0503020204020204" pitchFamily="34" charset="-122"/>
              <a:sym typeface="+mn-lt"/>
            </a:endParaRPr>
          </a:p>
        </p:txBody>
      </p:sp>
      <p:sp>
        <p:nvSpPr>
          <p:cNvPr id="7" name="灯片编号占位符 6"/>
          <p:cNvSpPr>
            <a:spLocks noGrp="1"/>
          </p:cNvSpPr>
          <p:nvPr>
            <p:ph type="sldNum" sz="quarter" idx="12"/>
          </p:nvPr>
        </p:nvSpPr>
        <p:spPr/>
        <p:txBody>
          <a:bodyPr/>
          <a:lstStyle/>
          <a:p>
            <a:fld id="{82952373-7980-4DA7-9ADE-54D716DB38BB}" type="slidenum">
              <a:rPr lang="zh-CN" altLang="en-US" smtClean="0"/>
            </a:fld>
            <a:endParaRPr lang="zh-CN" altLang="en-US"/>
          </a:p>
        </p:txBody>
      </p:sp>
      <p:graphicFrame>
        <p:nvGraphicFramePr>
          <p:cNvPr id="32" name="图表 31"/>
          <p:cNvGraphicFramePr/>
          <p:nvPr/>
        </p:nvGraphicFramePr>
        <p:xfrm>
          <a:off x="845820" y="930275"/>
          <a:ext cx="7813675" cy="1374140"/>
        </p:xfrm>
        <a:graphic>
          <a:graphicData uri="http://schemas.openxmlformats.org/drawingml/2006/chart">
            <c:chart xmlns:c="http://schemas.openxmlformats.org/drawingml/2006/chart" xmlns:r="http://schemas.openxmlformats.org/officeDocument/2006/relationships" r:id="rId1"/>
          </a:graphicData>
        </a:graphic>
      </p:graphicFrame>
      <p:sp>
        <p:nvSpPr>
          <p:cNvPr id="34" name="文本框 33"/>
          <p:cNvSpPr txBox="1"/>
          <p:nvPr/>
        </p:nvSpPr>
        <p:spPr>
          <a:xfrm>
            <a:off x="1352550" y="183642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NO1</a:t>
            </a:r>
            <a:endParaRPr lang="en-US" altLang="zh-CN" sz="800">
              <a:solidFill>
                <a:schemeClr val="bg1"/>
              </a:solidFill>
              <a:latin typeface="Arial" panose="020B0604020202020204" pitchFamily="34" charset="0"/>
              <a:cs typeface="Arial" panose="020B0604020202020204" pitchFamily="34" charset="0"/>
            </a:endParaRPr>
          </a:p>
        </p:txBody>
      </p:sp>
      <p:sp>
        <p:nvSpPr>
          <p:cNvPr id="35" name="文本框 34"/>
          <p:cNvSpPr txBox="1"/>
          <p:nvPr/>
        </p:nvSpPr>
        <p:spPr>
          <a:xfrm>
            <a:off x="2093595" y="183642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NO2</a:t>
            </a:r>
            <a:endParaRPr lang="en-US" altLang="zh-CN" sz="800">
              <a:solidFill>
                <a:schemeClr val="bg1"/>
              </a:solidFill>
              <a:latin typeface="Arial" panose="020B0604020202020204" pitchFamily="34" charset="0"/>
              <a:cs typeface="Arial" panose="020B0604020202020204" pitchFamily="34" charset="0"/>
            </a:endParaRPr>
          </a:p>
        </p:txBody>
      </p:sp>
      <p:sp>
        <p:nvSpPr>
          <p:cNvPr id="36" name="文本框 35"/>
          <p:cNvSpPr txBox="1"/>
          <p:nvPr/>
        </p:nvSpPr>
        <p:spPr>
          <a:xfrm>
            <a:off x="2842895" y="183642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NO3</a:t>
            </a:r>
            <a:endParaRPr lang="en-US" altLang="zh-CN" sz="800">
              <a:solidFill>
                <a:schemeClr val="bg1"/>
              </a:solidFill>
              <a:latin typeface="Arial" panose="020B0604020202020204" pitchFamily="34" charset="0"/>
              <a:cs typeface="Arial" panose="020B0604020202020204" pitchFamily="34" charset="0"/>
            </a:endParaRPr>
          </a:p>
        </p:txBody>
      </p:sp>
      <p:sp>
        <p:nvSpPr>
          <p:cNvPr id="37" name="文本框 36"/>
          <p:cNvSpPr txBox="1"/>
          <p:nvPr/>
        </p:nvSpPr>
        <p:spPr>
          <a:xfrm>
            <a:off x="7322185" y="183642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NO9</a:t>
            </a:r>
            <a:endParaRPr lang="en-US" altLang="zh-CN" sz="800">
              <a:solidFill>
                <a:schemeClr val="bg1"/>
              </a:solidFill>
              <a:latin typeface="Arial" panose="020B0604020202020204" pitchFamily="34" charset="0"/>
              <a:cs typeface="Arial" panose="020B0604020202020204" pitchFamily="34" charset="0"/>
            </a:endParaRPr>
          </a:p>
        </p:txBody>
      </p:sp>
      <p:sp>
        <p:nvSpPr>
          <p:cNvPr id="38" name="文本框 37"/>
          <p:cNvSpPr txBox="1"/>
          <p:nvPr/>
        </p:nvSpPr>
        <p:spPr>
          <a:xfrm>
            <a:off x="3592830" y="183642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NO4</a:t>
            </a:r>
            <a:endParaRPr lang="en-US" altLang="zh-CN" sz="800">
              <a:solidFill>
                <a:schemeClr val="bg1"/>
              </a:solidFill>
              <a:latin typeface="Arial" panose="020B0604020202020204" pitchFamily="34" charset="0"/>
              <a:cs typeface="Arial" panose="020B0604020202020204" pitchFamily="34" charset="0"/>
            </a:endParaRPr>
          </a:p>
        </p:txBody>
      </p:sp>
      <p:sp>
        <p:nvSpPr>
          <p:cNvPr id="39" name="文本框 38"/>
          <p:cNvSpPr txBox="1"/>
          <p:nvPr/>
        </p:nvSpPr>
        <p:spPr>
          <a:xfrm>
            <a:off x="4335145" y="183642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NO5</a:t>
            </a:r>
            <a:endParaRPr lang="en-US" altLang="zh-CN" sz="800">
              <a:solidFill>
                <a:schemeClr val="bg1"/>
              </a:solidFill>
              <a:latin typeface="Arial" panose="020B0604020202020204" pitchFamily="34" charset="0"/>
              <a:cs typeface="Arial" panose="020B0604020202020204" pitchFamily="34" charset="0"/>
            </a:endParaRPr>
          </a:p>
        </p:txBody>
      </p:sp>
      <p:sp>
        <p:nvSpPr>
          <p:cNvPr id="40" name="文本框 39"/>
          <p:cNvSpPr txBox="1"/>
          <p:nvPr/>
        </p:nvSpPr>
        <p:spPr>
          <a:xfrm>
            <a:off x="5076190" y="183642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NO6</a:t>
            </a:r>
            <a:endParaRPr lang="en-US" altLang="zh-CN" sz="800">
              <a:solidFill>
                <a:schemeClr val="bg1"/>
              </a:solidFill>
              <a:latin typeface="Arial" panose="020B0604020202020204" pitchFamily="34" charset="0"/>
              <a:cs typeface="Arial" panose="020B0604020202020204" pitchFamily="34" charset="0"/>
            </a:endParaRPr>
          </a:p>
        </p:txBody>
      </p:sp>
      <p:sp>
        <p:nvSpPr>
          <p:cNvPr id="41" name="文本框 40"/>
          <p:cNvSpPr txBox="1"/>
          <p:nvPr/>
        </p:nvSpPr>
        <p:spPr>
          <a:xfrm>
            <a:off x="5827395" y="183642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NO7</a:t>
            </a:r>
            <a:endParaRPr lang="en-US" altLang="zh-CN" sz="800">
              <a:solidFill>
                <a:schemeClr val="bg1"/>
              </a:solidFill>
              <a:latin typeface="Arial" panose="020B0604020202020204" pitchFamily="34" charset="0"/>
              <a:cs typeface="Arial" panose="020B0604020202020204" pitchFamily="34" charset="0"/>
            </a:endParaRPr>
          </a:p>
        </p:txBody>
      </p:sp>
      <p:sp>
        <p:nvSpPr>
          <p:cNvPr id="42" name="文本框 41"/>
          <p:cNvSpPr txBox="1"/>
          <p:nvPr/>
        </p:nvSpPr>
        <p:spPr>
          <a:xfrm>
            <a:off x="6564630" y="183642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NO8</a:t>
            </a:r>
            <a:endParaRPr lang="en-US" altLang="zh-CN" sz="800">
              <a:solidFill>
                <a:schemeClr val="bg1"/>
              </a:solidFill>
              <a:latin typeface="Arial" panose="020B0604020202020204" pitchFamily="34" charset="0"/>
              <a:cs typeface="Arial" panose="020B0604020202020204" pitchFamily="34" charset="0"/>
            </a:endParaRPr>
          </a:p>
        </p:txBody>
      </p:sp>
      <p:sp>
        <p:nvSpPr>
          <p:cNvPr id="43" name="文本框 42"/>
          <p:cNvSpPr txBox="1"/>
          <p:nvPr/>
        </p:nvSpPr>
        <p:spPr>
          <a:xfrm>
            <a:off x="8049895" y="1836420"/>
            <a:ext cx="530860"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NO10</a:t>
            </a:r>
            <a:endParaRPr lang="en-US" altLang="zh-CN" sz="800">
              <a:solidFill>
                <a:schemeClr val="bg1"/>
              </a:solidFill>
              <a:latin typeface="Arial" panose="020B0604020202020204" pitchFamily="34" charset="0"/>
              <a:cs typeface="Arial" panose="020B0604020202020204" pitchFamily="34" charset="0"/>
            </a:endParaRPr>
          </a:p>
        </p:txBody>
      </p:sp>
      <p:sp>
        <p:nvSpPr>
          <p:cNvPr id="44" name="文本框 43"/>
          <p:cNvSpPr txBox="1"/>
          <p:nvPr/>
        </p:nvSpPr>
        <p:spPr>
          <a:xfrm rot="16200000">
            <a:off x="66675" y="1374775"/>
            <a:ext cx="1290320" cy="539750"/>
          </a:xfrm>
          <a:prstGeom prst="rect">
            <a:avLst/>
          </a:prstGeom>
          <a:noFill/>
        </p:spPr>
        <p:txBody>
          <a:bodyPr vert="eaVert" wrap="square" rtlCol="0">
            <a:spAutoFit/>
          </a:bodyPr>
          <a:lstStyle/>
          <a:p>
            <a:pPr algn="ctr">
              <a:lnSpc>
                <a:spcPct val="90000"/>
              </a:lnSpc>
            </a:pPr>
            <a:r>
              <a:rPr lang="zh-CN" altLang="en-US" sz="10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零</a:t>
            </a:r>
            <a:endParaRPr lang="zh-CN" altLang="en-US" sz="10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90000"/>
              </a:lnSpc>
            </a:pPr>
            <a:r>
              <a:rPr lang="zh-CN" altLang="en-US" sz="10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售</a:t>
            </a:r>
            <a:endParaRPr lang="zh-CN" altLang="en-US" sz="10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90000"/>
              </a:lnSpc>
            </a:pPr>
            <a:r>
              <a:rPr lang="zh-CN" altLang="en-US" sz="10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销</a:t>
            </a:r>
            <a:endParaRPr lang="zh-CN" altLang="en-US" sz="10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90000"/>
              </a:lnSpc>
            </a:pPr>
            <a:r>
              <a:rPr lang="zh-CN" altLang="en-US" sz="10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量</a:t>
            </a:r>
            <a:r>
              <a:rPr lang="zh-CN" altLang="en-US"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 </a:t>
            </a:r>
            <a:endParaRPr lang="zh-CN" altLang="en-US"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90000"/>
              </a:lnSpc>
            </a:pPr>
            <a:r>
              <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T</a:t>
            </a:r>
            <a:endPar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90000"/>
              </a:lnSpc>
            </a:pPr>
            <a:r>
              <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O</a:t>
            </a:r>
            <a:endPar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90000"/>
              </a:lnSpc>
            </a:pPr>
            <a:r>
              <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P</a:t>
            </a:r>
            <a:endPar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90000"/>
              </a:lnSpc>
            </a:pPr>
            <a:r>
              <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10</a:t>
            </a:r>
            <a:endPar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7" name="文本框 46"/>
          <p:cNvSpPr txBox="1"/>
          <p:nvPr/>
        </p:nvSpPr>
        <p:spPr>
          <a:xfrm>
            <a:off x="688975" y="892175"/>
            <a:ext cx="638175" cy="183515"/>
          </a:xfrm>
          <a:prstGeom prst="rect">
            <a:avLst/>
          </a:prstGeom>
          <a:noFill/>
        </p:spPr>
        <p:txBody>
          <a:bodyPr wrap="square" rtlCol="0">
            <a:spAutoFit/>
          </a:bodyPr>
          <a:lstStyle/>
          <a:p>
            <a:r>
              <a:rPr lang="zh-CN" altLang="en-US" sz="600">
                <a:solidFill>
                  <a:srgbClr val="159EBE"/>
                </a:solidFill>
                <a:latin typeface="微软雅黑" panose="020B0503020204020204" pitchFamily="34" charset="-122"/>
                <a:ea typeface="微软雅黑" panose="020B0503020204020204" pitchFamily="34" charset="-122"/>
              </a:rPr>
              <a:t>单位：万辆</a:t>
            </a:r>
            <a:endParaRPr lang="zh-CN" altLang="en-US" sz="600">
              <a:solidFill>
                <a:srgbClr val="159EBE"/>
              </a:solidFill>
              <a:latin typeface="微软雅黑" panose="020B0503020204020204" pitchFamily="34" charset="-122"/>
              <a:ea typeface="微软雅黑" panose="020B0503020204020204" pitchFamily="34" charset="-122"/>
            </a:endParaRPr>
          </a:p>
        </p:txBody>
      </p:sp>
      <p:sp>
        <p:nvSpPr>
          <p:cNvPr id="64" name="文本框 63"/>
          <p:cNvSpPr txBox="1"/>
          <p:nvPr/>
        </p:nvSpPr>
        <p:spPr>
          <a:xfrm>
            <a:off x="342265" y="1145540"/>
            <a:ext cx="336550" cy="773430"/>
          </a:xfrm>
          <a:prstGeom prst="rect">
            <a:avLst/>
          </a:prstGeom>
          <a:noFill/>
        </p:spPr>
        <p:txBody>
          <a:bodyPr vert="eaVert" wrap="square" rtlCol="0">
            <a:spAutoFit/>
          </a:bodyPr>
          <a:lstStyle/>
          <a:p>
            <a:r>
              <a:rPr lang="zh-CN" altLang="en-US"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狭义乘用车</a:t>
            </a:r>
            <a:endParaRPr lang="zh-CN" altLang="en-US"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9" name="文本框 18"/>
          <p:cNvSpPr txBox="1"/>
          <p:nvPr/>
        </p:nvSpPr>
        <p:spPr>
          <a:xfrm>
            <a:off x="694690" y="2960370"/>
            <a:ext cx="638175" cy="183515"/>
          </a:xfrm>
          <a:prstGeom prst="rect">
            <a:avLst/>
          </a:prstGeom>
          <a:noFill/>
        </p:spPr>
        <p:txBody>
          <a:bodyPr wrap="square" rtlCol="0">
            <a:spAutoFit/>
          </a:bodyPr>
          <a:lstStyle/>
          <a:p>
            <a:r>
              <a:rPr lang="zh-CN" altLang="en-US" sz="600">
                <a:solidFill>
                  <a:srgbClr val="159EBE"/>
                </a:solidFill>
                <a:latin typeface="微软雅黑" panose="020B0503020204020204" pitchFamily="34" charset="-122"/>
                <a:ea typeface="微软雅黑" panose="020B0503020204020204" pitchFamily="34" charset="-122"/>
              </a:rPr>
              <a:t>单位：万辆</a:t>
            </a:r>
            <a:endParaRPr lang="zh-CN" altLang="en-US" sz="600">
              <a:solidFill>
                <a:srgbClr val="159EBE"/>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342265" y="3202940"/>
            <a:ext cx="336550" cy="773430"/>
          </a:xfrm>
          <a:prstGeom prst="rect">
            <a:avLst/>
          </a:prstGeom>
          <a:noFill/>
        </p:spPr>
        <p:txBody>
          <a:bodyPr vert="eaVert" wrap="square" rtlCol="0">
            <a:spAutoFit/>
          </a:bodyPr>
          <a:lstStyle/>
          <a:p>
            <a:r>
              <a:rPr lang="zh-CN" altLang="en-US"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狭义乘用车</a:t>
            </a:r>
            <a:endParaRPr lang="zh-CN" altLang="en-US"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23" name="直接箭头连接符 22"/>
          <p:cNvCxnSpPr/>
          <p:nvPr userDrawn="1"/>
        </p:nvCxnSpPr>
        <p:spPr>
          <a:xfrm>
            <a:off x="392430" y="2870200"/>
            <a:ext cx="8258175" cy="0"/>
          </a:xfrm>
          <a:prstGeom prst="straightConnector1">
            <a:avLst/>
          </a:prstGeom>
          <a:ln w="12700" cmpd="sng">
            <a:solidFill>
              <a:srgbClr val="159EBE"/>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28" name="文本框 27"/>
          <p:cNvSpPr txBox="1"/>
          <p:nvPr/>
        </p:nvSpPr>
        <p:spPr>
          <a:xfrm>
            <a:off x="1352550"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NO1</a:t>
            </a:r>
            <a:endParaRPr lang="en-US" altLang="zh-CN" sz="800">
              <a:solidFill>
                <a:schemeClr val="bg1"/>
              </a:solidFill>
              <a:latin typeface="Arial" panose="020B0604020202020204" pitchFamily="34" charset="0"/>
              <a:cs typeface="Arial" panose="020B0604020202020204" pitchFamily="34" charset="0"/>
            </a:endParaRPr>
          </a:p>
        </p:txBody>
      </p:sp>
      <p:sp>
        <p:nvSpPr>
          <p:cNvPr id="29" name="文本框 28"/>
          <p:cNvSpPr txBox="1"/>
          <p:nvPr/>
        </p:nvSpPr>
        <p:spPr>
          <a:xfrm>
            <a:off x="2093595"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NO2</a:t>
            </a:r>
            <a:endParaRPr lang="en-US" altLang="zh-CN" sz="800">
              <a:solidFill>
                <a:schemeClr val="bg1"/>
              </a:solidFill>
              <a:latin typeface="Arial" panose="020B0604020202020204" pitchFamily="34" charset="0"/>
              <a:cs typeface="Arial" panose="020B0604020202020204" pitchFamily="34" charset="0"/>
            </a:endParaRPr>
          </a:p>
        </p:txBody>
      </p:sp>
      <p:sp>
        <p:nvSpPr>
          <p:cNvPr id="30" name="文本框 29"/>
          <p:cNvSpPr txBox="1"/>
          <p:nvPr/>
        </p:nvSpPr>
        <p:spPr>
          <a:xfrm>
            <a:off x="2842895"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NO3</a:t>
            </a:r>
            <a:endParaRPr lang="en-US" altLang="zh-CN" sz="800">
              <a:solidFill>
                <a:schemeClr val="bg1"/>
              </a:solidFill>
              <a:latin typeface="Arial" panose="020B0604020202020204" pitchFamily="34" charset="0"/>
              <a:cs typeface="Arial" panose="020B0604020202020204" pitchFamily="34" charset="0"/>
            </a:endParaRPr>
          </a:p>
        </p:txBody>
      </p:sp>
      <p:sp>
        <p:nvSpPr>
          <p:cNvPr id="31" name="文本框 30"/>
          <p:cNvSpPr txBox="1"/>
          <p:nvPr/>
        </p:nvSpPr>
        <p:spPr>
          <a:xfrm>
            <a:off x="7309485"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NO9</a:t>
            </a:r>
            <a:endParaRPr lang="en-US" altLang="zh-CN" sz="800">
              <a:solidFill>
                <a:schemeClr val="bg1"/>
              </a:solidFill>
              <a:latin typeface="Arial" panose="020B0604020202020204" pitchFamily="34" charset="0"/>
              <a:cs typeface="Arial" panose="020B0604020202020204" pitchFamily="34" charset="0"/>
            </a:endParaRPr>
          </a:p>
        </p:txBody>
      </p:sp>
      <p:sp>
        <p:nvSpPr>
          <p:cNvPr id="63" name="文本框 62"/>
          <p:cNvSpPr txBox="1"/>
          <p:nvPr/>
        </p:nvSpPr>
        <p:spPr>
          <a:xfrm>
            <a:off x="3592830"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NO4</a:t>
            </a:r>
            <a:endParaRPr lang="en-US" altLang="zh-CN" sz="800">
              <a:solidFill>
                <a:schemeClr val="bg1"/>
              </a:solidFill>
              <a:latin typeface="Arial" panose="020B0604020202020204" pitchFamily="34" charset="0"/>
              <a:cs typeface="Arial" panose="020B0604020202020204" pitchFamily="34" charset="0"/>
            </a:endParaRPr>
          </a:p>
        </p:txBody>
      </p:sp>
      <p:sp>
        <p:nvSpPr>
          <p:cNvPr id="68" name="文本框 67"/>
          <p:cNvSpPr txBox="1"/>
          <p:nvPr/>
        </p:nvSpPr>
        <p:spPr>
          <a:xfrm>
            <a:off x="4335145"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NO5</a:t>
            </a:r>
            <a:endParaRPr lang="en-US" altLang="zh-CN" sz="800">
              <a:solidFill>
                <a:schemeClr val="bg1"/>
              </a:solidFill>
              <a:latin typeface="Arial" panose="020B0604020202020204" pitchFamily="34" charset="0"/>
              <a:cs typeface="Arial" panose="020B0604020202020204" pitchFamily="34" charset="0"/>
            </a:endParaRPr>
          </a:p>
        </p:txBody>
      </p:sp>
      <p:sp>
        <p:nvSpPr>
          <p:cNvPr id="71" name="文本框 70"/>
          <p:cNvSpPr txBox="1"/>
          <p:nvPr/>
        </p:nvSpPr>
        <p:spPr>
          <a:xfrm>
            <a:off x="5076190"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NO6</a:t>
            </a:r>
            <a:endParaRPr lang="en-US" altLang="zh-CN" sz="800">
              <a:solidFill>
                <a:schemeClr val="bg1"/>
              </a:solidFill>
              <a:latin typeface="Arial" panose="020B0604020202020204" pitchFamily="34" charset="0"/>
              <a:cs typeface="Arial" panose="020B0604020202020204" pitchFamily="34" charset="0"/>
            </a:endParaRPr>
          </a:p>
        </p:txBody>
      </p:sp>
      <p:sp>
        <p:nvSpPr>
          <p:cNvPr id="72" name="文本框 71"/>
          <p:cNvSpPr txBox="1"/>
          <p:nvPr/>
        </p:nvSpPr>
        <p:spPr>
          <a:xfrm>
            <a:off x="5827395"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NO7</a:t>
            </a:r>
            <a:endParaRPr lang="en-US" altLang="zh-CN" sz="800">
              <a:solidFill>
                <a:schemeClr val="bg1"/>
              </a:solidFill>
              <a:latin typeface="Arial" panose="020B0604020202020204" pitchFamily="34" charset="0"/>
              <a:cs typeface="Arial" panose="020B0604020202020204" pitchFamily="34" charset="0"/>
            </a:endParaRPr>
          </a:p>
        </p:txBody>
      </p:sp>
      <p:sp>
        <p:nvSpPr>
          <p:cNvPr id="73" name="文本框 72"/>
          <p:cNvSpPr txBox="1"/>
          <p:nvPr/>
        </p:nvSpPr>
        <p:spPr>
          <a:xfrm>
            <a:off x="6564630"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NO8</a:t>
            </a:r>
            <a:endParaRPr lang="en-US" altLang="zh-CN" sz="800">
              <a:solidFill>
                <a:schemeClr val="bg1"/>
              </a:solidFill>
              <a:latin typeface="Arial" panose="020B0604020202020204" pitchFamily="34" charset="0"/>
              <a:cs typeface="Arial" panose="020B0604020202020204" pitchFamily="34" charset="0"/>
            </a:endParaRPr>
          </a:p>
        </p:txBody>
      </p:sp>
      <p:sp>
        <p:nvSpPr>
          <p:cNvPr id="74" name="文本框 73"/>
          <p:cNvSpPr txBox="1"/>
          <p:nvPr/>
        </p:nvSpPr>
        <p:spPr>
          <a:xfrm>
            <a:off x="8024495" y="3887470"/>
            <a:ext cx="530860"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NO10</a:t>
            </a:r>
            <a:endParaRPr lang="en-US" altLang="zh-CN" sz="800">
              <a:solidFill>
                <a:schemeClr val="bg1"/>
              </a:solidFill>
              <a:latin typeface="Arial" panose="020B0604020202020204" pitchFamily="34" charset="0"/>
              <a:cs typeface="Arial" panose="020B0604020202020204" pitchFamily="34" charset="0"/>
            </a:endParaRPr>
          </a:p>
        </p:txBody>
      </p:sp>
      <p:graphicFrame>
        <p:nvGraphicFramePr>
          <p:cNvPr id="2" name="图表 1"/>
          <p:cNvGraphicFramePr/>
          <p:nvPr/>
        </p:nvGraphicFramePr>
        <p:xfrm>
          <a:off x="852170" y="2987675"/>
          <a:ext cx="7813675" cy="1374140"/>
        </p:xfrm>
        <a:graphic>
          <a:graphicData uri="http://schemas.openxmlformats.org/drawingml/2006/chart">
            <c:chart xmlns:c="http://schemas.openxmlformats.org/drawingml/2006/chart" xmlns:r="http://schemas.openxmlformats.org/officeDocument/2006/relationships" r:id="rId2"/>
          </a:graphicData>
        </a:graphic>
      </p:graphicFrame>
      <p:sp>
        <p:nvSpPr>
          <p:cNvPr id="3" name="文本框 2"/>
          <p:cNvSpPr txBox="1"/>
          <p:nvPr/>
        </p:nvSpPr>
        <p:spPr>
          <a:xfrm>
            <a:off x="1352550"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NO1</a:t>
            </a:r>
            <a:endParaRPr lang="en-US" altLang="zh-CN" sz="800">
              <a:solidFill>
                <a:schemeClr val="bg1"/>
              </a:solidFill>
              <a:latin typeface="Arial" panose="020B0604020202020204" pitchFamily="34" charset="0"/>
              <a:cs typeface="Arial" panose="020B0604020202020204" pitchFamily="34" charset="0"/>
            </a:endParaRPr>
          </a:p>
        </p:txBody>
      </p:sp>
      <p:sp>
        <p:nvSpPr>
          <p:cNvPr id="5" name="文本框 4"/>
          <p:cNvSpPr txBox="1"/>
          <p:nvPr/>
        </p:nvSpPr>
        <p:spPr>
          <a:xfrm>
            <a:off x="2093595"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NO2</a:t>
            </a:r>
            <a:endParaRPr lang="en-US" altLang="zh-CN" sz="800">
              <a:solidFill>
                <a:schemeClr val="bg1"/>
              </a:solidFill>
              <a:latin typeface="Arial" panose="020B0604020202020204" pitchFamily="34" charset="0"/>
              <a:cs typeface="Arial" panose="020B0604020202020204" pitchFamily="34" charset="0"/>
            </a:endParaRPr>
          </a:p>
        </p:txBody>
      </p:sp>
      <p:sp>
        <p:nvSpPr>
          <p:cNvPr id="6" name="文本框 5"/>
          <p:cNvSpPr txBox="1"/>
          <p:nvPr/>
        </p:nvSpPr>
        <p:spPr>
          <a:xfrm>
            <a:off x="2842895"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NO3</a:t>
            </a:r>
            <a:endParaRPr lang="en-US" altLang="zh-CN" sz="800">
              <a:solidFill>
                <a:schemeClr val="bg1"/>
              </a:solidFill>
              <a:latin typeface="Arial" panose="020B0604020202020204" pitchFamily="34" charset="0"/>
              <a:cs typeface="Arial" panose="020B0604020202020204" pitchFamily="34" charset="0"/>
            </a:endParaRPr>
          </a:p>
        </p:txBody>
      </p:sp>
      <p:sp>
        <p:nvSpPr>
          <p:cNvPr id="8" name="文本框 7"/>
          <p:cNvSpPr txBox="1"/>
          <p:nvPr/>
        </p:nvSpPr>
        <p:spPr>
          <a:xfrm>
            <a:off x="7322185"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NO9</a:t>
            </a:r>
            <a:endParaRPr lang="en-US" altLang="zh-CN" sz="800">
              <a:solidFill>
                <a:schemeClr val="bg1"/>
              </a:solidFill>
              <a:latin typeface="Arial" panose="020B0604020202020204" pitchFamily="34" charset="0"/>
              <a:cs typeface="Arial" panose="020B0604020202020204" pitchFamily="34" charset="0"/>
            </a:endParaRPr>
          </a:p>
        </p:txBody>
      </p:sp>
      <p:sp>
        <p:nvSpPr>
          <p:cNvPr id="9" name="文本框 8"/>
          <p:cNvSpPr txBox="1"/>
          <p:nvPr/>
        </p:nvSpPr>
        <p:spPr>
          <a:xfrm>
            <a:off x="3592830"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NO4</a:t>
            </a:r>
            <a:endParaRPr lang="en-US" altLang="zh-CN" sz="800">
              <a:solidFill>
                <a:schemeClr val="bg1"/>
              </a:solidFill>
              <a:latin typeface="Arial" panose="020B0604020202020204" pitchFamily="34" charset="0"/>
              <a:cs typeface="Arial" panose="020B0604020202020204" pitchFamily="34" charset="0"/>
            </a:endParaRPr>
          </a:p>
        </p:txBody>
      </p:sp>
      <p:sp>
        <p:nvSpPr>
          <p:cNvPr id="10" name="文本框 9"/>
          <p:cNvSpPr txBox="1"/>
          <p:nvPr/>
        </p:nvSpPr>
        <p:spPr>
          <a:xfrm>
            <a:off x="4335145"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NO5</a:t>
            </a:r>
            <a:endParaRPr lang="en-US" altLang="zh-CN" sz="800">
              <a:solidFill>
                <a:schemeClr val="bg1"/>
              </a:solidFill>
              <a:latin typeface="Arial" panose="020B0604020202020204" pitchFamily="34" charset="0"/>
              <a:cs typeface="Arial" panose="020B0604020202020204" pitchFamily="34" charset="0"/>
            </a:endParaRPr>
          </a:p>
        </p:txBody>
      </p:sp>
      <p:sp>
        <p:nvSpPr>
          <p:cNvPr id="11" name="文本框 10"/>
          <p:cNvSpPr txBox="1"/>
          <p:nvPr/>
        </p:nvSpPr>
        <p:spPr>
          <a:xfrm>
            <a:off x="5076190"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NO6</a:t>
            </a:r>
            <a:endParaRPr lang="en-US" altLang="zh-CN" sz="800">
              <a:solidFill>
                <a:schemeClr val="bg1"/>
              </a:solidFill>
              <a:latin typeface="Arial" panose="020B0604020202020204" pitchFamily="34" charset="0"/>
              <a:cs typeface="Arial" panose="020B0604020202020204" pitchFamily="34" charset="0"/>
            </a:endParaRPr>
          </a:p>
        </p:txBody>
      </p:sp>
      <p:sp>
        <p:nvSpPr>
          <p:cNvPr id="12" name="文本框 11"/>
          <p:cNvSpPr txBox="1"/>
          <p:nvPr/>
        </p:nvSpPr>
        <p:spPr>
          <a:xfrm>
            <a:off x="5827395"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NO7</a:t>
            </a:r>
            <a:endParaRPr lang="en-US" altLang="zh-CN" sz="800">
              <a:solidFill>
                <a:schemeClr val="bg1"/>
              </a:solidFill>
              <a:latin typeface="Arial" panose="020B0604020202020204" pitchFamily="34" charset="0"/>
              <a:cs typeface="Arial" panose="020B0604020202020204" pitchFamily="34" charset="0"/>
            </a:endParaRPr>
          </a:p>
        </p:txBody>
      </p:sp>
      <p:sp>
        <p:nvSpPr>
          <p:cNvPr id="13" name="文本框 12"/>
          <p:cNvSpPr txBox="1"/>
          <p:nvPr/>
        </p:nvSpPr>
        <p:spPr>
          <a:xfrm>
            <a:off x="6564630"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NO8</a:t>
            </a:r>
            <a:endParaRPr lang="en-US" altLang="zh-CN" sz="800">
              <a:solidFill>
                <a:schemeClr val="bg1"/>
              </a:solidFill>
              <a:latin typeface="Arial" panose="020B0604020202020204" pitchFamily="34" charset="0"/>
              <a:cs typeface="Arial" panose="020B0604020202020204" pitchFamily="34" charset="0"/>
            </a:endParaRPr>
          </a:p>
        </p:txBody>
      </p:sp>
      <p:sp>
        <p:nvSpPr>
          <p:cNvPr id="14" name="文本框 13"/>
          <p:cNvSpPr txBox="1"/>
          <p:nvPr/>
        </p:nvSpPr>
        <p:spPr>
          <a:xfrm>
            <a:off x="8049895" y="3887470"/>
            <a:ext cx="530860"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NO10</a:t>
            </a:r>
            <a:endParaRPr lang="en-US" altLang="zh-CN" sz="800">
              <a:solidFill>
                <a:schemeClr val="bg1"/>
              </a:solidFill>
              <a:latin typeface="Arial" panose="020B0604020202020204" pitchFamily="34" charset="0"/>
              <a:cs typeface="Arial" panose="020B0604020202020204" pitchFamily="34" charset="0"/>
            </a:endParaRPr>
          </a:p>
        </p:txBody>
      </p:sp>
      <p:graphicFrame>
        <p:nvGraphicFramePr>
          <p:cNvPr id="59" name="表格 58"/>
          <p:cNvGraphicFramePr>
            <a:graphicFrameLocks noGrp="1"/>
          </p:cNvGraphicFramePr>
          <p:nvPr>
            <p:custDataLst>
              <p:tags r:id="rId3"/>
            </p:custDataLst>
          </p:nvPr>
        </p:nvGraphicFramePr>
        <p:xfrm>
          <a:off x="1165860" y="2295525"/>
          <a:ext cx="7486650" cy="387350"/>
        </p:xfrm>
        <a:graphic>
          <a:graphicData uri="http://schemas.openxmlformats.org/drawingml/2006/table">
            <a:tbl>
              <a:tblPr firstRow="1" firstCol="1" lastRow="1">
                <a:effectLst/>
                <a:tableStyleId>{5940675A-B579-460E-94D1-54222C63F5DA}</a:tableStyleId>
              </a:tblPr>
              <a:tblGrid>
                <a:gridCol w="748665"/>
                <a:gridCol w="748665"/>
                <a:gridCol w="748665"/>
                <a:gridCol w="748665"/>
                <a:gridCol w="748665"/>
                <a:gridCol w="748665"/>
                <a:gridCol w="748665"/>
                <a:gridCol w="748665"/>
                <a:gridCol w="748665"/>
                <a:gridCol w="748665"/>
              </a:tblGrid>
              <a:tr h="193675">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-17.9%</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-3.0%</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-19.9%</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-9.4%</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-20.0%</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-11.3%</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126.7%</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-17.9%</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20.4%</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0.3%</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r>
              <a:tr h="193675">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9.1%</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6.9%</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6.6%</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6.3%</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5.7%</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5.3%</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4.5%</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4.3%</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4.3%</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4.2%</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r>
            </a:tbl>
          </a:graphicData>
        </a:graphic>
      </p:graphicFrame>
      <p:graphicFrame>
        <p:nvGraphicFramePr>
          <p:cNvPr id="77" name="表格 76"/>
          <p:cNvGraphicFramePr>
            <a:graphicFrameLocks noGrp="1"/>
          </p:cNvGraphicFramePr>
          <p:nvPr>
            <p:custDataLst>
              <p:tags r:id="rId4"/>
            </p:custDataLst>
          </p:nvPr>
        </p:nvGraphicFramePr>
        <p:xfrm>
          <a:off x="1165860" y="4346575"/>
          <a:ext cx="7486650" cy="387350"/>
        </p:xfrm>
        <a:graphic>
          <a:graphicData uri="http://schemas.openxmlformats.org/drawingml/2006/table">
            <a:tbl>
              <a:tblPr firstRow="1" firstCol="1" lastRow="1">
                <a:effectLst/>
                <a:tableStyleId>{5940675A-B579-460E-94D1-54222C63F5DA}</a:tableStyleId>
              </a:tblPr>
              <a:tblGrid>
                <a:gridCol w="748665"/>
                <a:gridCol w="748665"/>
                <a:gridCol w="748665"/>
                <a:gridCol w="748665"/>
                <a:gridCol w="748665"/>
                <a:gridCol w="748665"/>
                <a:gridCol w="748665"/>
                <a:gridCol w="748665"/>
                <a:gridCol w="748665"/>
                <a:gridCol w="748665"/>
              </a:tblGrid>
              <a:tr h="193675">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-15.0%</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4.2%</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-6.4%</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51.7%</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3.6%</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-15.4%</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11.2%</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-15.3%</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124.1%</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17.0%</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r>
              <a:tr h="193675">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8.4%</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7.3%</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6.7%</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6.0%</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5.8%</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5.1%</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4.6%</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4.6%</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4.4%</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3.7%</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r>
            </a:tbl>
          </a:graphicData>
        </a:graphic>
      </p:graphicFrame>
      <p:sp>
        <p:nvSpPr>
          <p:cNvPr id="21" name="文本框 20"/>
          <p:cNvSpPr txBox="1"/>
          <p:nvPr/>
        </p:nvSpPr>
        <p:spPr>
          <a:xfrm rot="16200000">
            <a:off x="66675" y="3413125"/>
            <a:ext cx="1290320" cy="539750"/>
          </a:xfrm>
          <a:prstGeom prst="rect">
            <a:avLst/>
          </a:prstGeom>
          <a:noFill/>
        </p:spPr>
        <p:txBody>
          <a:bodyPr vert="eaVert" wrap="square" rtlCol="0">
            <a:spAutoFit/>
          </a:bodyPr>
          <a:lstStyle/>
          <a:p>
            <a:pPr algn="ctr">
              <a:lnSpc>
                <a:spcPct val="90000"/>
              </a:lnSpc>
            </a:pPr>
            <a:r>
              <a:rPr lang="zh-CN" altLang="en-US" sz="10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批</a:t>
            </a:r>
            <a:endParaRPr lang="zh-CN" altLang="en-US" sz="10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90000"/>
              </a:lnSpc>
            </a:pPr>
            <a:r>
              <a:rPr lang="zh-CN" altLang="en-US" sz="10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发</a:t>
            </a:r>
            <a:endParaRPr lang="zh-CN" altLang="en-US" sz="10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90000"/>
              </a:lnSpc>
            </a:pPr>
            <a:r>
              <a:rPr lang="zh-CN" altLang="en-US" sz="10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销</a:t>
            </a:r>
            <a:endParaRPr lang="zh-CN" altLang="en-US" sz="10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90000"/>
              </a:lnSpc>
            </a:pPr>
            <a:r>
              <a:rPr lang="zh-CN" altLang="en-US" sz="10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量</a:t>
            </a:r>
            <a:r>
              <a:rPr lang="zh-CN" altLang="en-US"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 </a:t>
            </a:r>
            <a:endParaRPr lang="zh-CN" altLang="en-US"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90000"/>
              </a:lnSpc>
            </a:pPr>
            <a:r>
              <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T</a:t>
            </a:r>
            <a:endPar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90000"/>
              </a:lnSpc>
            </a:pPr>
            <a:r>
              <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O</a:t>
            </a:r>
            <a:endPar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90000"/>
              </a:lnSpc>
            </a:pPr>
            <a:r>
              <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P</a:t>
            </a:r>
            <a:endPar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90000"/>
              </a:lnSpc>
            </a:pPr>
            <a:r>
              <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10</a:t>
            </a:r>
            <a:endPar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userDrawn="1"/>
        </p:nvSpPr>
        <p:spPr bwMode="auto">
          <a:xfrm>
            <a:off x="615950" y="197485"/>
            <a:ext cx="391985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2200" b="1" u="sng" dirty="0">
                <a:solidFill>
                  <a:srgbClr val="159EBE"/>
                </a:solidFill>
                <a:latin typeface="Arial" panose="020B0604020202020204"/>
                <a:ea typeface="微软雅黑" panose="020B0503020204020204" pitchFamily="34" charset="-122"/>
                <a:sym typeface="+mn-lt"/>
              </a:rPr>
              <a:t>厂商排名</a:t>
            </a:r>
            <a:r>
              <a:rPr lang="en-US" altLang="zh-CN" sz="2200" u="sng" dirty="0">
                <a:solidFill>
                  <a:srgbClr val="159EBE"/>
                </a:solidFill>
                <a:latin typeface="Arial" panose="020B0604020202020204"/>
                <a:ea typeface="微软雅黑" panose="020B0503020204020204" pitchFamily="34" charset="-122"/>
                <a:sym typeface="+mn-lt"/>
              </a:rPr>
              <a:t>-2022</a:t>
            </a:r>
            <a:r>
              <a:rPr lang="zh-CN" altLang="en-US" sz="2200" u="sng" dirty="0">
                <a:solidFill>
                  <a:srgbClr val="159EBE"/>
                </a:solidFill>
                <a:latin typeface="Arial" panose="020B0604020202020204"/>
                <a:ea typeface="微软雅黑" panose="020B0503020204020204" pitchFamily="34" charset="-122"/>
                <a:sym typeface="+mn-lt"/>
              </a:rPr>
              <a:t>年</a:t>
            </a:r>
            <a:r>
              <a:rPr lang="en-US" altLang="zh-CN" sz="2200" u="sng" dirty="0">
                <a:solidFill>
                  <a:srgbClr val="159EBE"/>
                </a:solidFill>
                <a:latin typeface="Arial" panose="020B0604020202020204"/>
                <a:ea typeface="微软雅黑" panose="020B0503020204020204" pitchFamily="34" charset="-122"/>
                <a:sym typeface="+mn-lt"/>
              </a:rPr>
              <a:t>1</a:t>
            </a:r>
            <a:r>
              <a:rPr lang="zh-CN" altLang="en-US" sz="2200" u="sng" dirty="0">
                <a:solidFill>
                  <a:srgbClr val="159EBE"/>
                </a:solidFill>
                <a:latin typeface="Arial" panose="020B0604020202020204"/>
                <a:ea typeface="微软雅黑" panose="020B0503020204020204" pitchFamily="34" charset="-122"/>
                <a:sym typeface="+mn-lt"/>
              </a:rPr>
              <a:t>月</a:t>
            </a:r>
            <a:endParaRPr lang="zh-CN" altLang="en-US" sz="2200" u="sng" dirty="0">
              <a:solidFill>
                <a:srgbClr val="159EBE"/>
              </a:solidFill>
              <a:latin typeface="Arial" panose="020B0604020202020204"/>
              <a:ea typeface="微软雅黑" panose="020B0503020204020204" pitchFamily="34" charset="-122"/>
              <a:sym typeface="+mn-lt"/>
            </a:endParaRPr>
          </a:p>
        </p:txBody>
      </p:sp>
      <p:sp>
        <p:nvSpPr>
          <p:cNvPr id="7" name="灯片编号占位符 6"/>
          <p:cNvSpPr>
            <a:spLocks noGrp="1"/>
          </p:cNvSpPr>
          <p:nvPr>
            <p:ph type="sldNum" sz="quarter" idx="12"/>
          </p:nvPr>
        </p:nvSpPr>
        <p:spPr/>
        <p:txBody>
          <a:bodyPr/>
          <a:lstStyle/>
          <a:p>
            <a:fld id="{82952373-7980-4DA7-9ADE-54D716DB38BB}" type="slidenum">
              <a:rPr lang="zh-CN" altLang="en-US" smtClean="0"/>
            </a:fld>
            <a:endParaRPr lang="zh-CN" altLang="en-US"/>
          </a:p>
        </p:txBody>
      </p:sp>
      <p:graphicFrame>
        <p:nvGraphicFramePr>
          <p:cNvPr id="32" name="图表 31"/>
          <p:cNvGraphicFramePr/>
          <p:nvPr/>
        </p:nvGraphicFramePr>
        <p:xfrm>
          <a:off x="845820" y="930275"/>
          <a:ext cx="7813675" cy="137414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33" name="表格 32"/>
          <p:cNvGraphicFramePr>
            <a:graphicFrameLocks noGrp="1"/>
          </p:cNvGraphicFramePr>
          <p:nvPr>
            <p:custDataLst>
              <p:tags r:id="rId3"/>
            </p:custDataLst>
          </p:nvPr>
        </p:nvGraphicFramePr>
        <p:xfrm>
          <a:off x="1165860" y="2295525"/>
          <a:ext cx="7486650" cy="387350"/>
        </p:xfrm>
        <a:graphic>
          <a:graphicData uri="http://schemas.openxmlformats.org/drawingml/2006/table">
            <a:tbl>
              <a:tblPr firstRow="1" firstCol="1" lastRow="1">
                <a:effectLst/>
                <a:tableStyleId>{5940675A-B579-460E-94D1-54222C63F5DA}</a:tableStyleId>
              </a:tblPr>
              <a:tblGrid>
                <a:gridCol w="748665"/>
                <a:gridCol w="748665"/>
                <a:gridCol w="748665"/>
                <a:gridCol w="748665"/>
                <a:gridCol w="748665"/>
                <a:gridCol w="748665"/>
                <a:gridCol w="748665"/>
                <a:gridCol w="748665"/>
                <a:gridCol w="748665"/>
                <a:gridCol w="748665"/>
              </a:tblGrid>
              <a:tr h="193675">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-17.9%</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-2.6%</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-19.9%</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-9.4%</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-20.0%</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-11.3%</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-18.6%</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126.7%</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-17.9%</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20.4%</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r>
              <a:tr h="193675">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9.0%</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6.9%</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6.5%</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6.3%</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5.7%</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5.2%</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4.6%</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4.5%</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4.2%</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4.2%</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b"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r>
            </a:tbl>
          </a:graphicData>
        </a:graphic>
      </p:graphicFrame>
      <p:sp>
        <p:nvSpPr>
          <p:cNvPr id="34" name="文本框 33"/>
          <p:cNvSpPr txBox="1"/>
          <p:nvPr/>
        </p:nvSpPr>
        <p:spPr>
          <a:xfrm>
            <a:off x="1352550" y="183642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NO1</a:t>
            </a:r>
            <a:endParaRPr lang="en-US" altLang="zh-CN" sz="800">
              <a:solidFill>
                <a:schemeClr val="bg1"/>
              </a:solidFill>
              <a:latin typeface="Arial" panose="020B0604020202020204" pitchFamily="34" charset="0"/>
              <a:cs typeface="Arial" panose="020B0604020202020204" pitchFamily="34" charset="0"/>
            </a:endParaRPr>
          </a:p>
        </p:txBody>
      </p:sp>
      <p:sp>
        <p:nvSpPr>
          <p:cNvPr id="35" name="文本框 34"/>
          <p:cNvSpPr txBox="1"/>
          <p:nvPr/>
        </p:nvSpPr>
        <p:spPr>
          <a:xfrm>
            <a:off x="2093595" y="183642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NO2</a:t>
            </a:r>
            <a:endParaRPr lang="en-US" altLang="zh-CN" sz="800">
              <a:solidFill>
                <a:schemeClr val="bg1"/>
              </a:solidFill>
              <a:latin typeface="Arial" panose="020B0604020202020204" pitchFamily="34" charset="0"/>
              <a:cs typeface="Arial" panose="020B0604020202020204" pitchFamily="34" charset="0"/>
            </a:endParaRPr>
          </a:p>
        </p:txBody>
      </p:sp>
      <p:sp>
        <p:nvSpPr>
          <p:cNvPr id="36" name="文本框 35"/>
          <p:cNvSpPr txBox="1"/>
          <p:nvPr/>
        </p:nvSpPr>
        <p:spPr>
          <a:xfrm>
            <a:off x="2842895" y="183642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NO3</a:t>
            </a:r>
            <a:endParaRPr lang="en-US" altLang="zh-CN" sz="800">
              <a:solidFill>
                <a:schemeClr val="bg1"/>
              </a:solidFill>
              <a:latin typeface="Arial" panose="020B0604020202020204" pitchFamily="34" charset="0"/>
              <a:cs typeface="Arial" panose="020B0604020202020204" pitchFamily="34" charset="0"/>
            </a:endParaRPr>
          </a:p>
        </p:txBody>
      </p:sp>
      <p:sp>
        <p:nvSpPr>
          <p:cNvPr id="37" name="文本框 36"/>
          <p:cNvSpPr txBox="1"/>
          <p:nvPr/>
        </p:nvSpPr>
        <p:spPr>
          <a:xfrm>
            <a:off x="7322185" y="183642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NO9</a:t>
            </a:r>
            <a:endParaRPr lang="en-US" altLang="zh-CN" sz="800">
              <a:solidFill>
                <a:schemeClr val="bg1"/>
              </a:solidFill>
              <a:latin typeface="Arial" panose="020B0604020202020204" pitchFamily="34" charset="0"/>
              <a:cs typeface="Arial" panose="020B0604020202020204" pitchFamily="34" charset="0"/>
            </a:endParaRPr>
          </a:p>
        </p:txBody>
      </p:sp>
      <p:sp>
        <p:nvSpPr>
          <p:cNvPr id="38" name="文本框 37"/>
          <p:cNvSpPr txBox="1"/>
          <p:nvPr/>
        </p:nvSpPr>
        <p:spPr>
          <a:xfrm>
            <a:off x="3592830" y="183642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NO4</a:t>
            </a:r>
            <a:endParaRPr lang="en-US" altLang="zh-CN" sz="800">
              <a:solidFill>
                <a:schemeClr val="bg1"/>
              </a:solidFill>
              <a:latin typeface="Arial" panose="020B0604020202020204" pitchFamily="34" charset="0"/>
              <a:cs typeface="Arial" panose="020B0604020202020204" pitchFamily="34" charset="0"/>
            </a:endParaRPr>
          </a:p>
        </p:txBody>
      </p:sp>
      <p:sp>
        <p:nvSpPr>
          <p:cNvPr id="39" name="文本框 38"/>
          <p:cNvSpPr txBox="1"/>
          <p:nvPr/>
        </p:nvSpPr>
        <p:spPr>
          <a:xfrm>
            <a:off x="4335145" y="183642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NO5</a:t>
            </a:r>
            <a:endParaRPr lang="en-US" altLang="zh-CN" sz="800">
              <a:solidFill>
                <a:schemeClr val="bg1"/>
              </a:solidFill>
              <a:latin typeface="Arial" panose="020B0604020202020204" pitchFamily="34" charset="0"/>
              <a:cs typeface="Arial" panose="020B0604020202020204" pitchFamily="34" charset="0"/>
            </a:endParaRPr>
          </a:p>
        </p:txBody>
      </p:sp>
      <p:sp>
        <p:nvSpPr>
          <p:cNvPr id="40" name="文本框 39"/>
          <p:cNvSpPr txBox="1"/>
          <p:nvPr/>
        </p:nvSpPr>
        <p:spPr>
          <a:xfrm>
            <a:off x="5076190" y="183642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NO6</a:t>
            </a:r>
            <a:endParaRPr lang="en-US" altLang="zh-CN" sz="800">
              <a:solidFill>
                <a:schemeClr val="bg1"/>
              </a:solidFill>
              <a:latin typeface="Arial" panose="020B0604020202020204" pitchFamily="34" charset="0"/>
              <a:cs typeface="Arial" panose="020B0604020202020204" pitchFamily="34" charset="0"/>
            </a:endParaRPr>
          </a:p>
        </p:txBody>
      </p:sp>
      <p:sp>
        <p:nvSpPr>
          <p:cNvPr id="41" name="文本框 40"/>
          <p:cNvSpPr txBox="1"/>
          <p:nvPr/>
        </p:nvSpPr>
        <p:spPr>
          <a:xfrm>
            <a:off x="5827395" y="183642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NO7</a:t>
            </a:r>
            <a:endParaRPr lang="en-US" altLang="zh-CN" sz="800">
              <a:solidFill>
                <a:schemeClr val="bg1"/>
              </a:solidFill>
              <a:latin typeface="Arial" panose="020B0604020202020204" pitchFamily="34" charset="0"/>
              <a:cs typeface="Arial" panose="020B0604020202020204" pitchFamily="34" charset="0"/>
            </a:endParaRPr>
          </a:p>
        </p:txBody>
      </p:sp>
      <p:sp>
        <p:nvSpPr>
          <p:cNvPr id="42" name="文本框 41"/>
          <p:cNvSpPr txBox="1"/>
          <p:nvPr/>
        </p:nvSpPr>
        <p:spPr>
          <a:xfrm>
            <a:off x="6564630" y="183642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NO8</a:t>
            </a:r>
            <a:endParaRPr lang="en-US" altLang="zh-CN" sz="800">
              <a:solidFill>
                <a:schemeClr val="bg1"/>
              </a:solidFill>
              <a:latin typeface="Arial" panose="020B0604020202020204" pitchFamily="34" charset="0"/>
              <a:cs typeface="Arial" panose="020B0604020202020204" pitchFamily="34" charset="0"/>
            </a:endParaRPr>
          </a:p>
        </p:txBody>
      </p:sp>
      <p:sp>
        <p:nvSpPr>
          <p:cNvPr id="43" name="文本框 42"/>
          <p:cNvSpPr txBox="1"/>
          <p:nvPr/>
        </p:nvSpPr>
        <p:spPr>
          <a:xfrm>
            <a:off x="8049895" y="1836420"/>
            <a:ext cx="530860"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NO10</a:t>
            </a:r>
            <a:endParaRPr lang="en-US" altLang="zh-CN" sz="800">
              <a:solidFill>
                <a:schemeClr val="bg1"/>
              </a:solidFill>
              <a:latin typeface="Arial" panose="020B0604020202020204" pitchFamily="34" charset="0"/>
              <a:cs typeface="Arial" panose="020B0604020202020204" pitchFamily="34" charset="0"/>
            </a:endParaRPr>
          </a:p>
        </p:txBody>
      </p:sp>
      <p:sp>
        <p:nvSpPr>
          <p:cNvPr id="47" name="文本框 46"/>
          <p:cNvSpPr txBox="1"/>
          <p:nvPr/>
        </p:nvSpPr>
        <p:spPr>
          <a:xfrm>
            <a:off x="688975" y="892175"/>
            <a:ext cx="638175" cy="183515"/>
          </a:xfrm>
          <a:prstGeom prst="rect">
            <a:avLst/>
          </a:prstGeom>
          <a:noFill/>
        </p:spPr>
        <p:txBody>
          <a:bodyPr wrap="square" rtlCol="0">
            <a:spAutoFit/>
          </a:bodyPr>
          <a:lstStyle/>
          <a:p>
            <a:r>
              <a:rPr lang="zh-CN" altLang="en-US" sz="600">
                <a:solidFill>
                  <a:srgbClr val="159EBE"/>
                </a:solidFill>
                <a:latin typeface="微软雅黑" panose="020B0503020204020204" pitchFamily="34" charset="-122"/>
                <a:ea typeface="微软雅黑" panose="020B0503020204020204" pitchFamily="34" charset="-122"/>
              </a:rPr>
              <a:t>单位：万辆</a:t>
            </a:r>
            <a:endParaRPr lang="zh-CN" altLang="en-US" sz="600">
              <a:solidFill>
                <a:srgbClr val="159EBE"/>
              </a:solidFill>
              <a:latin typeface="微软雅黑" panose="020B0503020204020204" pitchFamily="34" charset="-122"/>
              <a:ea typeface="微软雅黑" panose="020B0503020204020204" pitchFamily="34" charset="-122"/>
            </a:endParaRPr>
          </a:p>
        </p:txBody>
      </p:sp>
      <p:sp>
        <p:nvSpPr>
          <p:cNvPr id="64" name="文本框 63"/>
          <p:cNvSpPr txBox="1"/>
          <p:nvPr/>
        </p:nvSpPr>
        <p:spPr>
          <a:xfrm>
            <a:off x="342265" y="1145540"/>
            <a:ext cx="336550" cy="773430"/>
          </a:xfrm>
          <a:prstGeom prst="rect">
            <a:avLst/>
          </a:prstGeom>
          <a:noFill/>
        </p:spPr>
        <p:txBody>
          <a:bodyPr vert="eaVert" wrap="square" rtlCol="0">
            <a:spAutoFit/>
          </a:bodyPr>
          <a:lstStyle/>
          <a:p>
            <a:r>
              <a:rPr lang="zh-CN" altLang="en-US"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广义乘用车</a:t>
            </a:r>
            <a:endParaRPr lang="zh-CN" altLang="en-US"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p:txBody>
      </p:sp>
      <p:graphicFrame>
        <p:nvGraphicFramePr>
          <p:cNvPr id="4" name="表格 3"/>
          <p:cNvGraphicFramePr>
            <a:graphicFrameLocks noGrp="1"/>
          </p:cNvGraphicFramePr>
          <p:nvPr>
            <p:custDataLst>
              <p:tags r:id="rId4"/>
            </p:custDataLst>
          </p:nvPr>
        </p:nvGraphicFramePr>
        <p:xfrm>
          <a:off x="1165860" y="4346575"/>
          <a:ext cx="7486650" cy="387350"/>
        </p:xfrm>
        <a:graphic>
          <a:graphicData uri="http://schemas.openxmlformats.org/drawingml/2006/table">
            <a:tbl>
              <a:tblPr firstRow="1" firstCol="1" lastRow="1">
                <a:effectLst/>
                <a:tableStyleId>{5940675A-B579-460E-94D1-54222C63F5DA}</a:tableStyleId>
              </a:tblPr>
              <a:tblGrid>
                <a:gridCol w="748665"/>
                <a:gridCol w="748665"/>
                <a:gridCol w="748665"/>
                <a:gridCol w="748665"/>
                <a:gridCol w="748665"/>
                <a:gridCol w="748665"/>
                <a:gridCol w="748665"/>
                <a:gridCol w="748665"/>
                <a:gridCol w="748665"/>
                <a:gridCol w="748665"/>
              </a:tblGrid>
              <a:tr h="193675">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-15.0%</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5.8%</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-6.4%</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51.7%</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3.6%</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-15.4%</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11.2%</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-15.3%</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124.1%</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10.3%</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solidFill>
                      <a:srgbClr val="159EBE"/>
                    </a:solidFill>
                  </a:tcPr>
                </a:tc>
              </a:tr>
              <a:tr h="193675">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8.3%</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7.4%</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6.6%</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5.9%</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5.7%</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5.0%</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4.5%</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4.5%</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4.3%</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c>
                  <a:txBody>
                    <a:bodyPr/>
                    <a:lstStyle/>
                    <a:p>
                      <a:pPr indent="0" algn="ctr">
                        <a:buNone/>
                      </a:pPr>
                      <a:r>
                        <a:rPr lang="en-US" sz="800" b="0">
                          <a:solidFill>
                            <a:schemeClr val="bg1"/>
                          </a:solidFill>
                          <a:latin typeface="Arial" panose="020B0604020202020204" pitchFamily="34" charset="0"/>
                          <a:cs typeface="Arial" panose="020B0604020202020204" pitchFamily="34" charset="0"/>
                        </a:rPr>
                        <a:t>3.9%</a:t>
                      </a:r>
                      <a:endParaRPr lang="en-US" altLang="en-US" sz="800" b="0">
                        <a:solidFill>
                          <a:schemeClr val="bg1"/>
                        </a:solidFill>
                        <a:latin typeface="Arial" panose="020B0604020202020204" pitchFamily="34" charset="0"/>
                        <a:cs typeface="Arial" panose="020B0604020202020204" pitchFamily="34" charset="0"/>
                      </a:endParaRPr>
                    </a:p>
                  </a:txBody>
                  <a:tcPr marL="12700" marR="12700" marT="12700" vert="horz" anchor="ctr" anchorCtr="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solidFill>
                      <a:srgbClr val="159EBE"/>
                    </a:solidFill>
                  </a:tcPr>
                </a:tc>
              </a:tr>
            </a:tbl>
          </a:graphicData>
        </a:graphic>
      </p:graphicFrame>
      <p:sp>
        <p:nvSpPr>
          <p:cNvPr id="19" name="文本框 18"/>
          <p:cNvSpPr txBox="1"/>
          <p:nvPr/>
        </p:nvSpPr>
        <p:spPr>
          <a:xfrm>
            <a:off x="694690" y="2960370"/>
            <a:ext cx="638175" cy="183515"/>
          </a:xfrm>
          <a:prstGeom prst="rect">
            <a:avLst/>
          </a:prstGeom>
          <a:noFill/>
        </p:spPr>
        <p:txBody>
          <a:bodyPr wrap="square" rtlCol="0">
            <a:spAutoFit/>
          </a:bodyPr>
          <a:lstStyle/>
          <a:p>
            <a:r>
              <a:rPr lang="zh-CN" altLang="en-US" sz="600">
                <a:solidFill>
                  <a:srgbClr val="159EBE"/>
                </a:solidFill>
                <a:latin typeface="微软雅黑" panose="020B0503020204020204" pitchFamily="34" charset="-122"/>
                <a:ea typeface="微软雅黑" panose="020B0503020204020204" pitchFamily="34" charset="-122"/>
              </a:rPr>
              <a:t>单位：万辆</a:t>
            </a:r>
            <a:endParaRPr lang="zh-CN" altLang="en-US" sz="600">
              <a:solidFill>
                <a:srgbClr val="159EBE"/>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342265" y="3202940"/>
            <a:ext cx="336550" cy="773430"/>
          </a:xfrm>
          <a:prstGeom prst="rect">
            <a:avLst/>
          </a:prstGeom>
          <a:noFill/>
        </p:spPr>
        <p:txBody>
          <a:bodyPr vert="eaVert" wrap="square" rtlCol="0">
            <a:spAutoFit/>
          </a:bodyPr>
          <a:lstStyle/>
          <a:p>
            <a:r>
              <a:rPr lang="zh-CN" altLang="en-US"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广义乘用车</a:t>
            </a:r>
            <a:endParaRPr lang="zh-CN" altLang="en-US"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23" name="直接箭头连接符 22"/>
          <p:cNvCxnSpPr/>
          <p:nvPr userDrawn="1"/>
        </p:nvCxnSpPr>
        <p:spPr>
          <a:xfrm>
            <a:off x="392430" y="2870200"/>
            <a:ext cx="8258175" cy="0"/>
          </a:xfrm>
          <a:prstGeom prst="straightConnector1">
            <a:avLst/>
          </a:prstGeom>
          <a:ln w="12700" cmpd="sng">
            <a:solidFill>
              <a:srgbClr val="159EBE"/>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28" name="文本框 27"/>
          <p:cNvSpPr txBox="1"/>
          <p:nvPr/>
        </p:nvSpPr>
        <p:spPr>
          <a:xfrm>
            <a:off x="1352550"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NO1</a:t>
            </a:r>
            <a:endParaRPr lang="en-US" altLang="zh-CN" sz="800">
              <a:solidFill>
                <a:schemeClr val="bg1"/>
              </a:solidFill>
              <a:latin typeface="Arial" panose="020B0604020202020204" pitchFamily="34" charset="0"/>
              <a:cs typeface="Arial" panose="020B0604020202020204" pitchFamily="34" charset="0"/>
            </a:endParaRPr>
          </a:p>
        </p:txBody>
      </p:sp>
      <p:sp>
        <p:nvSpPr>
          <p:cNvPr id="29" name="文本框 28"/>
          <p:cNvSpPr txBox="1"/>
          <p:nvPr/>
        </p:nvSpPr>
        <p:spPr>
          <a:xfrm>
            <a:off x="2093595"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NO2</a:t>
            </a:r>
            <a:endParaRPr lang="en-US" altLang="zh-CN" sz="800">
              <a:solidFill>
                <a:schemeClr val="bg1"/>
              </a:solidFill>
              <a:latin typeface="Arial" panose="020B0604020202020204" pitchFamily="34" charset="0"/>
              <a:cs typeface="Arial" panose="020B0604020202020204" pitchFamily="34" charset="0"/>
            </a:endParaRPr>
          </a:p>
        </p:txBody>
      </p:sp>
      <p:sp>
        <p:nvSpPr>
          <p:cNvPr id="30" name="文本框 29"/>
          <p:cNvSpPr txBox="1"/>
          <p:nvPr/>
        </p:nvSpPr>
        <p:spPr>
          <a:xfrm>
            <a:off x="2842895"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NO3</a:t>
            </a:r>
            <a:endParaRPr lang="en-US" altLang="zh-CN" sz="800">
              <a:solidFill>
                <a:schemeClr val="bg1"/>
              </a:solidFill>
              <a:latin typeface="Arial" panose="020B0604020202020204" pitchFamily="34" charset="0"/>
              <a:cs typeface="Arial" panose="020B0604020202020204" pitchFamily="34" charset="0"/>
            </a:endParaRPr>
          </a:p>
        </p:txBody>
      </p:sp>
      <p:sp>
        <p:nvSpPr>
          <p:cNvPr id="31" name="文本框 30"/>
          <p:cNvSpPr txBox="1"/>
          <p:nvPr/>
        </p:nvSpPr>
        <p:spPr>
          <a:xfrm>
            <a:off x="7309485"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NO9</a:t>
            </a:r>
            <a:endParaRPr lang="en-US" altLang="zh-CN" sz="800">
              <a:solidFill>
                <a:schemeClr val="bg1"/>
              </a:solidFill>
              <a:latin typeface="Arial" panose="020B0604020202020204" pitchFamily="34" charset="0"/>
              <a:cs typeface="Arial" panose="020B0604020202020204" pitchFamily="34" charset="0"/>
            </a:endParaRPr>
          </a:p>
        </p:txBody>
      </p:sp>
      <p:sp>
        <p:nvSpPr>
          <p:cNvPr id="63" name="文本框 62"/>
          <p:cNvSpPr txBox="1"/>
          <p:nvPr/>
        </p:nvSpPr>
        <p:spPr>
          <a:xfrm>
            <a:off x="3592830"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NO4</a:t>
            </a:r>
            <a:endParaRPr lang="en-US" altLang="zh-CN" sz="800">
              <a:solidFill>
                <a:schemeClr val="bg1"/>
              </a:solidFill>
              <a:latin typeface="Arial" panose="020B0604020202020204" pitchFamily="34" charset="0"/>
              <a:cs typeface="Arial" panose="020B0604020202020204" pitchFamily="34" charset="0"/>
            </a:endParaRPr>
          </a:p>
        </p:txBody>
      </p:sp>
      <p:sp>
        <p:nvSpPr>
          <p:cNvPr id="68" name="文本框 67"/>
          <p:cNvSpPr txBox="1"/>
          <p:nvPr/>
        </p:nvSpPr>
        <p:spPr>
          <a:xfrm>
            <a:off x="4335145"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NO5</a:t>
            </a:r>
            <a:endParaRPr lang="en-US" altLang="zh-CN" sz="800">
              <a:solidFill>
                <a:schemeClr val="bg1"/>
              </a:solidFill>
              <a:latin typeface="Arial" panose="020B0604020202020204" pitchFamily="34" charset="0"/>
              <a:cs typeface="Arial" panose="020B0604020202020204" pitchFamily="34" charset="0"/>
            </a:endParaRPr>
          </a:p>
        </p:txBody>
      </p:sp>
      <p:sp>
        <p:nvSpPr>
          <p:cNvPr id="71" name="文本框 70"/>
          <p:cNvSpPr txBox="1"/>
          <p:nvPr/>
        </p:nvSpPr>
        <p:spPr>
          <a:xfrm>
            <a:off x="5076190"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NO6</a:t>
            </a:r>
            <a:endParaRPr lang="en-US" altLang="zh-CN" sz="800">
              <a:solidFill>
                <a:schemeClr val="bg1"/>
              </a:solidFill>
              <a:latin typeface="Arial" panose="020B0604020202020204" pitchFamily="34" charset="0"/>
              <a:cs typeface="Arial" panose="020B0604020202020204" pitchFamily="34" charset="0"/>
            </a:endParaRPr>
          </a:p>
        </p:txBody>
      </p:sp>
      <p:sp>
        <p:nvSpPr>
          <p:cNvPr id="72" name="文本框 71"/>
          <p:cNvSpPr txBox="1"/>
          <p:nvPr/>
        </p:nvSpPr>
        <p:spPr>
          <a:xfrm>
            <a:off x="5827395"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NO7</a:t>
            </a:r>
            <a:endParaRPr lang="en-US" altLang="zh-CN" sz="800">
              <a:solidFill>
                <a:schemeClr val="bg1"/>
              </a:solidFill>
              <a:latin typeface="Arial" panose="020B0604020202020204" pitchFamily="34" charset="0"/>
              <a:cs typeface="Arial" panose="020B0604020202020204" pitchFamily="34" charset="0"/>
            </a:endParaRPr>
          </a:p>
        </p:txBody>
      </p:sp>
      <p:sp>
        <p:nvSpPr>
          <p:cNvPr id="73" name="文本框 72"/>
          <p:cNvSpPr txBox="1"/>
          <p:nvPr/>
        </p:nvSpPr>
        <p:spPr>
          <a:xfrm>
            <a:off x="6564630"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NO8</a:t>
            </a:r>
            <a:endParaRPr lang="en-US" altLang="zh-CN" sz="800">
              <a:solidFill>
                <a:schemeClr val="bg1"/>
              </a:solidFill>
              <a:latin typeface="Arial" panose="020B0604020202020204" pitchFamily="34" charset="0"/>
              <a:cs typeface="Arial" panose="020B0604020202020204" pitchFamily="34" charset="0"/>
            </a:endParaRPr>
          </a:p>
        </p:txBody>
      </p:sp>
      <p:sp>
        <p:nvSpPr>
          <p:cNvPr id="74" name="文本框 73"/>
          <p:cNvSpPr txBox="1"/>
          <p:nvPr/>
        </p:nvSpPr>
        <p:spPr>
          <a:xfrm>
            <a:off x="8024495" y="3887470"/>
            <a:ext cx="530860"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NO10</a:t>
            </a:r>
            <a:endParaRPr lang="en-US" altLang="zh-CN" sz="800">
              <a:solidFill>
                <a:schemeClr val="bg1"/>
              </a:solidFill>
              <a:latin typeface="Arial" panose="020B0604020202020204" pitchFamily="34" charset="0"/>
              <a:cs typeface="Arial" panose="020B0604020202020204" pitchFamily="34" charset="0"/>
            </a:endParaRPr>
          </a:p>
        </p:txBody>
      </p:sp>
      <p:graphicFrame>
        <p:nvGraphicFramePr>
          <p:cNvPr id="2" name="图表 1"/>
          <p:cNvGraphicFramePr/>
          <p:nvPr/>
        </p:nvGraphicFramePr>
        <p:xfrm>
          <a:off x="852170" y="2987675"/>
          <a:ext cx="7813675" cy="1374140"/>
        </p:xfrm>
        <a:graphic>
          <a:graphicData uri="http://schemas.openxmlformats.org/drawingml/2006/chart">
            <c:chart xmlns:c="http://schemas.openxmlformats.org/drawingml/2006/chart" xmlns:r="http://schemas.openxmlformats.org/officeDocument/2006/relationships" r:id="rId2"/>
          </a:graphicData>
        </a:graphic>
      </p:graphicFrame>
      <p:sp>
        <p:nvSpPr>
          <p:cNvPr id="3" name="矩形 2"/>
          <p:cNvSpPr/>
          <p:nvPr/>
        </p:nvSpPr>
        <p:spPr>
          <a:xfrm>
            <a:off x="1976755" y="2987675"/>
            <a:ext cx="643255" cy="1322070"/>
          </a:xfrm>
          <a:prstGeom prst="rect">
            <a:avLst/>
          </a:prstGeom>
          <a:noFill/>
          <a:ln w="12700" cmpd="sng">
            <a:solidFill>
              <a:srgbClr val="159EBE"/>
            </a:solidFill>
            <a:prstDash val="sysDash"/>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1352550"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NO1</a:t>
            </a:r>
            <a:endParaRPr lang="en-US" altLang="zh-CN" sz="800">
              <a:solidFill>
                <a:schemeClr val="bg1"/>
              </a:solidFill>
              <a:latin typeface="Arial" panose="020B0604020202020204" pitchFamily="34" charset="0"/>
              <a:cs typeface="Arial" panose="020B0604020202020204" pitchFamily="34" charset="0"/>
            </a:endParaRPr>
          </a:p>
        </p:txBody>
      </p:sp>
      <p:sp>
        <p:nvSpPr>
          <p:cNvPr id="10" name="文本框 9"/>
          <p:cNvSpPr txBox="1"/>
          <p:nvPr/>
        </p:nvSpPr>
        <p:spPr>
          <a:xfrm>
            <a:off x="2093595"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NO2</a:t>
            </a:r>
            <a:endParaRPr lang="en-US" altLang="zh-CN" sz="800">
              <a:solidFill>
                <a:schemeClr val="bg1"/>
              </a:solidFill>
              <a:latin typeface="Arial" panose="020B0604020202020204" pitchFamily="34" charset="0"/>
              <a:cs typeface="Arial" panose="020B0604020202020204" pitchFamily="34" charset="0"/>
            </a:endParaRPr>
          </a:p>
        </p:txBody>
      </p:sp>
      <p:sp>
        <p:nvSpPr>
          <p:cNvPr id="11" name="文本框 10"/>
          <p:cNvSpPr txBox="1"/>
          <p:nvPr/>
        </p:nvSpPr>
        <p:spPr>
          <a:xfrm>
            <a:off x="2842895"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NO3</a:t>
            </a:r>
            <a:endParaRPr lang="en-US" altLang="zh-CN" sz="800">
              <a:solidFill>
                <a:schemeClr val="bg1"/>
              </a:solidFill>
              <a:latin typeface="Arial" panose="020B0604020202020204" pitchFamily="34" charset="0"/>
              <a:cs typeface="Arial" panose="020B0604020202020204" pitchFamily="34" charset="0"/>
            </a:endParaRPr>
          </a:p>
        </p:txBody>
      </p:sp>
      <p:sp>
        <p:nvSpPr>
          <p:cNvPr id="12" name="文本框 11"/>
          <p:cNvSpPr txBox="1"/>
          <p:nvPr/>
        </p:nvSpPr>
        <p:spPr>
          <a:xfrm>
            <a:off x="7322185"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NO9</a:t>
            </a:r>
            <a:endParaRPr lang="en-US" altLang="zh-CN" sz="800">
              <a:solidFill>
                <a:schemeClr val="bg1"/>
              </a:solidFill>
              <a:latin typeface="Arial" panose="020B0604020202020204" pitchFamily="34" charset="0"/>
              <a:cs typeface="Arial" panose="020B0604020202020204" pitchFamily="34" charset="0"/>
            </a:endParaRPr>
          </a:p>
        </p:txBody>
      </p:sp>
      <p:sp>
        <p:nvSpPr>
          <p:cNvPr id="13" name="文本框 12"/>
          <p:cNvSpPr txBox="1"/>
          <p:nvPr/>
        </p:nvSpPr>
        <p:spPr>
          <a:xfrm>
            <a:off x="3592830"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NO4</a:t>
            </a:r>
            <a:endParaRPr lang="en-US" altLang="zh-CN" sz="800">
              <a:solidFill>
                <a:schemeClr val="bg1"/>
              </a:solidFill>
              <a:latin typeface="Arial" panose="020B0604020202020204" pitchFamily="34" charset="0"/>
              <a:cs typeface="Arial" panose="020B0604020202020204" pitchFamily="34" charset="0"/>
            </a:endParaRPr>
          </a:p>
        </p:txBody>
      </p:sp>
      <p:sp>
        <p:nvSpPr>
          <p:cNvPr id="14" name="文本框 13"/>
          <p:cNvSpPr txBox="1"/>
          <p:nvPr/>
        </p:nvSpPr>
        <p:spPr>
          <a:xfrm>
            <a:off x="4335145"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NO5</a:t>
            </a:r>
            <a:endParaRPr lang="en-US" altLang="zh-CN" sz="800">
              <a:solidFill>
                <a:schemeClr val="bg1"/>
              </a:solidFill>
              <a:latin typeface="Arial" panose="020B0604020202020204" pitchFamily="34" charset="0"/>
              <a:cs typeface="Arial" panose="020B0604020202020204" pitchFamily="34" charset="0"/>
            </a:endParaRPr>
          </a:p>
        </p:txBody>
      </p:sp>
      <p:sp>
        <p:nvSpPr>
          <p:cNvPr id="15" name="文本框 14"/>
          <p:cNvSpPr txBox="1"/>
          <p:nvPr/>
        </p:nvSpPr>
        <p:spPr>
          <a:xfrm>
            <a:off x="5076190"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NO6</a:t>
            </a:r>
            <a:endParaRPr lang="en-US" altLang="zh-CN" sz="800">
              <a:solidFill>
                <a:schemeClr val="bg1"/>
              </a:solidFill>
              <a:latin typeface="Arial" panose="020B0604020202020204" pitchFamily="34" charset="0"/>
              <a:cs typeface="Arial" panose="020B0604020202020204" pitchFamily="34" charset="0"/>
            </a:endParaRPr>
          </a:p>
        </p:txBody>
      </p:sp>
      <p:sp>
        <p:nvSpPr>
          <p:cNvPr id="17" name="文本框 16"/>
          <p:cNvSpPr txBox="1"/>
          <p:nvPr/>
        </p:nvSpPr>
        <p:spPr>
          <a:xfrm>
            <a:off x="5827395"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NO7</a:t>
            </a:r>
            <a:endParaRPr lang="en-US" altLang="zh-CN" sz="800">
              <a:solidFill>
                <a:schemeClr val="bg1"/>
              </a:solidFill>
              <a:latin typeface="Arial" panose="020B0604020202020204" pitchFamily="34" charset="0"/>
              <a:cs typeface="Arial" panose="020B0604020202020204" pitchFamily="34" charset="0"/>
            </a:endParaRPr>
          </a:p>
        </p:txBody>
      </p:sp>
      <p:sp>
        <p:nvSpPr>
          <p:cNvPr id="18" name="文本框 17"/>
          <p:cNvSpPr txBox="1"/>
          <p:nvPr/>
        </p:nvSpPr>
        <p:spPr>
          <a:xfrm>
            <a:off x="6564630" y="3887470"/>
            <a:ext cx="418465"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NO8</a:t>
            </a:r>
            <a:endParaRPr lang="en-US" altLang="zh-CN" sz="800">
              <a:solidFill>
                <a:schemeClr val="bg1"/>
              </a:solidFill>
              <a:latin typeface="Arial" panose="020B0604020202020204" pitchFamily="34" charset="0"/>
              <a:cs typeface="Arial" panose="020B0604020202020204" pitchFamily="34" charset="0"/>
            </a:endParaRPr>
          </a:p>
        </p:txBody>
      </p:sp>
      <p:sp>
        <p:nvSpPr>
          <p:cNvPr id="21" name="文本框 20"/>
          <p:cNvSpPr txBox="1"/>
          <p:nvPr/>
        </p:nvSpPr>
        <p:spPr>
          <a:xfrm>
            <a:off x="8049895" y="3887470"/>
            <a:ext cx="530860" cy="213995"/>
          </a:xfrm>
          <a:prstGeom prst="rect">
            <a:avLst/>
          </a:prstGeom>
          <a:noFill/>
        </p:spPr>
        <p:txBody>
          <a:bodyPr wrap="square" rtlCol="0">
            <a:spAutoFit/>
          </a:bodyPr>
          <a:lstStyle/>
          <a:p>
            <a:r>
              <a:rPr lang="en-US" altLang="zh-CN" sz="800">
                <a:solidFill>
                  <a:schemeClr val="bg1"/>
                </a:solidFill>
                <a:latin typeface="Arial" panose="020B0604020202020204" pitchFamily="34" charset="0"/>
                <a:cs typeface="Arial" panose="020B0604020202020204" pitchFamily="34" charset="0"/>
              </a:rPr>
              <a:t>NO10</a:t>
            </a:r>
            <a:endParaRPr lang="en-US" altLang="zh-CN" sz="800">
              <a:solidFill>
                <a:schemeClr val="bg1"/>
              </a:solidFill>
              <a:latin typeface="Arial" panose="020B0604020202020204" pitchFamily="34" charset="0"/>
              <a:cs typeface="Arial" panose="020B0604020202020204" pitchFamily="34" charset="0"/>
            </a:endParaRPr>
          </a:p>
        </p:txBody>
      </p:sp>
      <p:sp>
        <p:nvSpPr>
          <p:cNvPr id="6" name="文本框 5"/>
          <p:cNvSpPr txBox="1"/>
          <p:nvPr/>
        </p:nvSpPr>
        <p:spPr>
          <a:xfrm rot="16200000">
            <a:off x="66675" y="1374775"/>
            <a:ext cx="1290320" cy="539750"/>
          </a:xfrm>
          <a:prstGeom prst="rect">
            <a:avLst/>
          </a:prstGeom>
          <a:noFill/>
        </p:spPr>
        <p:txBody>
          <a:bodyPr vert="eaVert" wrap="square" rtlCol="0">
            <a:spAutoFit/>
          </a:bodyPr>
          <a:lstStyle/>
          <a:p>
            <a:pPr algn="ctr">
              <a:lnSpc>
                <a:spcPct val="90000"/>
              </a:lnSpc>
            </a:pPr>
            <a:r>
              <a:rPr lang="zh-CN" altLang="en-US" sz="10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零</a:t>
            </a:r>
            <a:endParaRPr lang="zh-CN" altLang="en-US" sz="10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90000"/>
              </a:lnSpc>
            </a:pPr>
            <a:r>
              <a:rPr lang="zh-CN" altLang="en-US" sz="10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售</a:t>
            </a:r>
            <a:endParaRPr lang="zh-CN" altLang="en-US" sz="10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90000"/>
              </a:lnSpc>
            </a:pPr>
            <a:r>
              <a:rPr lang="zh-CN" altLang="en-US" sz="10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销</a:t>
            </a:r>
            <a:endParaRPr lang="zh-CN" altLang="en-US" sz="10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90000"/>
              </a:lnSpc>
            </a:pPr>
            <a:r>
              <a:rPr lang="zh-CN" altLang="en-US" sz="10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量</a:t>
            </a:r>
            <a:r>
              <a:rPr lang="zh-CN" altLang="en-US"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 </a:t>
            </a:r>
            <a:endParaRPr lang="zh-CN" altLang="en-US"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90000"/>
              </a:lnSpc>
            </a:pPr>
            <a:r>
              <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T</a:t>
            </a:r>
            <a:endPar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90000"/>
              </a:lnSpc>
            </a:pPr>
            <a:r>
              <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O</a:t>
            </a:r>
            <a:endPar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90000"/>
              </a:lnSpc>
            </a:pPr>
            <a:r>
              <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P</a:t>
            </a:r>
            <a:endPar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90000"/>
              </a:lnSpc>
            </a:pPr>
            <a:r>
              <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10</a:t>
            </a:r>
            <a:endPar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2" name="文本框 21"/>
          <p:cNvSpPr txBox="1"/>
          <p:nvPr/>
        </p:nvSpPr>
        <p:spPr>
          <a:xfrm rot="16200000">
            <a:off x="66675" y="3413125"/>
            <a:ext cx="1290320" cy="539750"/>
          </a:xfrm>
          <a:prstGeom prst="rect">
            <a:avLst/>
          </a:prstGeom>
          <a:noFill/>
        </p:spPr>
        <p:txBody>
          <a:bodyPr vert="eaVert" wrap="square" rtlCol="0">
            <a:spAutoFit/>
          </a:bodyPr>
          <a:lstStyle/>
          <a:p>
            <a:pPr algn="ctr">
              <a:lnSpc>
                <a:spcPct val="90000"/>
              </a:lnSpc>
            </a:pPr>
            <a:r>
              <a:rPr lang="zh-CN" altLang="en-US" sz="10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批</a:t>
            </a:r>
            <a:endParaRPr lang="zh-CN" altLang="en-US" sz="10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90000"/>
              </a:lnSpc>
            </a:pPr>
            <a:r>
              <a:rPr lang="zh-CN" altLang="en-US" sz="10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发</a:t>
            </a:r>
            <a:endParaRPr lang="zh-CN" altLang="en-US" sz="10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90000"/>
              </a:lnSpc>
            </a:pPr>
            <a:r>
              <a:rPr lang="zh-CN" altLang="en-US" sz="10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销</a:t>
            </a:r>
            <a:endParaRPr lang="zh-CN" altLang="en-US" sz="10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90000"/>
              </a:lnSpc>
            </a:pPr>
            <a:r>
              <a:rPr lang="zh-CN" altLang="en-US" sz="1000" b="1">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量</a:t>
            </a:r>
            <a:r>
              <a:rPr lang="zh-CN" altLang="en-US"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 </a:t>
            </a:r>
            <a:endParaRPr lang="zh-CN" altLang="en-US"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90000"/>
              </a:lnSpc>
            </a:pPr>
            <a:r>
              <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T</a:t>
            </a:r>
            <a:endPar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90000"/>
              </a:lnSpc>
            </a:pPr>
            <a:r>
              <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O</a:t>
            </a:r>
            <a:endPar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90000"/>
              </a:lnSpc>
            </a:pPr>
            <a:r>
              <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P</a:t>
            </a:r>
            <a:endPar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90000"/>
              </a:lnSpc>
            </a:pPr>
            <a:r>
              <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rPr>
              <a:t>10</a:t>
            </a:r>
            <a:endParaRPr lang="en-US" altLang="zh-CN" sz="1000">
              <a:solidFill>
                <a:srgbClr val="159EBE"/>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5" name="矩形 24"/>
          <p:cNvSpPr/>
          <p:nvPr/>
        </p:nvSpPr>
        <p:spPr>
          <a:xfrm>
            <a:off x="1943735" y="1145540"/>
            <a:ext cx="676275" cy="1113790"/>
          </a:xfrm>
          <a:prstGeom prst="rect">
            <a:avLst/>
          </a:prstGeom>
          <a:noFill/>
          <a:ln w="12700" cmpd="sng">
            <a:solidFill>
              <a:srgbClr val="159EBE"/>
            </a:solidFill>
            <a:prstDash val="sysDash"/>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5679440" y="1145540"/>
            <a:ext cx="676275" cy="1113790"/>
          </a:xfrm>
          <a:prstGeom prst="rect">
            <a:avLst/>
          </a:prstGeom>
          <a:noFill/>
          <a:ln w="12700" cmpd="sng">
            <a:solidFill>
              <a:srgbClr val="159EBE"/>
            </a:solidFill>
            <a:prstDash val="sysDash"/>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4" name="矩形 23"/>
          <p:cNvSpPr/>
          <p:nvPr/>
        </p:nvSpPr>
        <p:spPr>
          <a:xfrm>
            <a:off x="7962900" y="2985770"/>
            <a:ext cx="643255" cy="1322070"/>
          </a:xfrm>
          <a:prstGeom prst="rect">
            <a:avLst/>
          </a:prstGeom>
          <a:noFill/>
          <a:ln w="12700" cmpd="sng">
            <a:solidFill>
              <a:srgbClr val="159EBE"/>
            </a:solidFill>
            <a:prstDash val="sysDash"/>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transition spd="med"/>
</p:sld>
</file>

<file path=ppt/tags/tag1.xml><?xml version="1.0" encoding="utf-8"?>
<p:tagLst xmlns:p="http://schemas.openxmlformats.org/presentationml/2006/main">
  <p:tag name="PA" val="v3.0.1"/>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16.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17.xml><?xml version="1.0" encoding="utf-8"?>
<p:tagLst xmlns:p="http://schemas.openxmlformats.org/presentationml/2006/main">
  <p:tag name="PA" val="v3.0.1"/>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1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74.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xml><?xml version="1.0" encoding="utf-8"?>
<p:tagLst xmlns:p="http://schemas.openxmlformats.org/presentationml/2006/main">
  <p:tag name="PA" val="v3.0.1"/>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31.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232.xml><?xml version="1.0" encoding="utf-8"?>
<p:tagLst xmlns:p="http://schemas.openxmlformats.org/presentationml/2006/main">
  <p:tag name="PA" val="v3.0.1"/>
</p:tagLst>
</file>

<file path=ppt/tags/tag233.xml><?xml version="1.0" encoding="utf-8"?>
<p:tagLst xmlns:p="http://schemas.openxmlformats.org/presentationml/2006/main">
  <p:tag name="PA" val="v3.0.1"/>
</p:tagLst>
</file>

<file path=ppt/tags/tag234.xml><?xml version="1.0" encoding="utf-8"?>
<p:tagLst xmlns:p="http://schemas.openxmlformats.org/presentationml/2006/main">
  <p:tag name="KSO_WM_UNIT_TABLE_BEAUTIFY" val="smartTable{266b9fda-37e8-4fbd-bc9a-9c79b2fed185}"/>
</p:tagLst>
</file>

<file path=ppt/tags/tag235.xml><?xml version="1.0" encoding="utf-8"?>
<p:tagLst xmlns:p="http://schemas.openxmlformats.org/presentationml/2006/main">
  <p:tag name="KSO_WM_UNIT_TABLE_BEAUTIFY" val="{f0320f11-4818-4db3-9f3c-372b712a3a37}"/>
</p:tagLst>
</file>

<file path=ppt/tags/tag236.xml><?xml version="1.0" encoding="utf-8"?>
<p:tagLst xmlns:p="http://schemas.openxmlformats.org/presentationml/2006/main">
  <p:tag name="KSO_WM_UNIT_TABLE_BEAUTIFY" val="{f0320f11-4818-4db3-9f3c-372b712a3a37}"/>
</p:tagLst>
</file>

<file path=ppt/tags/tag237.xml><?xml version="1.0" encoding="utf-8"?>
<p:tagLst xmlns:p="http://schemas.openxmlformats.org/presentationml/2006/main">
  <p:tag name="KSO_WM_UNIT_TABLE_BEAUTIFY" val="smartTable{a460bada-32aa-4f17-984f-91ff948bb1fc}"/>
</p:tagLst>
</file>

<file path=ppt/tags/tag238.xml><?xml version="1.0" encoding="utf-8"?>
<p:tagLst xmlns:p="http://schemas.openxmlformats.org/presentationml/2006/main">
  <p:tag name="KSO_WM_UNIT_TABLE_BEAUTIFY" val="smartTable{a460bada-32aa-4f17-984f-91ff948bb1fc}"/>
</p:tagLst>
</file>

<file path=ppt/tags/tag239.xml><?xml version="1.0" encoding="utf-8"?>
<p:tagLst xmlns:p="http://schemas.openxmlformats.org/presentationml/2006/main">
  <p:tag name="KSO_WM_UNIT_TABLE_BEAUTIFY" val="smartTable{659b2706-935a-457e-acfb-934e48c2afb3}"/>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0.xml><?xml version="1.0" encoding="utf-8"?>
<p:tagLst xmlns:p="http://schemas.openxmlformats.org/presentationml/2006/main">
  <p:tag name="KSO_WM_UNIT_TABLE_BEAUTIFY" val="{f0320f11-4818-4db3-9f3c-372b712a3a37}"/>
</p:tagLst>
</file>

<file path=ppt/tags/tag241.xml><?xml version="1.0" encoding="utf-8"?>
<p:tagLst xmlns:p="http://schemas.openxmlformats.org/presentationml/2006/main">
  <p:tag name="KSO_WM_UNIT_TABLE_BEAUTIFY" val="{f0320f11-4818-4db3-9f3c-372b712a3a37}"/>
</p:tagLst>
</file>

<file path=ppt/tags/tag242.xml><?xml version="1.0" encoding="utf-8"?>
<p:tagLst xmlns:p="http://schemas.openxmlformats.org/presentationml/2006/main">
  <p:tag name="KSO_WM_UNIT_TABLE_BEAUTIFY" val="smartTable{a460bada-32aa-4f17-984f-91ff948bb1fc}"/>
</p:tagLst>
</file>

<file path=ppt/tags/tag243.xml><?xml version="1.0" encoding="utf-8"?>
<p:tagLst xmlns:p="http://schemas.openxmlformats.org/presentationml/2006/main">
  <p:tag name="KSO_WM_UNIT_TABLE_BEAUTIFY" val="smartTable{a460bada-32aa-4f17-984f-91ff948bb1fc}"/>
</p:tagLst>
</file>

<file path=ppt/tags/tag244.xml><?xml version="1.0" encoding="utf-8"?>
<p:tagLst xmlns:p="http://schemas.openxmlformats.org/presentationml/2006/main">
  <p:tag name="KSO_WM_UNIT_TABLE_BEAUTIFY" val="smartTable{9a13a4d4-2a9d-43c2-901c-089137bc75b5}"/>
</p:tagLst>
</file>

<file path=ppt/tags/tag245.xml><?xml version="1.0" encoding="utf-8"?>
<p:tagLst xmlns:p="http://schemas.openxmlformats.org/presentationml/2006/main">
  <p:tag name="KSO_WM_UNIT_TABLE_BEAUTIFY" val="smartTable{a460bada-32aa-4f17-984f-91ff948bb1fc}"/>
</p:tagLst>
</file>

<file path=ppt/tags/tag246.xml><?xml version="1.0" encoding="utf-8"?>
<p:tagLst xmlns:p="http://schemas.openxmlformats.org/presentationml/2006/main">
  <p:tag name="KSO_WM_UNIT_TABLE_BEAUTIFY" val="smartTable{387bf9d1-711b-401c-811a-cf35efd205ac}"/>
</p:tagLst>
</file>

<file path=ppt/tags/tag247.xml><?xml version="1.0" encoding="utf-8"?>
<p:tagLst xmlns:p="http://schemas.openxmlformats.org/presentationml/2006/main">
  <p:tag name="KSO_WM_UNIT_TABLE_BEAUTIFY" val="smartTable{a460bada-32aa-4f17-984f-91ff948bb1fc}"/>
</p:tagLst>
</file>

<file path=ppt/tags/tag248.xml><?xml version="1.0" encoding="utf-8"?>
<p:tagLst xmlns:p="http://schemas.openxmlformats.org/presentationml/2006/main">
  <p:tag name="ISPRING_PRESENTATION_TITLE" val="0815-2"/>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9.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hfdrusjd">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hfdrusjd">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3_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4_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9010</Words>
  <Application>WPS 演示</Application>
  <PresentationFormat>全屏显示(16:9)</PresentationFormat>
  <Paragraphs>1001</Paragraphs>
  <Slides>24</Slides>
  <Notes>20</Notes>
  <HiddenSlides>0</HiddenSlides>
  <MMClips>0</MMClips>
  <ScaleCrop>false</ScaleCrop>
  <HeadingPairs>
    <vt:vector size="6" baseType="variant">
      <vt:variant>
        <vt:lpstr>已用的字体</vt:lpstr>
      </vt:variant>
      <vt:variant>
        <vt:i4>25</vt:i4>
      </vt:variant>
      <vt:variant>
        <vt:lpstr>主题</vt:lpstr>
      </vt:variant>
      <vt:variant>
        <vt:i4>7</vt:i4>
      </vt:variant>
      <vt:variant>
        <vt:lpstr>幻灯片标题</vt:lpstr>
      </vt:variant>
      <vt:variant>
        <vt:i4>24</vt:i4>
      </vt:variant>
    </vt:vector>
  </HeadingPairs>
  <TitlesOfParts>
    <vt:vector size="56" baseType="lpstr">
      <vt:lpstr>Arial</vt:lpstr>
      <vt:lpstr>宋体</vt:lpstr>
      <vt:lpstr>Wingdings</vt:lpstr>
      <vt:lpstr>微软雅黑</vt:lpstr>
      <vt:lpstr>楷体</vt:lpstr>
      <vt:lpstr>Wingdings</vt:lpstr>
      <vt:lpstr>Meiryo</vt:lpstr>
      <vt:lpstr>Yu Gothic UI</vt:lpstr>
      <vt:lpstr>Calibri</vt:lpstr>
      <vt:lpstr>MS PGothic</vt:lpstr>
      <vt:lpstr>仿宋_GB2312</vt:lpstr>
      <vt:lpstr>仿宋</vt:lpstr>
      <vt:lpstr>Impact</vt:lpstr>
      <vt:lpstr>等线</vt:lpstr>
      <vt:lpstr>思源黑体 CN Regular</vt:lpstr>
      <vt:lpstr>Open Sans</vt:lpstr>
      <vt:lpstr>Segoe Print</vt:lpstr>
      <vt:lpstr>冬青黑体简体中文 W3</vt:lpstr>
      <vt:lpstr>黑体</vt:lpstr>
      <vt:lpstr>Arial</vt:lpstr>
      <vt:lpstr>思源黑体 CN Normal</vt:lpstr>
      <vt:lpstr>Wingdings 2</vt:lpstr>
      <vt:lpstr>Arial Unicode MS</vt:lpstr>
      <vt:lpstr>Arial Narrow</vt:lpstr>
      <vt:lpstr>Calibri Light</vt:lpstr>
      <vt:lpstr>Office 主题​​</vt:lpstr>
      <vt:lpstr>1_自定义设计方案</vt:lpstr>
      <vt:lpstr>2_自定义设计方案</vt:lpstr>
      <vt:lpstr>Office Theme</vt:lpstr>
      <vt:lpstr>1_Office 主题​​</vt:lpstr>
      <vt:lpstr>3_自定义设计方案</vt:lpstr>
      <vt:lpstr>4_自定义设计方案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猴子</cp:lastModifiedBy>
  <cp:revision>812</cp:revision>
  <dcterms:created xsi:type="dcterms:W3CDTF">2017-08-15T01:04:00Z</dcterms:created>
  <dcterms:modified xsi:type="dcterms:W3CDTF">2022-02-14T09:19:46Z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2052-11.1.0.10700</vt:lpwstr>
  </property>
  <property fmtid="{D5CDD505-2E9C-101B-9397-08002B2CF9AE}" pid="3" name="ICV">
    <vt:lpwstr>D7EA12D545F242CC8579CBD9350EE32B</vt:lpwstr>
  </property>
</Properties>
</file>